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61" r:id="rId3"/>
    <p:sldId id="297" r:id="rId4"/>
    <p:sldId id="298" r:id="rId5"/>
    <p:sldId id="299" r:id="rId6"/>
    <p:sldId id="331" r:id="rId7"/>
    <p:sldId id="332" r:id="rId8"/>
    <p:sldId id="303" r:id="rId9"/>
    <p:sldId id="333" r:id="rId10"/>
    <p:sldId id="304" r:id="rId11"/>
    <p:sldId id="335" r:id="rId12"/>
    <p:sldId id="305" r:id="rId13"/>
    <p:sldId id="337" r:id="rId14"/>
    <p:sldId id="33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3" d="100"/>
          <a:sy n="103" d="100"/>
        </p:scale>
        <p:origin x="138"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C5430A8-8798-495E-8FD8-F4E3C75420FA}" type="doc">
      <dgm:prSet loTypeId="urn:microsoft.com/office/officeart/2005/8/layout/pList2" loCatId="list" qsTypeId="urn:microsoft.com/office/officeart/2005/8/quickstyle/3d1" qsCatId="3D" csTypeId="urn:microsoft.com/office/officeart/2005/8/colors/accent1_2#1" csCatId="accent1" phldr="1"/>
      <dgm:spPr/>
    </dgm:pt>
    <dgm:pt modelId="{53B2CD24-8978-478D-987E-0FAFB18D5C52}">
      <dgm:prSet phldrT="[Text]" phldr="0" custT="1"/>
      <dgm:spPr/>
      <dgm:t>
        <a:bodyPr vert="horz" wrap="square" rtlCol="0"/>
        <a:lstStyle/>
        <a:p>
          <a:pPr algn="ctr" rtl="0">
            <a:lnSpc>
              <a:spcPct val="100000"/>
            </a:lnSpc>
            <a:spcBef>
              <a:spcPct val="0"/>
            </a:spcBef>
            <a:spcAft>
              <a:spcPct val="35000"/>
            </a:spcAft>
          </a:pPr>
          <a:r>
            <a:rPr lang="it-IT" sz="1600" b="1" noProof="0"/>
            <a:t>I MERCATI EXTRA UE</a:t>
          </a:r>
        </a:p>
        <a:p>
          <a:pPr algn="ctr" rtl="0">
            <a:lnSpc>
              <a:spcPct val="100000"/>
            </a:lnSpc>
            <a:spcBef>
              <a:spcPct val="0"/>
            </a:spcBef>
            <a:spcAft>
              <a:spcPct val="35000"/>
            </a:spcAft>
          </a:pPr>
          <a:r>
            <a:rPr lang="it-IT" sz="1100">
              <a:latin typeface="Calibri" panose="020F0502020204030204"/>
              <a:cs typeface="Calibri" panose="020F0502020204030204"/>
            </a:rPr>
            <a:t>Il commercio nei mercati esteri, e in special modo in paesi extra UE, presenta una serie di criticità che è bene affrontare con strumenti opportuni.</a:t>
          </a:r>
        </a:p>
        <a:p>
          <a:pPr algn="ctr" rtl="0">
            <a:lnSpc>
              <a:spcPct val="100000"/>
            </a:lnSpc>
            <a:spcBef>
              <a:spcPct val="0"/>
            </a:spcBef>
            <a:spcAft>
              <a:spcPct val="35000"/>
            </a:spcAft>
          </a:pPr>
          <a:r>
            <a:rPr lang="it-IT" sz="1100">
              <a:latin typeface="Calibri" panose="020F0502020204030204"/>
              <a:cs typeface="Calibri" panose="020F0502020204030204"/>
            </a:rPr>
            <a:t>Anche il tema dell'internazionalizzazione, ovvero di tutte le azioni necessarie a stabilire una presenza in tali mercati, è un aspetto da affrontare con preparazione e adeguati strumenti.</a:t>
          </a:r>
        </a:p>
        <a:p>
          <a:pPr algn="ctr" rtl="0">
            <a:lnSpc>
              <a:spcPct val="100000"/>
            </a:lnSpc>
            <a:spcBef>
              <a:spcPct val="0"/>
            </a:spcBef>
            <a:spcAft>
              <a:spcPct val="35000"/>
            </a:spcAft>
          </a:pPr>
          <a:r>
            <a:rPr lang="it-IT" sz="1100">
              <a:latin typeface="Calibri" panose="020F0502020204030204"/>
              <a:cs typeface="Calibri" panose="020F0502020204030204"/>
            </a:rPr>
            <a:t>I mercati esteri, e tutte le implicazioni commerciali, giuridiche e finanziarie che essi hanno, richiedono competenze professionali adeguate.  </a:t>
          </a:r>
          <a:endParaRPr lang="it-IT" sz="6500" dirty="0"/>
        </a:p>
      </dgm:t>
    </dgm:pt>
    <dgm:pt modelId="{4A7C7714-8442-4301-BF5F-ECB107B83CC0}" type="parTrans" cxnId="{DDA6A54B-5F7D-416E-A838-8A2F8F5AE314}">
      <dgm:prSet/>
      <dgm:spPr/>
      <dgm:t>
        <a:bodyPr rtlCol="0"/>
        <a:lstStyle/>
        <a:p>
          <a:pPr rtl="0"/>
          <a:endParaRPr lang="it-IT" noProof="0" dirty="0"/>
        </a:p>
      </dgm:t>
    </dgm:pt>
    <dgm:pt modelId="{365F805B-D1FF-4A1E-BED5-D3486F4303F0}" type="sibTrans" cxnId="{DDA6A54B-5F7D-416E-A838-8A2F8F5AE314}">
      <dgm:prSet/>
      <dgm:spPr/>
      <dgm:t>
        <a:bodyPr rtlCol="0"/>
        <a:lstStyle/>
        <a:p>
          <a:pPr rtl="0"/>
          <a:endParaRPr lang="it-IT" noProof="0" dirty="0"/>
        </a:p>
      </dgm:t>
    </dgm:pt>
    <dgm:pt modelId="{B5A2CD90-0127-49C7-8EC9-73527CF1A5DC}">
      <dgm:prSet phldrT="[Text]" phldr="0" custT="1"/>
      <dgm:spPr/>
      <dgm:t>
        <a:bodyPr vert="horz" wrap="square" rtlCol="0"/>
        <a:lstStyle/>
        <a:p>
          <a:pPr rtl="0">
            <a:lnSpc>
              <a:spcPct val="100000"/>
            </a:lnSpc>
            <a:spcBef>
              <a:spcPct val="0"/>
            </a:spcBef>
            <a:spcAft>
              <a:spcPct val="35000"/>
            </a:spcAft>
          </a:pPr>
          <a:r>
            <a:rPr lang="it-IT" sz="1600" b="1" noProof="0" dirty="0"/>
            <a:t>STRUMENTI</a:t>
          </a:r>
        </a:p>
        <a:p>
          <a:pPr rtl="0">
            <a:lnSpc>
              <a:spcPct val="100000"/>
            </a:lnSpc>
            <a:spcBef>
              <a:spcPct val="0"/>
            </a:spcBef>
            <a:spcAft>
              <a:spcPct val="35000"/>
            </a:spcAft>
          </a:pPr>
          <a:r>
            <a:rPr lang="it-IT" sz="1200" dirty="0">
              <a:latin typeface="Calibri" panose="020F0502020204030204"/>
              <a:cs typeface="Calibri" panose="020F0502020204030204"/>
            </a:rPr>
            <a:t>Il sostegno alle aziende esportatrici, nonché alle aziende italiane che investono all’estero, avviene attraverso varie società a controllo pubblico nonché grazie al supporto che forniscono soggetti bancari e finanziari privati.</a:t>
          </a:r>
        </a:p>
        <a:p>
          <a:pPr rtl="0">
            <a:lnSpc>
              <a:spcPct val="100000"/>
            </a:lnSpc>
            <a:spcBef>
              <a:spcPct val="0"/>
            </a:spcBef>
            <a:spcAft>
              <a:spcPct val="35000"/>
            </a:spcAft>
          </a:pPr>
          <a:r>
            <a:rPr lang="it-IT" sz="1200" dirty="0">
              <a:latin typeface="Calibri" panose="020F0502020204030204"/>
              <a:cs typeface="Calibri" panose="020F0502020204030204"/>
            </a:rPr>
            <a:t>La declinazione del sostegno avviene attraverso trade </a:t>
          </a:r>
          <a:r>
            <a:rPr lang="it-IT" sz="1200" dirty="0" err="1">
              <a:latin typeface="Calibri" panose="020F0502020204030204"/>
              <a:cs typeface="Calibri" panose="020F0502020204030204"/>
            </a:rPr>
            <a:t>finance</a:t>
          </a:r>
          <a:r>
            <a:rPr lang="it-IT" sz="1200" dirty="0">
              <a:latin typeface="Calibri" panose="020F0502020204030204"/>
              <a:cs typeface="Calibri" panose="020F0502020204030204"/>
            </a:rPr>
            <a:t>, finanziamenti agevolati, partecipazione al capitale, prestazione di garanzie e coperture assicurative.   </a:t>
          </a:r>
          <a:r>
            <a:rPr lang="it-IT" sz="1200" spc="-5" dirty="0">
              <a:latin typeface="Calibri" panose="020F0502020204030204"/>
              <a:cs typeface="Calibri" panose="020F0502020204030204"/>
            </a:rPr>
            <a:t> </a:t>
          </a:r>
          <a:endParaRPr lang="it-IT" sz="1200" noProof="0" dirty="0"/>
        </a:p>
      </dgm:t>
    </dgm:pt>
    <dgm:pt modelId="{7C67A7C1-DB87-4A14-AAC4-50AD3C02B46E}" type="parTrans" cxnId="{7B459662-2152-4B4D-B486-772872AC4E61}">
      <dgm:prSet/>
      <dgm:spPr/>
      <dgm:t>
        <a:bodyPr rtlCol="0"/>
        <a:lstStyle/>
        <a:p>
          <a:pPr rtl="0"/>
          <a:endParaRPr lang="it-IT" noProof="0" dirty="0"/>
        </a:p>
      </dgm:t>
    </dgm:pt>
    <dgm:pt modelId="{265E989D-2D3B-4304-9114-1D6617880ECE}" type="sibTrans" cxnId="{7B459662-2152-4B4D-B486-772872AC4E61}">
      <dgm:prSet/>
      <dgm:spPr/>
      <dgm:t>
        <a:bodyPr rtlCol="0"/>
        <a:lstStyle/>
        <a:p>
          <a:pPr rtl="0"/>
          <a:endParaRPr lang="it-IT" noProof="0" dirty="0"/>
        </a:p>
      </dgm:t>
    </dgm:pt>
    <dgm:pt modelId="{22E7BB04-BDAD-4954-BCA8-0CA0272EB701}">
      <dgm:prSet phldrT="[Text]" phldr="0" custT="1"/>
      <dgm:spPr/>
      <dgm:t>
        <a:bodyPr vert="horz" wrap="square" rtlCol="0"/>
        <a:lstStyle/>
        <a:p>
          <a:pPr rtl="0">
            <a:lnSpc>
              <a:spcPct val="100000"/>
            </a:lnSpc>
            <a:spcBef>
              <a:spcPct val="0"/>
            </a:spcBef>
            <a:spcAft>
              <a:spcPct val="35000"/>
            </a:spcAft>
          </a:pPr>
          <a:r>
            <a:rPr lang="it-IT" sz="1600" b="1" noProof="0" dirty="0"/>
            <a:t>RUOLO DELL'ADVISOR</a:t>
          </a:r>
          <a:endParaRPr lang="it-IT" sz="1600" dirty="0">
            <a:latin typeface="Calibri" panose="020F0502020204030204"/>
            <a:cs typeface="Calibri" panose="020F0502020204030204"/>
          </a:endParaRPr>
        </a:p>
        <a:p>
          <a:pPr rtl="0">
            <a:lnSpc>
              <a:spcPct val="100000"/>
            </a:lnSpc>
            <a:spcBef>
              <a:spcPct val="0"/>
            </a:spcBef>
            <a:spcAft>
              <a:spcPct val="35000"/>
            </a:spcAft>
          </a:pPr>
          <a:r>
            <a:rPr lang="it-IT" sz="1100" dirty="0">
              <a:latin typeface="Calibri" panose="020F0502020204030204"/>
              <a:cs typeface="Calibri" panose="020F0502020204030204"/>
            </a:rPr>
            <a:t>La fruizione di tali supporti e sostegni è fondamentalmente una questione di cultura e conoscenza da parte delle aziende. La dimensione media delle aziende italiane, tipicamente modesta rispetto a quelle di altri paesi, può sicuramente essere una spiegazione del fatto che spesso si trovano a competere in assenza di strumenti adeguati. La funzione degli Advisor è quella di promuovere conoscenza e agevolare l’accesso e la gestione di strumenti finanziari dedicati all'internazionalizzazione dei mercati.</a:t>
          </a:r>
        </a:p>
      </dgm:t>
    </dgm:pt>
    <dgm:pt modelId="{E8BDA490-F803-4196-9EA5-640B7218E59A}" type="parTrans" cxnId="{C553CA23-A9EC-495E-89B4-AB1A65379DD4}">
      <dgm:prSet/>
      <dgm:spPr/>
      <dgm:t>
        <a:bodyPr rtlCol="0"/>
        <a:lstStyle/>
        <a:p>
          <a:pPr rtl="0"/>
          <a:endParaRPr lang="it-IT" noProof="0" dirty="0"/>
        </a:p>
      </dgm:t>
    </dgm:pt>
    <dgm:pt modelId="{26B29E5F-AE22-4F4A-9C37-75FDAE1609CE}" type="sibTrans" cxnId="{C553CA23-A9EC-495E-89B4-AB1A65379DD4}">
      <dgm:prSet/>
      <dgm:spPr/>
      <dgm:t>
        <a:bodyPr rtlCol="0"/>
        <a:lstStyle/>
        <a:p>
          <a:pPr rtl="0"/>
          <a:endParaRPr lang="it-IT" noProof="0" dirty="0"/>
        </a:p>
      </dgm:t>
    </dgm:pt>
    <dgm:pt modelId="{2BB8E441-E658-4BAC-80C9-9216BD9E83F3}" type="pres">
      <dgm:prSet presAssocID="{3C5430A8-8798-495E-8FD8-F4E3C75420FA}" presName="Name0" presStyleCnt="0">
        <dgm:presLayoutVars>
          <dgm:dir/>
          <dgm:resizeHandles val="exact"/>
        </dgm:presLayoutVars>
      </dgm:prSet>
      <dgm:spPr/>
    </dgm:pt>
    <dgm:pt modelId="{1563BA4B-B67F-41F7-A452-385BF363F14E}" type="pres">
      <dgm:prSet presAssocID="{3C5430A8-8798-495E-8FD8-F4E3C75420FA}" presName="bkgdShp" presStyleLbl="alignAccFollowNode1" presStyleIdx="0" presStyleCnt="1" custScaleX="93872" custLinFactNeighborX="81"/>
      <dgm:spPr/>
    </dgm:pt>
    <dgm:pt modelId="{46063A5A-160C-4B06-976B-04CFC2C7F626}" type="pres">
      <dgm:prSet presAssocID="{3C5430A8-8798-495E-8FD8-F4E3C75420FA}" presName="linComp" presStyleCnt="0"/>
      <dgm:spPr/>
    </dgm:pt>
    <dgm:pt modelId="{E6986AF5-DC10-4171-A7EF-0FBC9CB52AE7}" type="pres">
      <dgm:prSet presAssocID="{53B2CD24-8978-478D-987E-0FAFB18D5C52}" presName="compNode" presStyleCnt="0"/>
      <dgm:spPr/>
    </dgm:pt>
    <dgm:pt modelId="{5A543812-ECB4-4F97-BE56-120DE9C30D73}" type="pres">
      <dgm:prSet presAssocID="{53B2CD24-8978-478D-987E-0FAFB18D5C52}" presName="node" presStyleLbl="node1" presStyleIdx="0" presStyleCnt="3" custScaleX="101040" custScaleY="115183" custLinFactNeighborX="133" custLinFactNeighborY="-871">
        <dgm:presLayoutVars>
          <dgm:bulletEnabled val="1"/>
        </dgm:presLayoutVars>
      </dgm:prSet>
      <dgm:spPr/>
    </dgm:pt>
    <dgm:pt modelId="{F66D3F0D-4D45-4EF2-B7ED-03DB1E1AAC8B}" type="pres">
      <dgm:prSet presAssocID="{53B2CD24-8978-478D-987E-0FAFB18D5C52}" presName="invisiNode" presStyleLbl="node1" presStyleIdx="0" presStyleCnt="3"/>
      <dgm:spPr/>
    </dgm:pt>
    <dgm:pt modelId="{3D4C23F7-2AC2-4036-BC6D-55108713DE5B}" type="pres">
      <dgm:prSet presAssocID="{53B2CD24-8978-478D-987E-0FAFB18D5C52}" presName="imagNode" presStyleLbl="fgImgPlace1" presStyleIdx="0" presStyleCnt="3" custScaleX="46651" custLinFactNeighborY="-4047"/>
      <dgm:spPr>
        <a:blipFill>
          <a:blip xmlns:r="http://schemas.openxmlformats.org/officeDocument/2006/relationships" r:embed="rId1">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000" b="-1000"/>
          </a:stretch>
        </a:blipFill>
        <a:ln>
          <a:solidFill>
            <a:schemeClr val="tx1">
              <a:alpha val="97000"/>
            </a:schemeClr>
          </a:solidFill>
        </a:ln>
      </dgm:spPr>
    </dgm:pt>
    <dgm:pt modelId="{A11F9E16-B684-42D4-9CB5-1250A3899B47}" type="pres">
      <dgm:prSet presAssocID="{365F805B-D1FF-4A1E-BED5-D3486F4303F0}" presName="sibTrans" presStyleLbl="sibTrans2D1" presStyleIdx="0" presStyleCnt="0"/>
      <dgm:spPr/>
    </dgm:pt>
    <dgm:pt modelId="{E417D0BB-3463-444F-80DC-569147515F8C}" type="pres">
      <dgm:prSet presAssocID="{B5A2CD90-0127-49C7-8EC9-73527CF1A5DC}" presName="compNode" presStyleCnt="0"/>
      <dgm:spPr/>
    </dgm:pt>
    <dgm:pt modelId="{2A0BC5DF-2595-42C9-A2F3-22A4F96EE869}" type="pres">
      <dgm:prSet presAssocID="{B5A2CD90-0127-49C7-8EC9-73527CF1A5DC}" presName="node" presStyleLbl="node1" presStyleIdx="1" presStyleCnt="3" custScaleY="115183" custLinFactNeighborX="278" custLinFactNeighborY="4363">
        <dgm:presLayoutVars>
          <dgm:bulletEnabled val="1"/>
        </dgm:presLayoutVars>
      </dgm:prSet>
      <dgm:spPr/>
    </dgm:pt>
    <dgm:pt modelId="{B26F2A7E-5848-4094-8D29-A0AA6ECDF597}" type="pres">
      <dgm:prSet presAssocID="{B5A2CD90-0127-49C7-8EC9-73527CF1A5DC}" presName="invisiNode" presStyleLbl="node1" presStyleIdx="1" presStyleCnt="3"/>
      <dgm:spPr/>
    </dgm:pt>
    <dgm:pt modelId="{92861985-6641-4B92-9992-4603B1689EEC}" type="pres">
      <dgm:prSet presAssocID="{B5A2CD90-0127-49C7-8EC9-73527CF1A5DC}" presName="imagNode" presStyleLbl="fgImgPlace1" presStyleIdx="1" presStyleCnt="3" custScaleX="46598" custScaleY="96855" custLinFactNeighborX="278" custLinFactNeighborY="-2475"/>
      <dgm:spPr>
        <a:blipFill>
          <a:blip xmlns:r="http://schemas.openxmlformats.org/officeDocument/2006/relationships" r:embed="rId3">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1000" b="-21000"/>
          </a:stretch>
        </a:blipFill>
      </dgm:spPr>
    </dgm:pt>
    <dgm:pt modelId="{2A434C42-D40C-493A-9534-D443B31517FB}" type="pres">
      <dgm:prSet presAssocID="{265E989D-2D3B-4304-9114-1D6617880ECE}" presName="sibTrans" presStyleLbl="sibTrans2D1" presStyleIdx="0" presStyleCnt="0"/>
      <dgm:spPr/>
    </dgm:pt>
    <dgm:pt modelId="{ED8108FC-65D0-4D42-A4C7-AFA114F247D5}" type="pres">
      <dgm:prSet presAssocID="{22E7BB04-BDAD-4954-BCA8-0CA0272EB701}" presName="compNode" presStyleCnt="0"/>
      <dgm:spPr/>
    </dgm:pt>
    <dgm:pt modelId="{CB247EC1-DFF1-4E5D-95C0-177589BDB484}" type="pres">
      <dgm:prSet presAssocID="{22E7BB04-BDAD-4954-BCA8-0CA0272EB701}" presName="node" presStyleLbl="node1" presStyleIdx="2" presStyleCnt="3" custScaleX="104214" custScaleY="115183">
        <dgm:presLayoutVars>
          <dgm:bulletEnabled val="1"/>
        </dgm:presLayoutVars>
      </dgm:prSet>
      <dgm:spPr/>
    </dgm:pt>
    <dgm:pt modelId="{C3653E23-8D1E-4D2E-B91C-A5B5FD71DBB1}" type="pres">
      <dgm:prSet presAssocID="{22E7BB04-BDAD-4954-BCA8-0CA0272EB701}" presName="invisiNode" presStyleLbl="node1" presStyleIdx="2" presStyleCnt="3"/>
      <dgm:spPr/>
    </dgm:pt>
    <dgm:pt modelId="{F1AD8C30-1620-4F5A-8C68-35E0E2B75E7D}" type="pres">
      <dgm:prSet presAssocID="{22E7BB04-BDAD-4954-BCA8-0CA0272EB701}" presName="imagNode" presStyleLbl="fgImgPlace1" presStyleIdx="2" presStyleCnt="3" custScaleX="46599" custScaleY="96855" custLinFactNeighborX="141" custLinFactNeighborY="-2475"/>
      <dgm:spPr>
        <a:blipFill>
          <a:blip xmlns:r="http://schemas.openxmlformats.org/officeDocument/2006/relationships" r:embed="rId5">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1000" b="-21000"/>
          </a:stretch>
        </a:blipFill>
      </dgm:spPr>
    </dgm:pt>
  </dgm:ptLst>
  <dgm:cxnLst>
    <dgm:cxn modelId="{C553CA23-A9EC-495E-89B4-AB1A65379DD4}" srcId="{3C5430A8-8798-495E-8FD8-F4E3C75420FA}" destId="{22E7BB04-BDAD-4954-BCA8-0CA0272EB701}" srcOrd="2" destOrd="0" parTransId="{E8BDA490-F803-4196-9EA5-640B7218E59A}" sibTransId="{26B29E5F-AE22-4F4A-9C37-75FDAE1609CE}"/>
    <dgm:cxn modelId="{1B59E226-CDC0-495E-969F-08C67260C740}" type="presOf" srcId="{265E989D-2D3B-4304-9114-1D6617880ECE}" destId="{2A434C42-D40C-493A-9534-D443B31517FB}" srcOrd="0" destOrd="0" presId="urn:microsoft.com/office/officeart/2005/8/layout/pList2"/>
    <dgm:cxn modelId="{3FE7D038-4601-49B7-B369-AD9903F9DC8A}" type="presOf" srcId="{3C5430A8-8798-495E-8FD8-F4E3C75420FA}" destId="{2BB8E441-E658-4BAC-80C9-9216BD9E83F3}" srcOrd="0" destOrd="0" presId="urn:microsoft.com/office/officeart/2005/8/layout/pList2"/>
    <dgm:cxn modelId="{7B459662-2152-4B4D-B486-772872AC4E61}" srcId="{3C5430A8-8798-495E-8FD8-F4E3C75420FA}" destId="{B5A2CD90-0127-49C7-8EC9-73527CF1A5DC}" srcOrd="1" destOrd="0" parTransId="{7C67A7C1-DB87-4A14-AAC4-50AD3C02B46E}" sibTransId="{265E989D-2D3B-4304-9114-1D6617880ECE}"/>
    <dgm:cxn modelId="{DDA6A54B-5F7D-416E-A838-8A2F8F5AE314}" srcId="{3C5430A8-8798-495E-8FD8-F4E3C75420FA}" destId="{53B2CD24-8978-478D-987E-0FAFB18D5C52}" srcOrd="0" destOrd="0" parTransId="{4A7C7714-8442-4301-BF5F-ECB107B83CC0}" sibTransId="{365F805B-D1FF-4A1E-BED5-D3486F4303F0}"/>
    <dgm:cxn modelId="{97DC1E81-BBCA-407E-A1B2-D1B7CC9059B8}" type="presOf" srcId="{B5A2CD90-0127-49C7-8EC9-73527CF1A5DC}" destId="{2A0BC5DF-2595-42C9-A2F3-22A4F96EE869}" srcOrd="0" destOrd="0" presId="urn:microsoft.com/office/officeart/2005/8/layout/pList2"/>
    <dgm:cxn modelId="{22BAD8AB-925C-4DEF-A8EA-1B60B9EAF31F}" type="presOf" srcId="{365F805B-D1FF-4A1E-BED5-D3486F4303F0}" destId="{A11F9E16-B684-42D4-9CB5-1250A3899B47}" srcOrd="0" destOrd="0" presId="urn:microsoft.com/office/officeart/2005/8/layout/pList2"/>
    <dgm:cxn modelId="{8B2FE4D9-E84A-4FF9-97DB-76A4534EDBB8}" type="presOf" srcId="{53B2CD24-8978-478D-987E-0FAFB18D5C52}" destId="{5A543812-ECB4-4F97-BE56-120DE9C30D73}" srcOrd="0" destOrd="0" presId="urn:microsoft.com/office/officeart/2005/8/layout/pList2"/>
    <dgm:cxn modelId="{EB3C40F8-1EDE-48FB-BA1E-740B0EC6ED05}" type="presOf" srcId="{22E7BB04-BDAD-4954-BCA8-0CA0272EB701}" destId="{CB247EC1-DFF1-4E5D-95C0-177589BDB484}" srcOrd="0" destOrd="0" presId="urn:microsoft.com/office/officeart/2005/8/layout/pList2"/>
    <dgm:cxn modelId="{27AA4391-C15F-424B-B733-76EF96B687C2}" type="presParOf" srcId="{2BB8E441-E658-4BAC-80C9-9216BD9E83F3}" destId="{1563BA4B-B67F-41F7-A452-385BF363F14E}" srcOrd="0" destOrd="0" presId="urn:microsoft.com/office/officeart/2005/8/layout/pList2"/>
    <dgm:cxn modelId="{B937C368-8C72-4371-9561-DFCEA0FAF0A8}" type="presParOf" srcId="{2BB8E441-E658-4BAC-80C9-9216BD9E83F3}" destId="{46063A5A-160C-4B06-976B-04CFC2C7F626}" srcOrd="1" destOrd="0" presId="urn:microsoft.com/office/officeart/2005/8/layout/pList2"/>
    <dgm:cxn modelId="{951418A2-317A-493C-A3DE-93B18CC14450}" type="presParOf" srcId="{46063A5A-160C-4B06-976B-04CFC2C7F626}" destId="{E6986AF5-DC10-4171-A7EF-0FBC9CB52AE7}" srcOrd="0" destOrd="0" presId="urn:microsoft.com/office/officeart/2005/8/layout/pList2"/>
    <dgm:cxn modelId="{5583EFE9-C619-4D98-9717-498F6949209B}" type="presParOf" srcId="{E6986AF5-DC10-4171-A7EF-0FBC9CB52AE7}" destId="{5A543812-ECB4-4F97-BE56-120DE9C30D73}" srcOrd="0" destOrd="0" presId="urn:microsoft.com/office/officeart/2005/8/layout/pList2"/>
    <dgm:cxn modelId="{B8AA3E76-B800-4195-A090-EBC3545E3B04}" type="presParOf" srcId="{E6986AF5-DC10-4171-A7EF-0FBC9CB52AE7}" destId="{F66D3F0D-4D45-4EF2-B7ED-03DB1E1AAC8B}" srcOrd="1" destOrd="0" presId="urn:microsoft.com/office/officeart/2005/8/layout/pList2"/>
    <dgm:cxn modelId="{B13560D4-493E-4708-9289-47937E4D8C20}" type="presParOf" srcId="{E6986AF5-DC10-4171-A7EF-0FBC9CB52AE7}" destId="{3D4C23F7-2AC2-4036-BC6D-55108713DE5B}" srcOrd="2" destOrd="0" presId="urn:microsoft.com/office/officeart/2005/8/layout/pList2"/>
    <dgm:cxn modelId="{673439D5-1E3F-4DF9-800D-9264BCBFABD4}" type="presParOf" srcId="{46063A5A-160C-4B06-976B-04CFC2C7F626}" destId="{A11F9E16-B684-42D4-9CB5-1250A3899B47}" srcOrd="1" destOrd="0" presId="urn:microsoft.com/office/officeart/2005/8/layout/pList2"/>
    <dgm:cxn modelId="{1EB3BB78-C814-4877-8D58-D4B363C5F66C}" type="presParOf" srcId="{46063A5A-160C-4B06-976B-04CFC2C7F626}" destId="{E417D0BB-3463-444F-80DC-569147515F8C}" srcOrd="2" destOrd="0" presId="urn:microsoft.com/office/officeart/2005/8/layout/pList2"/>
    <dgm:cxn modelId="{73563741-2A2D-4CAC-9A8C-8BBF29F2BB24}" type="presParOf" srcId="{E417D0BB-3463-444F-80DC-569147515F8C}" destId="{2A0BC5DF-2595-42C9-A2F3-22A4F96EE869}" srcOrd="0" destOrd="0" presId="urn:microsoft.com/office/officeart/2005/8/layout/pList2"/>
    <dgm:cxn modelId="{0AC0EA4D-FDBB-4F4B-AB84-F357FD6CD62C}" type="presParOf" srcId="{E417D0BB-3463-444F-80DC-569147515F8C}" destId="{B26F2A7E-5848-4094-8D29-A0AA6ECDF597}" srcOrd="1" destOrd="0" presId="urn:microsoft.com/office/officeart/2005/8/layout/pList2"/>
    <dgm:cxn modelId="{32B0337E-AFD2-4F0E-954F-CC2A45127C5E}" type="presParOf" srcId="{E417D0BB-3463-444F-80DC-569147515F8C}" destId="{92861985-6641-4B92-9992-4603B1689EEC}" srcOrd="2" destOrd="0" presId="urn:microsoft.com/office/officeart/2005/8/layout/pList2"/>
    <dgm:cxn modelId="{1F2B4D7C-C697-41A5-AB9F-4996F5DFE5B6}" type="presParOf" srcId="{46063A5A-160C-4B06-976B-04CFC2C7F626}" destId="{2A434C42-D40C-493A-9534-D443B31517FB}" srcOrd="3" destOrd="0" presId="urn:microsoft.com/office/officeart/2005/8/layout/pList2"/>
    <dgm:cxn modelId="{EFB5AF3C-45D7-4D31-9BC6-7514FEA34306}" type="presParOf" srcId="{46063A5A-160C-4B06-976B-04CFC2C7F626}" destId="{ED8108FC-65D0-4D42-A4C7-AFA114F247D5}" srcOrd="4" destOrd="0" presId="urn:microsoft.com/office/officeart/2005/8/layout/pList2"/>
    <dgm:cxn modelId="{340202AE-42B4-4AFA-9652-3792CF08BC33}" type="presParOf" srcId="{ED8108FC-65D0-4D42-A4C7-AFA114F247D5}" destId="{CB247EC1-DFF1-4E5D-95C0-177589BDB484}" srcOrd="0" destOrd="0" presId="urn:microsoft.com/office/officeart/2005/8/layout/pList2"/>
    <dgm:cxn modelId="{FF8C012F-793D-42CB-8DDC-F361A0C08281}" type="presParOf" srcId="{ED8108FC-65D0-4D42-A4C7-AFA114F247D5}" destId="{C3653E23-8D1E-4D2E-B91C-A5B5FD71DBB1}" srcOrd="1" destOrd="0" presId="urn:microsoft.com/office/officeart/2005/8/layout/pList2"/>
    <dgm:cxn modelId="{43C541E5-403C-4BDE-AC7D-70984B707A05}" type="presParOf" srcId="{ED8108FC-65D0-4D42-A4C7-AFA114F247D5}" destId="{F1AD8C30-1620-4F5A-8C68-35E0E2B75E7D}"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63BA4B-B67F-41F7-A452-385BF363F14E}">
      <dsp:nvSpPr>
        <dsp:cNvPr id="0" name=""/>
        <dsp:cNvSpPr/>
      </dsp:nvSpPr>
      <dsp:spPr>
        <a:xfrm>
          <a:off x="359713" y="0"/>
          <a:ext cx="10736722" cy="2165413"/>
        </a:xfrm>
        <a:prstGeom prst="roundRect">
          <a:avLst>
            <a:gd name="adj" fmla="val 10000"/>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a:outerShdw blurRad="63500" dist="25400" dir="5400000" rotWithShape="0">
            <a:srgbClr val="000000">
              <a:alpha val="60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3D4C23F7-2AC2-4036-BC6D-55108713DE5B}">
      <dsp:nvSpPr>
        <dsp:cNvPr id="0" name=""/>
        <dsp:cNvSpPr/>
      </dsp:nvSpPr>
      <dsp:spPr>
        <a:xfrm>
          <a:off x="1246755" y="123997"/>
          <a:ext cx="1540441" cy="1587969"/>
        </a:xfrm>
        <a:prstGeom prst="roundRect">
          <a:avLst>
            <a:gd name="adj" fmla="val 10000"/>
          </a:avLst>
        </a:prstGeom>
        <a:blipFill>
          <a:blip xmlns:r="http://schemas.openxmlformats.org/officeDocument/2006/relationships" r:embed="rId1">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1000" b="-1000"/>
          </a:stretch>
        </a:blipFill>
        <a:ln>
          <a:solidFill>
            <a:schemeClr val="tx1">
              <a:alpha val="97000"/>
            </a:schemeClr>
          </a:solidFill>
        </a:ln>
        <a:effectLst>
          <a:outerShdw blurRad="63500" dist="25400" dir="5400000"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A543812-ECB4-4F97-BE56-120DE9C30D73}">
      <dsp:nvSpPr>
        <dsp:cNvPr id="0" name=""/>
        <dsp:cNvSpPr/>
      </dsp:nvSpPr>
      <dsp:spPr>
        <a:xfrm rot="10800000">
          <a:off x="353169" y="1840984"/>
          <a:ext cx="3336395" cy="3048452"/>
        </a:xfrm>
        <a:prstGeom prst="round2SameRect">
          <a:avLst>
            <a:gd name="adj1" fmla="val 10500"/>
            <a:gd name="adj2" fmla="val 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rtlCol="0" anchor="t" anchorCtr="0">
          <a:noAutofit/>
        </a:bodyPr>
        <a:lstStyle/>
        <a:p>
          <a:pPr marL="0" lvl="0" indent="0" algn="ctr" defTabSz="711200" rtl="0">
            <a:lnSpc>
              <a:spcPct val="100000"/>
            </a:lnSpc>
            <a:spcBef>
              <a:spcPct val="0"/>
            </a:spcBef>
            <a:spcAft>
              <a:spcPct val="35000"/>
            </a:spcAft>
            <a:buNone/>
          </a:pPr>
          <a:r>
            <a:rPr lang="it-IT" sz="1600" b="1" kern="1200" noProof="0"/>
            <a:t>I MERCATI EXTRA UE</a:t>
          </a:r>
        </a:p>
        <a:p>
          <a:pPr marL="0" lvl="0" indent="0" algn="ctr" defTabSz="711200" rtl="0">
            <a:lnSpc>
              <a:spcPct val="100000"/>
            </a:lnSpc>
            <a:spcBef>
              <a:spcPct val="0"/>
            </a:spcBef>
            <a:spcAft>
              <a:spcPct val="35000"/>
            </a:spcAft>
            <a:buNone/>
          </a:pPr>
          <a:r>
            <a:rPr lang="it-IT" sz="1100" kern="1200">
              <a:latin typeface="Calibri" panose="020F0502020204030204"/>
              <a:cs typeface="Calibri" panose="020F0502020204030204"/>
            </a:rPr>
            <a:t>Il commercio nei mercati esteri, e in special modo in paesi extra UE, presenta una serie di criticità che è bene affrontare con strumenti opportuni.</a:t>
          </a:r>
        </a:p>
        <a:p>
          <a:pPr marL="0" lvl="0" indent="0" algn="ctr" defTabSz="711200" rtl="0">
            <a:lnSpc>
              <a:spcPct val="100000"/>
            </a:lnSpc>
            <a:spcBef>
              <a:spcPct val="0"/>
            </a:spcBef>
            <a:spcAft>
              <a:spcPct val="35000"/>
            </a:spcAft>
            <a:buNone/>
          </a:pPr>
          <a:r>
            <a:rPr lang="it-IT" sz="1100" kern="1200">
              <a:latin typeface="Calibri" panose="020F0502020204030204"/>
              <a:cs typeface="Calibri" panose="020F0502020204030204"/>
            </a:rPr>
            <a:t>Anche il tema dell'internazionalizzazione, ovvero di tutte le azioni necessarie a stabilire una presenza in tali mercati, è un aspetto da affrontare con preparazione e adeguati strumenti.</a:t>
          </a:r>
        </a:p>
        <a:p>
          <a:pPr marL="0" lvl="0" indent="0" algn="ctr" defTabSz="711200" rtl="0">
            <a:lnSpc>
              <a:spcPct val="100000"/>
            </a:lnSpc>
            <a:spcBef>
              <a:spcPct val="0"/>
            </a:spcBef>
            <a:spcAft>
              <a:spcPct val="35000"/>
            </a:spcAft>
            <a:buNone/>
          </a:pPr>
          <a:r>
            <a:rPr lang="it-IT" sz="1100" kern="1200">
              <a:latin typeface="Calibri" panose="020F0502020204030204"/>
              <a:cs typeface="Calibri" panose="020F0502020204030204"/>
            </a:rPr>
            <a:t>I mercati esteri, e tutte le implicazioni commerciali, giuridiche e finanziarie che essi hanno, richiedono competenze professionali adeguate.  </a:t>
          </a:r>
          <a:endParaRPr lang="it-IT" sz="6500" kern="1200" dirty="0"/>
        </a:p>
      </dsp:txBody>
      <dsp:txXfrm rot="10800000">
        <a:off x="446919" y="1840984"/>
        <a:ext cx="3148895" cy="2954702"/>
      </dsp:txXfrm>
    </dsp:sp>
    <dsp:sp modelId="{92861985-6641-4B92-9992-4603B1689EEC}">
      <dsp:nvSpPr>
        <dsp:cNvPr id="0" name=""/>
        <dsp:cNvSpPr/>
      </dsp:nvSpPr>
      <dsp:spPr>
        <a:xfrm>
          <a:off x="4906240" y="173931"/>
          <a:ext cx="1538691" cy="1538028"/>
        </a:xfrm>
        <a:prstGeom prst="roundRect">
          <a:avLst>
            <a:gd name="adj" fmla="val 10000"/>
          </a:avLst>
        </a:prstGeom>
        <a:blipFill>
          <a:blip xmlns:r="http://schemas.openxmlformats.org/officeDocument/2006/relationships" r:embed="rId3">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1000" b="-21000"/>
          </a:stretch>
        </a:blipFill>
        <a:ln>
          <a:noFill/>
        </a:ln>
        <a:effectLst>
          <a:outerShdw blurRad="63500" dist="25400" dir="5400000"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2A0BC5DF-2595-42C9-A2F3-22A4F96EE869}">
      <dsp:nvSpPr>
        <dsp:cNvPr id="0" name=""/>
        <dsp:cNvSpPr/>
      </dsp:nvSpPr>
      <dsp:spPr>
        <a:xfrm rot="10800000">
          <a:off x="4024558" y="1864036"/>
          <a:ext cx="3302054" cy="3048452"/>
        </a:xfrm>
        <a:prstGeom prst="round2SameRect">
          <a:avLst>
            <a:gd name="adj1" fmla="val 10500"/>
            <a:gd name="adj2" fmla="val 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rtlCol="0" anchor="t" anchorCtr="0">
          <a:noAutofit/>
        </a:bodyPr>
        <a:lstStyle/>
        <a:p>
          <a:pPr marL="0" lvl="0" indent="0" algn="ctr" defTabSz="711200" rtl="0">
            <a:lnSpc>
              <a:spcPct val="100000"/>
            </a:lnSpc>
            <a:spcBef>
              <a:spcPct val="0"/>
            </a:spcBef>
            <a:spcAft>
              <a:spcPct val="35000"/>
            </a:spcAft>
            <a:buNone/>
          </a:pPr>
          <a:r>
            <a:rPr lang="it-IT" sz="1600" b="1" kern="1200" noProof="0" dirty="0"/>
            <a:t>STRUMENTI</a:t>
          </a:r>
        </a:p>
        <a:p>
          <a:pPr marL="0" lvl="0" indent="0" algn="ctr" defTabSz="711200" rtl="0">
            <a:lnSpc>
              <a:spcPct val="100000"/>
            </a:lnSpc>
            <a:spcBef>
              <a:spcPct val="0"/>
            </a:spcBef>
            <a:spcAft>
              <a:spcPct val="35000"/>
            </a:spcAft>
            <a:buNone/>
          </a:pPr>
          <a:r>
            <a:rPr lang="it-IT" sz="1200" kern="1200" dirty="0">
              <a:latin typeface="Calibri" panose="020F0502020204030204"/>
              <a:cs typeface="Calibri" panose="020F0502020204030204"/>
            </a:rPr>
            <a:t>Il sostegno alle aziende esportatrici, nonché alle aziende italiane che investono all’estero, avviene attraverso varie società a controllo pubblico nonché grazie al supporto che forniscono soggetti bancari e finanziari privati.</a:t>
          </a:r>
        </a:p>
        <a:p>
          <a:pPr marL="0" lvl="0" indent="0" algn="ctr" defTabSz="711200" rtl="0">
            <a:lnSpc>
              <a:spcPct val="100000"/>
            </a:lnSpc>
            <a:spcBef>
              <a:spcPct val="0"/>
            </a:spcBef>
            <a:spcAft>
              <a:spcPct val="35000"/>
            </a:spcAft>
            <a:buNone/>
          </a:pPr>
          <a:r>
            <a:rPr lang="it-IT" sz="1200" kern="1200" dirty="0">
              <a:latin typeface="Calibri" panose="020F0502020204030204"/>
              <a:cs typeface="Calibri" panose="020F0502020204030204"/>
            </a:rPr>
            <a:t>La declinazione del sostegno avviene attraverso trade </a:t>
          </a:r>
          <a:r>
            <a:rPr lang="it-IT" sz="1200" kern="1200" dirty="0" err="1">
              <a:latin typeface="Calibri" panose="020F0502020204030204"/>
              <a:cs typeface="Calibri" panose="020F0502020204030204"/>
            </a:rPr>
            <a:t>finance</a:t>
          </a:r>
          <a:r>
            <a:rPr lang="it-IT" sz="1200" kern="1200" dirty="0">
              <a:latin typeface="Calibri" panose="020F0502020204030204"/>
              <a:cs typeface="Calibri" panose="020F0502020204030204"/>
            </a:rPr>
            <a:t>, finanziamenti agevolati, partecipazione al capitale, prestazione di garanzie e coperture assicurative.   </a:t>
          </a:r>
          <a:r>
            <a:rPr lang="it-IT" sz="1200" kern="1200" spc="-5" dirty="0">
              <a:latin typeface="Calibri" panose="020F0502020204030204"/>
              <a:cs typeface="Calibri" panose="020F0502020204030204"/>
            </a:rPr>
            <a:t> </a:t>
          </a:r>
          <a:endParaRPr lang="it-IT" sz="1200" kern="1200" noProof="0" dirty="0"/>
        </a:p>
      </dsp:txBody>
      <dsp:txXfrm rot="10800000">
        <a:off x="4118308" y="1864036"/>
        <a:ext cx="3114554" cy="2954702"/>
      </dsp:txXfrm>
    </dsp:sp>
    <dsp:sp modelId="{F1AD8C30-1620-4F5A-8C68-35E0E2B75E7D}">
      <dsp:nvSpPr>
        <dsp:cNvPr id="0" name=""/>
        <dsp:cNvSpPr/>
      </dsp:nvSpPr>
      <dsp:spPr>
        <a:xfrm>
          <a:off x="8603534" y="173931"/>
          <a:ext cx="1538724" cy="1538028"/>
        </a:xfrm>
        <a:prstGeom prst="roundRect">
          <a:avLst>
            <a:gd name="adj" fmla="val 10000"/>
          </a:avLst>
        </a:prstGeom>
        <a:blipFill>
          <a:blip xmlns:r="http://schemas.openxmlformats.org/officeDocument/2006/relationships" r:embed="rId5">
            <a:duotone>
              <a:schemeClr val="bg2">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1000" b="-21000"/>
          </a:stretch>
        </a:blipFill>
        <a:ln>
          <a:noFill/>
        </a:ln>
        <a:effectLst>
          <a:outerShdw blurRad="63500" dist="25400" dir="5400000" rotWithShape="0">
            <a:srgbClr val="000000">
              <a:alpha val="60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B247EC1-DFF1-4E5D-95C0-177589BDB484}">
      <dsp:nvSpPr>
        <dsp:cNvPr id="0" name=""/>
        <dsp:cNvSpPr/>
      </dsp:nvSpPr>
      <dsp:spPr>
        <a:xfrm rot="10800000">
          <a:off x="7647638" y="1864036"/>
          <a:ext cx="3441202" cy="3048452"/>
        </a:xfrm>
        <a:prstGeom prst="round2SameRect">
          <a:avLst>
            <a:gd name="adj1" fmla="val 10500"/>
            <a:gd name="adj2" fmla="val 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rtlCol="0" anchor="t" anchorCtr="0">
          <a:noAutofit/>
        </a:bodyPr>
        <a:lstStyle/>
        <a:p>
          <a:pPr marL="0" lvl="0" indent="0" algn="ctr" defTabSz="711200" rtl="0">
            <a:lnSpc>
              <a:spcPct val="100000"/>
            </a:lnSpc>
            <a:spcBef>
              <a:spcPct val="0"/>
            </a:spcBef>
            <a:spcAft>
              <a:spcPct val="35000"/>
            </a:spcAft>
            <a:buNone/>
          </a:pPr>
          <a:r>
            <a:rPr lang="it-IT" sz="1600" b="1" kern="1200" noProof="0" dirty="0"/>
            <a:t>RUOLO DELL'ADVISOR</a:t>
          </a:r>
          <a:endParaRPr lang="it-IT" sz="1600" kern="1200" dirty="0">
            <a:latin typeface="Calibri" panose="020F0502020204030204"/>
            <a:cs typeface="Calibri" panose="020F0502020204030204"/>
          </a:endParaRPr>
        </a:p>
        <a:p>
          <a:pPr marL="0" lvl="0" indent="0" algn="ctr" defTabSz="711200" rtl="0">
            <a:lnSpc>
              <a:spcPct val="100000"/>
            </a:lnSpc>
            <a:spcBef>
              <a:spcPct val="0"/>
            </a:spcBef>
            <a:spcAft>
              <a:spcPct val="35000"/>
            </a:spcAft>
            <a:buNone/>
          </a:pPr>
          <a:r>
            <a:rPr lang="it-IT" sz="1100" kern="1200" dirty="0">
              <a:latin typeface="Calibri" panose="020F0502020204030204"/>
              <a:cs typeface="Calibri" panose="020F0502020204030204"/>
            </a:rPr>
            <a:t>La fruizione di tali supporti e sostegni è fondamentalmente una questione di cultura e conoscenza da parte delle aziende. La dimensione media delle aziende italiane, tipicamente modesta rispetto a quelle di altri paesi, può sicuramente essere una spiegazione del fatto che spesso si trovano a competere in assenza di strumenti adeguati. La funzione degli Advisor è quella di promuovere conoscenza e agevolare l’accesso e la gestione di strumenti finanziari dedicati all'internazionalizzazione dei mercati.</a:t>
          </a:r>
        </a:p>
      </dsp:txBody>
      <dsp:txXfrm rot="10800000">
        <a:off x="7741388" y="1864036"/>
        <a:ext cx="3253702" cy="2954702"/>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66D2EB-0EBB-4CCA-BDF6-D2874026CEB5}" type="datetimeFigureOut">
              <a:rPr lang="it-IT" smtClean="0"/>
              <a:t>26/05/2021</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BB252D-0727-4BE2-B46E-06E06233A839}" type="slidenum">
              <a:rPr lang="it-IT" smtClean="0"/>
              <a:t>‹N›</a:t>
            </a:fld>
            <a:endParaRPr lang="it-IT"/>
          </a:p>
        </p:txBody>
      </p:sp>
    </p:spTree>
    <p:extLst>
      <p:ext uri="{BB962C8B-B14F-4D97-AF65-F5344CB8AC3E}">
        <p14:creationId xmlns:p14="http://schemas.microsoft.com/office/powerpoint/2010/main" val="3615964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5"/>
          </p:nvPr>
        </p:nvSpPr>
        <p:spPr/>
        <p:txBody>
          <a:bodyPr rtlCol="0"/>
          <a:lstStyle/>
          <a:p>
            <a:pPr rtl="0"/>
            <a:fld id="{A4C8E5D6-E240-4AB4-B03F-F45C58F87E64}" type="slidenum">
              <a:rPr lang="it-IT" smtClean="0"/>
              <a:t>1</a:t>
            </a:fld>
            <a:endParaRPr lang="it-IT"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5"/>
          </p:nvPr>
        </p:nvSpPr>
        <p:spPr/>
        <p:txBody>
          <a:bodyPr rtlCol="0"/>
          <a:lstStyle/>
          <a:p>
            <a:pPr rtl="0"/>
            <a:fld id="{A4C8E5D6-E240-4AB4-B03F-F45C58F87E64}" type="slidenum">
              <a:rPr lang="it-IT" smtClean="0"/>
              <a:t>10</a:t>
            </a:fld>
            <a:endParaRPr lang="it-IT"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5"/>
          </p:nvPr>
        </p:nvSpPr>
        <p:spPr/>
        <p:txBody>
          <a:bodyPr rtlCol="0"/>
          <a:lstStyle/>
          <a:p>
            <a:pPr rtl="0"/>
            <a:fld id="{A4C8E5D6-E240-4AB4-B03F-F45C58F87E64}" type="slidenum">
              <a:rPr lang="it-IT" smtClean="0"/>
              <a:t>11</a:t>
            </a:fld>
            <a:endParaRPr lang="it-IT"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5"/>
          </p:nvPr>
        </p:nvSpPr>
        <p:spPr/>
        <p:txBody>
          <a:bodyPr rtlCol="0"/>
          <a:lstStyle/>
          <a:p>
            <a:pPr rtl="0"/>
            <a:fld id="{A4C8E5D6-E240-4AB4-B03F-F45C58F87E64}" type="slidenum">
              <a:rPr lang="it-IT" smtClean="0"/>
              <a:t>12</a:t>
            </a:fld>
            <a:endParaRPr lang="it-IT"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5"/>
          </p:nvPr>
        </p:nvSpPr>
        <p:spPr/>
        <p:txBody>
          <a:bodyPr rtlCol="0"/>
          <a:lstStyle/>
          <a:p>
            <a:pPr rtl="0"/>
            <a:fld id="{A4C8E5D6-E240-4AB4-B03F-F45C58F87E64}" type="slidenum">
              <a:rPr lang="it-IT" smtClean="0"/>
              <a:t>13</a:t>
            </a:fld>
            <a:endParaRPr lang="it-IT"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5"/>
          </p:nvPr>
        </p:nvSpPr>
        <p:spPr/>
        <p:txBody>
          <a:bodyPr rtlCol="0"/>
          <a:lstStyle/>
          <a:p>
            <a:pPr rtl="0"/>
            <a:fld id="{A4C8E5D6-E240-4AB4-B03F-F45C58F87E64}" type="slidenum">
              <a:rPr lang="it-IT" smtClean="0"/>
              <a:t>14</a:t>
            </a:fld>
            <a:endParaRPr lang="it-IT"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5"/>
          </p:nvPr>
        </p:nvSpPr>
        <p:spPr/>
        <p:txBody>
          <a:bodyPr rtlCol="0"/>
          <a:lstStyle/>
          <a:p>
            <a:pPr rtl="0"/>
            <a:fld id="{A4C8E5D6-E240-4AB4-B03F-F45C58F87E64}" type="slidenum">
              <a:rPr lang="it-IT" smtClean="0"/>
              <a:t>2</a:t>
            </a:fld>
            <a:endParaRPr lang="it-IT"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5"/>
          </p:nvPr>
        </p:nvSpPr>
        <p:spPr/>
        <p:txBody>
          <a:bodyPr rtlCol="0"/>
          <a:lstStyle/>
          <a:p>
            <a:pPr rtl="0"/>
            <a:fld id="{A4C8E5D6-E240-4AB4-B03F-F45C58F87E64}" type="slidenum">
              <a:rPr lang="it-IT" smtClean="0"/>
              <a:t>3</a:t>
            </a:fld>
            <a:endParaRPr lang="it-IT"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5"/>
          </p:nvPr>
        </p:nvSpPr>
        <p:spPr/>
        <p:txBody>
          <a:bodyPr rtlCol="0"/>
          <a:lstStyle/>
          <a:p>
            <a:pPr rtl="0"/>
            <a:fld id="{A4C8E5D6-E240-4AB4-B03F-F45C58F87E64}" type="slidenum">
              <a:rPr lang="it-IT" smtClean="0"/>
              <a:t>4</a:t>
            </a:fld>
            <a:endParaRPr lang="it-IT"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5"/>
          </p:nvPr>
        </p:nvSpPr>
        <p:spPr/>
        <p:txBody>
          <a:bodyPr rtlCol="0"/>
          <a:lstStyle/>
          <a:p>
            <a:pPr rtl="0"/>
            <a:fld id="{A4C8E5D6-E240-4AB4-B03F-F45C58F87E64}" type="slidenum">
              <a:rPr lang="it-IT" smtClean="0"/>
              <a:t>5</a:t>
            </a:fld>
            <a:endParaRPr lang="it-IT"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5"/>
          </p:nvPr>
        </p:nvSpPr>
        <p:spPr/>
        <p:txBody>
          <a:bodyPr rtlCol="0"/>
          <a:lstStyle/>
          <a:p>
            <a:pPr rtl="0"/>
            <a:fld id="{A4C8E5D6-E240-4AB4-B03F-F45C58F87E64}" type="slidenum">
              <a:rPr lang="it-IT" smtClean="0"/>
              <a:t>6</a:t>
            </a:fld>
            <a:endParaRPr lang="it-IT"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5"/>
          </p:nvPr>
        </p:nvSpPr>
        <p:spPr/>
        <p:txBody>
          <a:bodyPr rtlCol="0"/>
          <a:lstStyle/>
          <a:p>
            <a:pPr rtl="0"/>
            <a:fld id="{A4C8E5D6-E240-4AB4-B03F-F45C58F87E64}" type="slidenum">
              <a:rPr lang="it-IT" smtClean="0"/>
              <a:t>7</a:t>
            </a:fld>
            <a:endParaRPr lang="it-IT"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5"/>
          </p:nvPr>
        </p:nvSpPr>
        <p:spPr/>
        <p:txBody>
          <a:bodyPr rtlCol="0"/>
          <a:lstStyle/>
          <a:p>
            <a:pPr rtl="0"/>
            <a:fld id="{A4C8E5D6-E240-4AB4-B03F-F45C58F87E64}" type="slidenum">
              <a:rPr lang="it-IT" smtClean="0"/>
              <a:t>8</a:t>
            </a:fld>
            <a:endParaRPr lang="it-IT"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dirty="0"/>
          </a:p>
        </p:txBody>
      </p:sp>
      <p:sp>
        <p:nvSpPr>
          <p:cNvPr id="4" name="Segnaposto numero diapositiva 3"/>
          <p:cNvSpPr>
            <a:spLocks noGrp="1"/>
          </p:cNvSpPr>
          <p:nvPr>
            <p:ph type="sldNum" sz="quarter" idx="5"/>
          </p:nvPr>
        </p:nvSpPr>
        <p:spPr/>
        <p:txBody>
          <a:bodyPr rtlCol="0"/>
          <a:lstStyle/>
          <a:p>
            <a:pPr rtl="0"/>
            <a:fld id="{A4C8E5D6-E240-4AB4-B03F-F45C58F87E64}" type="slidenum">
              <a:rPr lang="it-IT" smtClean="0"/>
              <a:t>9</a:t>
            </a:fld>
            <a:endParaRPr lang="it-IT"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95B79A58-67E1-4DB9-A3F7-C8F702D86ECF}" type="datetime1">
              <a:rPr lang="it-IT" smtClean="0"/>
              <a:t>26/05/2021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650A2BA-4C3A-486F-8B6F-533ABB6EB3DC}" type="slidenum">
              <a:rPr lang="it-IT" smtClean="0"/>
              <a:t>‹N›</a:t>
            </a:fld>
            <a:endParaRPr lang="it-IT"/>
          </a:p>
        </p:txBody>
      </p:sp>
    </p:spTree>
    <p:extLst>
      <p:ext uri="{BB962C8B-B14F-4D97-AF65-F5344CB8AC3E}">
        <p14:creationId xmlns:p14="http://schemas.microsoft.com/office/powerpoint/2010/main" val="2050041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C7C379A-81B4-4B57-8E76-2E85F8BD4633}" type="datetime1">
              <a:rPr lang="it-IT" smtClean="0"/>
              <a:t>26/05/2021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650A2BA-4C3A-486F-8B6F-533ABB6EB3DC}" type="slidenum">
              <a:rPr lang="it-IT" smtClean="0"/>
              <a:t>‹N›</a:t>
            </a:fld>
            <a:endParaRPr lang="it-IT"/>
          </a:p>
        </p:txBody>
      </p:sp>
    </p:spTree>
    <p:extLst>
      <p:ext uri="{BB962C8B-B14F-4D97-AF65-F5344CB8AC3E}">
        <p14:creationId xmlns:p14="http://schemas.microsoft.com/office/powerpoint/2010/main" val="141200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C06DA97-3643-43C7-8675-633086E5A784}" type="datetime1">
              <a:rPr lang="it-IT" smtClean="0"/>
              <a:t>26/05/2021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650A2BA-4C3A-486F-8B6F-533ABB6EB3DC}" type="slidenum">
              <a:rPr lang="it-IT" smtClean="0"/>
              <a:t>‹N›</a:t>
            </a:fld>
            <a:endParaRPr lang="it-IT"/>
          </a:p>
        </p:txBody>
      </p:sp>
    </p:spTree>
    <p:extLst>
      <p:ext uri="{BB962C8B-B14F-4D97-AF65-F5344CB8AC3E}">
        <p14:creationId xmlns:p14="http://schemas.microsoft.com/office/powerpoint/2010/main" val="3114345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220966F4-CB7F-4530-9B9B-C2E25B6B060B}" type="datetime1">
              <a:rPr lang="it-IT" smtClean="0"/>
              <a:t>26/05/2021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650A2BA-4C3A-486F-8B6F-533ABB6EB3DC}" type="slidenum">
              <a:rPr lang="it-IT" smtClean="0"/>
              <a:t>‹N›</a:t>
            </a:fld>
            <a:endParaRPr lang="it-IT"/>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01902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D7262CDA-6D13-40F5-BB37-F9B03CD3729F}" type="datetime1">
              <a:rPr lang="it-IT" smtClean="0"/>
              <a:t>26/05/2021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650A2BA-4C3A-486F-8B6F-533ABB6EB3DC}" type="slidenum">
              <a:rPr lang="it-IT" smtClean="0"/>
              <a:t>‹N›</a:t>
            </a:fld>
            <a:endParaRPr lang="it-IT"/>
          </a:p>
        </p:txBody>
      </p:sp>
    </p:spTree>
    <p:extLst>
      <p:ext uri="{BB962C8B-B14F-4D97-AF65-F5344CB8AC3E}">
        <p14:creationId xmlns:p14="http://schemas.microsoft.com/office/powerpoint/2010/main" val="2658637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57DDDF2C-ACFD-465D-BFBF-78BEEC420415}" type="datetime1">
              <a:rPr lang="it-IT" smtClean="0"/>
              <a:t>26/05/2021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4650A2BA-4C3A-486F-8B6F-533ABB6EB3DC}" type="slidenum">
              <a:rPr lang="it-IT" smtClean="0"/>
              <a:t>‹N›</a:t>
            </a:fld>
            <a:endParaRPr lang="it-IT"/>
          </a:p>
        </p:txBody>
      </p:sp>
    </p:spTree>
    <p:extLst>
      <p:ext uri="{BB962C8B-B14F-4D97-AF65-F5344CB8AC3E}">
        <p14:creationId xmlns:p14="http://schemas.microsoft.com/office/powerpoint/2010/main" val="28939333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797AC3AA-830D-4141-8C21-0D11F521063A}" type="datetime1">
              <a:rPr lang="it-IT" smtClean="0"/>
              <a:t>26/05/2021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4650A2BA-4C3A-486F-8B6F-533ABB6EB3DC}" type="slidenum">
              <a:rPr lang="it-IT" smtClean="0"/>
              <a:t>‹N›</a:t>
            </a:fld>
            <a:endParaRPr lang="it-IT"/>
          </a:p>
        </p:txBody>
      </p:sp>
    </p:spTree>
    <p:extLst>
      <p:ext uri="{BB962C8B-B14F-4D97-AF65-F5344CB8AC3E}">
        <p14:creationId xmlns:p14="http://schemas.microsoft.com/office/powerpoint/2010/main" val="13697227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27EAF16-58BA-48A7-AE43-20B9C5416BB0}" type="datetime1">
              <a:rPr lang="it-IT" smtClean="0"/>
              <a:t>26/05/2021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650A2BA-4C3A-486F-8B6F-533ABB6EB3DC}" type="slidenum">
              <a:rPr lang="it-IT" smtClean="0"/>
              <a:t>‹N›</a:t>
            </a:fld>
            <a:endParaRPr lang="it-IT"/>
          </a:p>
        </p:txBody>
      </p:sp>
    </p:spTree>
    <p:extLst>
      <p:ext uri="{BB962C8B-B14F-4D97-AF65-F5344CB8AC3E}">
        <p14:creationId xmlns:p14="http://schemas.microsoft.com/office/powerpoint/2010/main" val="11142889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18C4590-FD8F-410A-A33F-DAD918081878}" type="datetime1">
              <a:rPr lang="it-IT" smtClean="0"/>
              <a:t>26/05/2021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650A2BA-4C3A-486F-8B6F-533ABB6EB3DC}" type="slidenum">
              <a:rPr lang="it-IT" smtClean="0"/>
              <a:t>‹N›</a:t>
            </a:fld>
            <a:endParaRPr lang="it-IT"/>
          </a:p>
        </p:txBody>
      </p:sp>
    </p:spTree>
    <p:extLst>
      <p:ext uri="{BB962C8B-B14F-4D97-AF65-F5344CB8AC3E}">
        <p14:creationId xmlns:p14="http://schemas.microsoft.com/office/powerpoint/2010/main" val="2756488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Diapositiva titolo">
    <p:spTree>
      <p:nvGrpSpPr>
        <p:cNvPr id="1" name=""/>
        <p:cNvGrpSpPr/>
        <p:nvPr/>
      </p:nvGrpSpPr>
      <p:grpSpPr>
        <a:xfrm>
          <a:off x="0" y="0"/>
          <a:ext cx="0" cy="0"/>
          <a:chOff x="0" y="0"/>
          <a:chExt cx="0" cy="0"/>
        </a:xfrm>
      </p:grpSpPr>
      <p:sp>
        <p:nvSpPr>
          <p:cNvPr id="5" name="Segnaposto immagine 4"/>
          <p:cNvSpPr>
            <a:spLocks noGrp="1"/>
          </p:cNvSpPr>
          <p:nvPr>
            <p:ph type="pic" sz="quarter" idx="13" hasCustomPrompt="1"/>
          </p:nvPr>
        </p:nvSpPr>
        <p:spPr>
          <a:xfrm>
            <a:off x="0" y="0"/>
            <a:ext cx="12192000" cy="6858000"/>
          </a:xfrm>
        </p:spPr>
        <p:txBody>
          <a:bodyPr rtlCol="0"/>
          <a:lstStyle>
            <a:lvl1pPr algn="ctr">
              <a:defRPr/>
            </a:lvl1pPr>
          </a:lstStyle>
          <a:p>
            <a:pPr rtl="0"/>
            <a:r>
              <a:rPr lang="it-IT" noProof="0" dirty="0"/>
              <a:t>Fare clic sull'icona per inserire un'immagine</a:t>
            </a:r>
          </a:p>
        </p:txBody>
      </p:sp>
      <p:sp>
        <p:nvSpPr>
          <p:cNvPr id="11" name="Rettangolo 10"/>
          <p:cNvSpPr/>
          <p:nvPr userDrawn="1"/>
        </p:nvSpPr>
        <p:spPr>
          <a:xfrm>
            <a:off x="446534" y="4284627"/>
            <a:ext cx="11292840" cy="2011678"/>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 name="Sottotitolo 2"/>
          <p:cNvSpPr>
            <a:spLocks noGrp="1"/>
          </p:cNvSpPr>
          <p:nvPr>
            <p:ph type="subTitle" idx="1" hasCustomPrompt="1"/>
          </p:nvPr>
        </p:nvSpPr>
        <p:spPr>
          <a:xfrm>
            <a:off x="581194" y="5695849"/>
            <a:ext cx="10993546" cy="590321"/>
          </a:xfrm>
        </p:spPr>
        <p:txBody>
          <a:bodyPr rtlCol="0"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it-IT" noProof="0"/>
              <a:t>Fare clic per modificare lo stile del sottotitolo dello schema</a:t>
            </a:r>
            <a:endParaRPr lang="it-IT" noProof="0" dirty="0"/>
          </a:p>
        </p:txBody>
      </p:sp>
      <p:sp>
        <p:nvSpPr>
          <p:cNvPr id="12" name="Rettangolo 11"/>
          <p:cNvSpPr/>
          <p:nvPr userDrawn="1"/>
        </p:nvSpPr>
        <p:spPr>
          <a:xfrm>
            <a:off x="446534" y="4114808"/>
            <a:ext cx="1129284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olo 1"/>
          <p:cNvSpPr>
            <a:spLocks noGrp="1"/>
          </p:cNvSpPr>
          <p:nvPr>
            <p:ph type="ctrTitle" hasCustomPrompt="1"/>
          </p:nvPr>
        </p:nvSpPr>
        <p:spPr>
          <a:xfrm>
            <a:off x="581191" y="4220835"/>
            <a:ext cx="10993549" cy="1475013"/>
          </a:xfrm>
          <a:effectLst/>
        </p:spPr>
        <p:txBody>
          <a:bodyPr rtlCol="0" anchor="b">
            <a:normAutofit/>
          </a:bodyPr>
          <a:lstStyle>
            <a:lvl1pPr>
              <a:defRPr sz="3600">
                <a:solidFill>
                  <a:schemeClr val="bg1"/>
                </a:solidFill>
              </a:defRPr>
            </a:lvl1pPr>
          </a:lstStyle>
          <a:p>
            <a:pPr rtl="0"/>
            <a:r>
              <a:rPr lang="it-IT" noProof="0"/>
              <a:t>Fare clic per modificare lo stile del titolo dello schema</a:t>
            </a:r>
            <a:endParaRPr lang="it-IT" noProof="0" dirty="0"/>
          </a:p>
        </p:txBody>
      </p:sp>
    </p:spTree>
    <p:extLst>
      <p:ext uri="{BB962C8B-B14F-4D97-AF65-F5344CB8AC3E}">
        <p14:creationId xmlns:p14="http://schemas.microsoft.com/office/powerpoint/2010/main" val="2886355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Contenuto con didascalia">
    <p:spTree>
      <p:nvGrpSpPr>
        <p:cNvPr id="1" name=""/>
        <p:cNvGrpSpPr/>
        <p:nvPr/>
      </p:nvGrpSpPr>
      <p:grpSpPr>
        <a:xfrm>
          <a:off x="0" y="0"/>
          <a:ext cx="0" cy="0"/>
          <a:chOff x="0" y="0"/>
          <a:chExt cx="0" cy="0"/>
        </a:xfrm>
      </p:grpSpPr>
      <p:sp>
        <p:nvSpPr>
          <p:cNvPr id="9" name="Rettangolo 8"/>
          <p:cNvSpPr>
            <a:spLocks noChangeAspect="1"/>
          </p:cNvSpPr>
          <p:nvPr/>
        </p:nvSpPr>
        <p:spPr>
          <a:xfrm>
            <a:off x="1" y="0"/>
            <a:ext cx="12192000" cy="685800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noProof="0" dirty="0"/>
          </a:p>
        </p:txBody>
      </p:sp>
      <p:sp>
        <p:nvSpPr>
          <p:cNvPr id="2" name="Titolo 1"/>
          <p:cNvSpPr>
            <a:spLocks noGrp="1"/>
          </p:cNvSpPr>
          <p:nvPr>
            <p:ph type="title" hasCustomPrompt="1"/>
          </p:nvPr>
        </p:nvSpPr>
        <p:spPr>
          <a:xfrm>
            <a:off x="767857" y="2647728"/>
            <a:ext cx="3031852" cy="1722419"/>
          </a:xfrm>
        </p:spPr>
        <p:txBody>
          <a:bodyPr rtlCol="0" anchor="ctr">
            <a:normAutofit/>
          </a:bodyPr>
          <a:lstStyle>
            <a:lvl1pPr algn="l">
              <a:defRPr sz="2400" b="0">
                <a:solidFill>
                  <a:srgbClr val="FFFFFF"/>
                </a:solidFill>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hasCustomPrompt="1"/>
          </p:nvPr>
        </p:nvSpPr>
        <p:spPr>
          <a:xfrm>
            <a:off x="4900928" y="1179829"/>
            <a:ext cx="6650991" cy="4658216"/>
          </a:xfrm>
        </p:spPr>
        <p:txBody>
          <a:bodyPr rtlCol="0" anchor="ct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8" name="Segnaposto data 7"/>
          <p:cNvSpPr>
            <a:spLocks noGrp="1"/>
          </p:cNvSpPr>
          <p:nvPr>
            <p:ph type="dt" sz="half" idx="10"/>
          </p:nvPr>
        </p:nvSpPr>
        <p:spPr>
          <a:xfrm>
            <a:off x="7605951" y="6456916"/>
            <a:ext cx="2844799" cy="365125"/>
          </a:xfrm>
        </p:spPr>
        <p:txBody>
          <a:bodyPr rtlCol="0"/>
          <a:lstStyle>
            <a:lvl1pPr>
              <a:defRPr>
                <a:solidFill>
                  <a:schemeClr val="bg2"/>
                </a:solidFill>
              </a:defRPr>
            </a:lvl1pPr>
          </a:lstStyle>
          <a:p>
            <a:pPr rtl="0"/>
            <a:endParaRPr lang="it-IT" noProof="0" dirty="0"/>
          </a:p>
        </p:txBody>
      </p:sp>
      <p:sp>
        <p:nvSpPr>
          <p:cNvPr id="10" name="Segnaposto piè di pagina 9"/>
          <p:cNvSpPr>
            <a:spLocks noGrp="1"/>
          </p:cNvSpPr>
          <p:nvPr>
            <p:ph type="ftr" sz="quarter" idx="11"/>
          </p:nvPr>
        </p:nvSpPr>
        <p:spPr>
          <a:xfrm>
            <a:off x="581192" y="6452590"/>
            <a:ext cx="6917210" cy="365125"/>
          </a:xfrm>
        </p:spPr>
        <p:txBody>
          <a:bodyPr rtlCol="0"/>
          <a:lstStyle>
            <a:lvl1pPr>
              <a:defRPr>
                <a:solidFill>
                  <a:schemeClr val="bg2"/>
                </a:solidFill>
              </a:defRPr>
            </a:lvl1pPr>
          </a:lstStyle>
          <a:p>
            <a:pPr rtl="0"/>
            <a:endParaRPr lang="it-IT" noProof="0" dirty="0"/>
          </a:p>
        </p:txBody>
      </p:sp>
      <p:sp>
        <p:nvSpPr>
          <p:cNvPr id="11" name="Segnaposto numero diapositiva 10"/>
          <p:cNvSpPr>
            <a:spLocks noGrp="1"/>
          </p:cNvSpPr>
          <p:nvPr>
            <p:ph type="sldNum" sz="quarter" idx="12"/>
          </p:nvPr>
        </p:nvSpPr>
        <p:spPr>
          <a:xfrm>
            <a:off x="10558300" y="6456916"/>
            <a:ext cx="1052510" cy="365125"/>
          </a:xfrm>
        </p:spPr>
        <p:txBody>
          <a:bodyPr rtlCol="0"/>
          <a:lstStyle>
            <a:lvl1pPr>
              <a:defRPr>
                <a:solidFill>
                  <a:schemeClr val="bg2"/>
                </a:solidFill>
              </a:defRPr>
            </a:lvl1pPr>
          </a:lstStyle>
          <a:p>
            <a:pPr rtl="0"/>
            <a:fld id="{3A98EE3D-8CD1-4C3F-BD1C-C98C9596463C}" type="slidenum">
              <a:rPr lang="it-IT" noProof="0" smtClean="0"/>
              <a:t>‹N›</a:t>
            </a:fld>
            <a:endParaRPr lang="it-IT" noProof="0" dirty="0"/>
          </a:p>
        </p:txBody>
      </p:sp>
      <p:sp>
        <p:nvSpPr>
          <p:cNvPr id="12" name="Rettangolo 11"/>
          <p:cNvSpPr/>
          <p:nvPr userDrawn="1"/>
        </p:nvSpPr>
        <p:spPr>
          <a:xfrm rot="5400000">
            <a:off x="1415595" y="3435840"/>
            <a:ext cx="57607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46357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D9046C9-F91E-4104-96E9-BD9BF2D244C6}" type="datetime1">
              <a:rPr lang="it-IT" smtClean="0"/>
              <a:t>26/05/2021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650A2BA-4C3A-486F-8B6F-533ABB6EB3DC}" type="slidenum">
              <a:rPr lang="it-IT" smtClean="0"/>
              <a:t>‹N›</a:t>
            </a:fld>
            <a:endParaRPr lang="it-IT"/>
          </a:p>
        </p:txBody>
      </p:sp>
    </p:spTree>
    <p:extLst>
      <p:ext uri="{BB962C8B-B14F-4D97-AF65-F5344CB8AC3E}">
        <p14:creationId xmlns:p14="http://schemas.microsoft.com/office/powerpoint/2010/main" val="19050748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Solo titolo">
    <p:spTree>
      <p:nvGrpSpPr>
        <p:cNvPr id="1" name=""/>
        <p:cNvGrpSpPr/>
        <p:nvPr/>
      </p:nvGrpSpPr>
      <p:grpSpPr>
        <a:xfrm>
          <a:off x="0" y="0"/>
          <a:ext cx="0" cy="0"/>
          <a:chOff x="0" y="0"/>
          <a:chExt cx="0" cy="0"/>
        </a:xfrm>
      </p:grpSpPr>
      <p:sp>
        <p:nvSpPr>
          <p:cNvPr id="6" name="Rettangolo 5"/>
          <p:cNvSpPr>
            <a:spLocks noChangeAspect="1"/>
          </p:cNvSpPr>
          <p:nvPr userDrawn="1"/>
        </p:nvSpPr>
        <p:spPr>
          <a:xfrm>
            <a:off x="1"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olo 1"/>
          <p:cNvSpPr>
            <a:spLocks noGrp="1"/>
          </p:cNvSpPr>
          <p:nvPr>
            <p:ph type="title" hasCustomPrompt="1"/>
          </p:nvPr>
        </p:nvSpPr>
        <p:spPr>
          <a:xfrm>
            <a:off x="575894" y="729658"/>
            <a:ext cx="11029616" cy="988332"/>
          </a:xfrm>
        </p:spPr>
        <p:txBody>
          <a:bodyPr rtlCol="0"/>
          <a:lstStyle>
            <a:lvl1pPr>
              <a:defRPr>
                <a:solidFill>
                  <a:schemeClr val="bg1"/>
                </a:solidFill>
              </a:defRPr>
            </a:lvl1pPr>
          </a:lstStyle>
          <a:p>
            <a:pPr rtl="0"/>
            <a:r>
              <a:rPr lang="it-IT" noProof="0"/>
              <a:t>Fare clic per modificare lo stile del titolo dello schema</a:t>
            </a:r>
            <a:endParaRPr lang="it-IT" noProof="0" dirty="0"/>
          </a:p>
        </p:txBody>
      </p:sp>
      <p:sp>
        <p:nvSpPr>
          <p:cNvPr id="3" name="Segnaposto data 2"/>
          <p:cNvSpPr>
            <a:spLocks noGrp="1"/>
          </p:cNvSpPr>
          <p:nvPr>
            <p:ph type="dt" sz="half" idx="10"/>
          </p:nvPr>
        </p:nvSpPr>
        <p:spPr/>
        <p:txBody>
          <a:bodyPr rtlCol="0"/>
          <a:lstStyle>
            <a:lvl1pPr>
              <a:defRPr>
                <a:solidFill>
                  <a:schemeClr val="bg2"/>
                </a:solidFill>
              </a:defRPr>
            </a:lvl1pPr>
          </a:lstStyle>
          <a:p>
            <a:pPr rtl="0"/>
            <a:endParaRPr lang="it-IT" noProof="0" dirty="0"/>
          </a:p>
        </p:txBody>
      </p:sp>
      <p:sp>
        <p:nvSpPr>
          <p:cNvPr id="4" name="Segnaposto piè di pagina 3"/>
          <p:cNvSpPr>
            <a:spLocks noGrp="1"/>
          </p:cNvSpPr>
          <p:nvPr>
            <p:ph type="ftr" sz="quarter" idx="11"/>
          </p:nvPr>
        </p:nvSpPr>
        <p:spPr/>
        <p:txBody>
          <a:bodyPr rtlCol="0"/>
          <a:lstStyle>
            <a:lvl1pPr>
              <a:defRPr>
                <a:solidFill>
                  <a:schemeClr val="bg2"/>
                </a:solidFill>
              </a:defRPr>
            </a:lvl1pPr>
          </a:lstStyle>
          <a:p>
            <a:pPr rtl="0"/>
            <a:endParaRPr lang="it-IT" noProof="0" dirty="0"/>
          </a:p>
        </p:txBody>
      </p:sp>
      <p:sp>
        <p:nvSpPr>
          <p:cNvPr id="5" name="Segnaposto numero diapositiva 4"/>
          <p:cNvSpPr>
            <a:spLocks noGrp="1"/>
          </p:cNvSpPr>
          <p:nvPr>
            <p:ph type="sldNum" sz="quarter" idx="12"/>
          </p:nvPr>
        </p:nvSpPr>
        <p:spPr/>
        <p:txBody>
          <a:bodyPr rtlCol="0"/>
          <a:lstStyle>
            <a:lvl1pPr>
              <a:defRPr>
                <a:solidFill>
                  <a:schemeClr val="bg2"/>
                </a:solidFill>
              </a:defRPr>
            </a:lvl1pPr>
          </a:lstStyle>
          <a:p>
            <a:pPr rtl="0"/>
            <a:fld id="{3A98EE3D-8CD1-4C3F-BD1C-C98C9596463C}" type="slidenum">
              <a:rPr lang="it-IT" noProof="0" smtClean="0"/>
              <a:t>‹N›</a:t>
            </a:fld>
            <a:endParaRPr lang="it-IT" noProof="0" dirty="0"/>
          </a:p>
        </p:txBody>
      </p:sp>
      <p:sp>
        <p:nvSpPr>
          <p:cNvPr id="9" name="Segnaposto immagine 5"/>
          <p:cNvSpPr>
            <a:spLocks noGrp="1"/>
          </p:cNvSpPr>
          <p:nvPr>
            <p:ph type="pic" sz="quarter" idx="13" hasCustomPrompt="1"/>
          </p:nvPr>
        </p:nvSpPr>
        <p:spPr>
          <a:xfrm>
            <a:off x="0" y="5245130"/>
            <a:ext cx="12192000" cy="1612870"/>
          </a:xfrm>
        </p:spPr>
        <p:txBody>
          <a:bodyPr rtlCol="0"/>
          <a:lstStyle/>
          <a:p>
            <a:pPr rtl="0"/>
            <a:r>
              <a:rPr lang="it-IT" noProof="0" dirty="0"/>
              <a:t>Fare clic sull'icona per inserire un'immagine</a:t>
            </a:r>
          </a:p>
        </p:txBody>
      </p:sp>
      <p:sp>
        <p:nvSpPr>
          <p:cNvPr id="10" name="Rettangolo 9"/>
          <p:cNvSpPr/>
          <p:nvPr userDrawn="1"/>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 name="Rettangolo 10"/>
          <p:cNvSpPr/>
          <p:nvPr userDrawn="1"/>
        </p:nvSpPr>
        <p:spPr>
          <a:xfrm>
            <a:off x="8042147" y="453643"/>
            <a:ext cx="3703320" cy="98554"/>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ttangolo 11"/>
          <p:cNvSpPr/>
          <p:nvPr userDrawn="1"/>
        </p:nvSpPr>
        <p:spPr>
          <a:xfrm>
            <a:off x="4241830" y="457200"/>
            <a:ext cx="3703320" cy="9144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687830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ontenuto con didascalia">
    <p:bg>
      <p:bgPr>
        <a:solidFill>
          <a:schemeClr val="bg2"/>
        </a:solidFill>
        <a:effectLst/>
      </p:bgPr>
    </p:bg>
    <p:spTree>
      <p:nvGrpSpPr>
        <p:cNvPr id="1" name=""/>
        <p:cNvGrpSpPr/>
        <p:nvPr/>
      </p:nvGrpSpPr>
      <p:grpSpPr>
        <a:xfrm>
          <a:off x="0" y="0"/>
          <a:ext cx="0" cy="0"/>
          <a:chOff x="0" y="0"/>
          <a:chExt cx="0" cy="0"/>
        </a:xfrm>
      </p:grpSpPr>
      <p:sp>
        <p:nvSpPr>
          <p:cNvPr id="14" name="Segnaposto immagine 4"/>
          <p:cNvSpPr>
            <a:spLocks noGrp="1"/>
          </p:cNvSpPr>
          <p:nvPr>
            <p:ph type="pic" sz="quarter" idx="14" hasCustomPrompt="1"/>
          </p:nvPr>
        </p:nvSpPr>
        <p:spPr>
          <a:xfrm>
            <a:off x="8622917" y="3322281"/>
            <a:ext cx="3367862" cy="3367862"/>
          </a:xfrm>
        </p:spPr>
        <p:txBody>
          <a:bodyPr rtlCol="0"/>
          <a:lstStyle>
            <a:lvl1pPr marL="0" indent="0" algn="ctr">
              <a:buNone/>
              <a:defRPr>
                <a:solidFill>
                  <a:schemeClr val="tx1"/>
                </a:solidFill>
              </a:defRPr>
            </a:lvl1pPr>
          </a:lstStyle>
          <a:p>
            <a:pPr rtl="0"/>
            <a:r>
              <a:rPr lang="it-IT" noProof="0" dirty="0"/>
              <a:t>Filigrana icona</a:t>
            </a:r>
          </a:p>
        </p:txBody>
      </p:sp>
      <p:sp>
        <p:nvSpPr>
          <p:cNvPr id="3" name="Segnaposto contenuto 2"/>
          <p:cNvSpPr>
            <a:spLocks noGrp="1"/>
          </p:cNvSpPr>
          <p:nvPr>
            <p:ph idx="1" hasCustomPrompt="1"/>
          </p:nvPr>
        </p:nvSpPr>
        <p:spPr>
          <a:xfrm>
            <a:off x="4900928" y="1179829"/>
            <a:ext cx="6650991" cy="4658216"/>
          </a:xfrm>
        </p:spPr>
        <p:txBody>
          <a:bodyPr rtlCol="0"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9" name="Rettangolo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5" name="Segnaposto immagine 4"/>
          <p:cNvSpPr>
            <a:spLocks noGrp="1"/>
          </p:cNvSpPr>
          <p:nvPr>
            <p:ph type="pic" sz="quarter" idx="13" hasCustomPrompt="1"/>
          </p:nvPr>
        </p:nvSpPr>
        <p:spPr>
          <a:xfrm>
            <a:off x="768350" y="2312987"/>
            <a:ext cx="731520" cy="731520"/>
          </a:xfrm>
        </p:spPr>
        <p:txBody>
          <a:bodyPr rtlCol="0"/>
          <a:lstStyle>
            <a:lvl1pPr marL="0" indent="0">
              <a:buNone/>
              <a:defRPr>
                <a:solidFill>
                  <a:schemeClr val="bg1"/>
                </a:solidFill>
              </a:defRPr>
            </a:lvl1pPr>
          </a:lstStyle>
          <a:p>
            <a:pPr rtl="0"/>
            <a:r>
              <a:rPr lang="it-IT" noProof="0" dirty="0"/>
              <a:t>Icona</a:t>
            </a:r>
          </a:p>
        </p:txBody>
      </p:sp>
      <p:sp>
        <p:nvSpPr>
          <p:cNvPr id="2" name="Titolo 1"/>
          <p:cNvSpPr>
            <a:spLocks noGrp="1"/>
          </p:cNvSpPr>
          <p:nvPr>
            <p:ph type="title" hasCustomPrompt="1"/>
          </p:nvPr>
        </p:nvSpPr>
        <p:spPr>
          <a:xfrm>
            <a:off x="767857" y="2647728"/>
            <a:ext cx="3031852" cy="1722419"/>
          </a:xfrm>
        </p:spPr>
        <p:txBody>
          <a:bodyPr rtlCol="0" anchor="ctr">
            <a:normAutofit/>
          </a:bodyPr>
          <a:lstStyle>
            <a:lvl1pPr algn="l">
              <a:defRPr sz="2400" b="0">
                <a:solidFill>
                  <a:srgbClr val="FFFFFF"/>
                </a:solidFill>
              </a:defRPr>
            </a:lvl1pPr>
          </a:lstStyle>
          <a:p>
            <a:pPr rtl="0"/>
            <a:r>
              <a:rPr lang="it-IT" noProof="0"/>
              <a:t>Fare clic per modificare lo stile del titolo dello schema</a:t>
            </a:r>
            <a:endParaRPr lang="it-IT" noProof="0" dirty="0"/>
          </a:p>
        </p:txBody>
      </p:sp>
      <p:sp>
        <p:nvSpPr>
          <p:cNvPr id="8" name="Segnaposto data 7"/>
          <p:cNvSpPr>
            <a:spLocks noGrp="1"/>
          </p:cNvSpPr>
          <p:nvPr>
            <p:ph type="dt" sz="half" idx="10"/>
          </p:nvPr>
        </p:nvSpPr>
        <p:spPr>
          <a:xfrm>
            <a:off x="7605951" y="6456916"/>
            <a:ext cx="2844799" cy="365125"/>
          </a:xfrm>
        </p:spPr>
        <p:txBody>
          <a:bodyPr rtlCol="0"/>
          <a:lstStyle/>
          <a:p>
            <a:pPr rtl="0"/>
            <a:endParaRPr lang="it-IT" noProof="0" dirty="0"/>
          </a:p>
        </p:txBody>
      </p:sp>
      <p:sp>
        <p:nvSpPr>
          <p:cNvPr id="10" name="Segnaposto piè di pagina 9"/>
          <p:cNvSpPr>
            <a:spLocks noGrp="1"/>
          </p:cNvSpPr>
          <p:nvPr>
            <p:ph type="ftr" sz="quarter" idx="11"/>
          </p:nvPr>
        </p:nvSpPr>
        <p:spPr>
          <a:xfrm>
            <a:off x="581192" y="6452590"/>
            <a:ext cx="6917210" cy="365125"/>
          </a:xfrm>
        </p:spPr>
        <p:txBody>
          <a:bodyPr rtlCol="0"/>
          <a:lstStyle/>
          <a:p>
            <a:pPr rtl="0"/>
            <a:endParaRPr lang="it-IT" noProof="0" dirty="0"/>
          </a:p>
        </p:txBody>
      </p:sp>
      <p:sp>
        <p:nvSpPr>
          <p:cNvPr id="11" name="Segnaposto numero diapositiva 10"/>
          <p:cNvSpPr>
            <a:spLocks noGrp="1"/>
          </p:cNvSpPr>
          <p:nvPr>
            <p:ph type="sldNum" sz="quarter" idx="12"/>
          </p:nvPr>
        </p:nvSpPr>
        <p:spPr>
          <a:xfrm>
            <a:off x="10558300" y="6456916"/>
            <a:ext cx="1052510" cy="365125"/>
          </a:xfrm>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4647427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Contenuto con didascalia">
    <p:spTree>
      <p:nvGrpSpPr>
        <p:cNvPr id="1" name=""/>
        <p:cNvGrpSpPr/>
        <p:nvPr/>
      </p:nvGrpSpPr>
      <p:grpSpPr>
        <a:xfrm>
          <a:off x="0" y="0"/>
          <a:ext cx="0" cy="0"/>
          <a:chOff x="0" y="0"/>
          <a:chExt cx="0" cy="0"/>
        </a:xfrm>
      </p:grpSpPr>
      <p:sp>
        <p:nvSpPr>
          <p:cNvPr id="6" name="Segnaposto immagine 5"/>
          <p:cNvSpPr>
            <a:spLocks noGrp="1"/>
          </p:cNvSpPr>
          <p:nvPr>
            <p:ph type="pic" sz="quarter" idx="13" hasCustomPrompt="1"/>
          </p:nvPr>
        </p:nvSpPr>
        <p:spPr>
          <a:xfrm>
            <a:off x="0" y="0"/>
            <a:ext cx="4232275" cy="6858000"/>
          </a:xfrm>
        </p:spPr>
        <p:txBody>
          <a:bodyPr rtlCol="0"/>
          <a:lstStyle/>
          <a:p>
            <a:pPr rtl="0"/>
            <a:r>
              <a:rPr lang="it-IT" noProof="0" dirty="0"/>
              <a:t>Fare clic sull'icona per inserire un'immagine</a:t>
            </a:r>
          </a:p>
        </p:txBody>
      </p:sp>
      <p:sp>
        <p:nvSpPr>
          <p:cNvPr id="2" name="Titolo 1"/>
          <p:cNvSpPr>
            <a:spLocks noGrp="1"/>
          </p:cNvSpPr>
          <p:nvPr>
            <p:ph type="title" hasCustomPrompt="1"/>
          </p:nvPr>
        </p:nvSpPr>
        <p:spPr>
          <a:xfrm>
            <a:off x="4900927" y="709565"/>
            <a:ext cx="6650991" cy="699407"/>
          </a:xfrm>
        </p:spPr>
        <p:txBody>
          <a:bodyPr rtlCol="0" anchor="b">
            <a:normAutofit/>
          </a:bodyPr>
          <a:lstStyle>
            <a:lvl1pPr algn="l">
              <a:defRPr sz="2400" b="0">
                <a:solidFill>
                  <a:schemeClr val="accent1"/>
                </a:solidFill>
              </a:defRPr>
            </a:lvl1pPr>
          </a:lstStyle>
          <a:p>
            <a:pPr rtl="0"/>
            <a:r>
              <a:rPr lang="it-IT" noProof="0"/>
              <a:t>Fare clic per modificare lo stile del titolo dello schema</a:t>
            </a:r>
            <a:endParaRPr lang="it-IT" noProof="0" dirty="0"/>
          </a:p>
        </p:txBody>
      </p:sp>
      <p:sp>
        <p:nvSpPr>
          <p:cNvPr id="3" name="Segnaposto contenuto 2"/>
          <p:cNvSpPr>
            <a:spLocks noGrp="1"/>
          </p:cNvSpPr>
          <p:nvPr>
            <p:ph idx="1" hasCustomPrompt="1"/>
          </p:nvPr>
        </p:nvSpPr>
        <p:spPr>
          <a:xfrm>
            <a:off x="4900928" y="1632857"/>
            <a:ext cx="6650991" cy="4205188"/>
          </a:xfrm>
        </p:spPr>
        <p:txBody>
          <a:bodyPr rtlCol="0" anchor="t">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rtl="0"/>
            <a:r>
              <a:rPr lang="it-IT" noProof="0"/>
              <a:t>Fare clic per modificare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endParaRPr lang="it-IT" noProof="0" dirty="0"/>
          </a:p>
        </p:txBody>
      </p:sp>
      <p:sp>
        <p:nvSpPr>
          <p:cNvPr id="8" name="Segnaposto data 7"/>
          <p:cNvSpPr>
            <a:spLocks noGrp="1"/>
          </p:cNvSpPr>
          <p:nvPr>
            <p:ph type="dt" sz="half" idx="10"/>
          </p:nvPr>
        </p:nvSpPr>
        <p:spPr>
          <a:xfrm>
            <a:off x="7605951" y="6456916"/>
            <a:ext cx="2844799" cy="365125"/>
          </a:xfrm>
        </p:spPr>
        <p:txBody>
          <a:bodyPr rtlCol="0"/>
          <a:lstStyle/>
          <a:p>
            <a:pPr rtl="0"/>
            <a:endParaRPr lang="it-IT" noProof="0" dirty="0"/>
          </a:p>
        </p:txBody>
      </p:sp>
      <p:sp>
        <p:nvSpPr>
          <p:cNvPr id="10" name="Segnaposto piè di pagina 9"/>
          <p:cNvSpPr>
            <a:spLocks noGrp="1"/>
          </p:cNvSpPr>
          <p:nvPr>
            <p:ph type="ftr" sz="quarter" idx="11"/>
          </p:nvPr>
        </p:nvSpPr>
        <p:spPr>
          <a:xfrm>
            <a:off x="581192" y="6452590"/>
            <a:ext cx="6917210" cy="365125"/>
          </a:xfrm>
        </p:spPr>
        <p:txBody>
          <a:bodyPr rtlCol="0"/>
          <a:lstStyle/>
          <a:p>
            <a:pPr rtl="0"/>
            <a:endParaRPr lang="it-IT" noProof="0" dirty="0"/>
          </a:p>
        </p:txBody>
      </p:sp>
      <p:sp>
        <p:nvSpPr>
          <p:cNvPr id="11" name="Segnaposto numero diapositiva 10"/>
          <p:cNvSpPr>
            <a:spLocks noGrp="1"/>
          </p:cNvSpPr>
          <p:nvPr>
            <p:ph type="sldNum" sz="quarter" idx="12"/>
          </p:nvPr>
        </p:nvSpPr>
        <p:spPr>
          <a:xfrm>
            <a:off x="10558300" y="6456916"/>
            <a:ext cx="1052510" cy="365125"/>
          </a:xfrm>
        </p:spPr>
        <p:txBody>
          <a:bodyPr rtlCol="0"/>
          <a:lstStyle/>
          <a:p>
            <a:pPr rtl="0"/>
            <a:fld id="{3A98EE3D-8CD1-4C3F-BD1C-C98C9596463C}" type="slidenum">
              <a:rPr lang="it-IT" noProof="0" smtClean="0"/>
              <a:t>‹N›</a:t>
            </a:fld>
            <a:endParaRPr lang="it-IT" noProof="0" dirty="0"/>
          </a:p>
        </p:txBody>
      </p:sp>
    </p:spTree>
    <p:extLst>
      <p:ext uri="{BB962C8B-B14F-4D97-AF65-F5344CB8AC3E}">
        <p14:creationId xmlns:p14="http://schemas.microsoft.com/office/powerpoint/2010/main" val="2224428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615AD4C6-B030-4C4E-BD72-899B263F99B0}" type="datetime1">
              <a:rPr lang="it-IT" smtClean="0"/>
              <a:t>26/05/2021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4650A2BA-4C3A-486F-8B6F-533ABB6EB3DC}" type="slidenum">
              <a:rPr lang="it-IT" smtClean="0"/>
              <a:t>‹N›</a:t>
            </a:fld>
            <a:endParaRPr lang="it-IT"/>
          </a:p>
        </p:txBody>
      </p:sp>
    </p:spTree>
    <p:extLst>
      <p:ext uri="{BB962C8B-B14F-4D97-AF65-F5344CB8AC3E}">
        <p14:creationId xmlns:p14="http://schemas.microsoft.com/office/powerpoint/2010/main" val="302665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75C331A8-87BA-4B8A-AC94-DAF06E1DF851}" type="datetime1">
              <a:rPr lang="it-IT" smtClean="0"/>
              <a:t>26/05/2021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650A2BA-4C3A-486F-8B6F-533ABB6EB3DC}" type="slidenum">
              <a:rPr lang="it-IT" smtClean="0"/>
              <a:t>‹N›</a:t>
            </a:fld>
            <a:endParaRPr lang="it-IT"/>
          </a:p>
        </p:txBody>
      </p:sp>
    </p:spTree>
    <p:extLst>
      <p:ext uri="{BB962C8B-B14F-4D97-AF65-F5344CB8AC3E}">
        <p14:creationId xmlns:p14="http://schemas.microsoft.com/office/powerpoint/2010/main" val="3063978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1DAAD2CD-83B7-4BFD-A60B-CE26673A0F4F}" type="datetime1">
              <a:rPr lang="it-IT" smtClean="0"/>
              <a:t>26/05/2021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4650A2BA-4C3A-486F-8B6F-533ABB6EB3DC}" type="slidenum">
              <a:rPr lang="it-IT" smtClean="0"/>
              <a:t>‹N›</a:t>
            </a:fld>
            <a:endParaRPr lang="it-IT"/>
          </a:p>
        </p:txBody>
      </p:sp>
    </p:spTree>
    <p:extLst>
      <p:ext uri="{BB962C8B-B14F-4D97-AF65-F5344CB8AC3E}">
        <p14:creationId xmlns:p14="http://schemas.microsoft.com/office/powerpoint/2010/main" val="1134753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9562B338-12DC-49BB-8A97-E886A2B27183}" type="datetime1">
              <a:rPr lang="it-IT" smtClean="0"/>
              <a:t>26/05/2021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4650A2BA-4C3A-486F-8B6F-533ABB6EB3DC}" type="slidenum">
              <a:rPr lang="it-IT" smtClean="0"/>
              <a:t>‹N›</a:t>
            </a:fld>
            <a:endParaRPr lang="it-IT"/>
          </a:p>
        </p:txBody>
      </p:sp>
    </p:spTree>
    <p:extLst>
      <p:ext uri="{BB962C8B-B14F-4D97-AF65-F5344CB8AC3E}">
        <p14:creationId xmlns:p14="http://schemas.microsoft.com/office/powerpoint/2010/main" val="3833839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B18253-3E94-402F-B5D5-C59F00CCD94E}" type="datetime1">
              <a:rPr lang="it-IT" smtClean="0"/>
              <a:t>26/05/2021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4650A2BA-4C3A-486F-8B6F-533ABB6EB3DC}" type="slidenum">
              <a:rPr lang="it-IT" smtClean="0"/>
              <a:t>‹N›</a:t>
            </a:fld>
            <a:endParaRPr lang="it-IT"/>
          </a:p>
        </p:txBody>
      </p:sp>
    </p:spTree>
    <p:extLst>
      <p:ext uri="{BB962C8B-B14F-4D97-AF65-F5344CB8AC3E}">
        <p14:creationId xmlns:p14="http://schemas.microsoft.com/office/powerpoint/2010/main" val="84215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97335340-F3EA-4699-AD37-74B7679A58A1}" type="datetime1">
              <a:rPr lang="it-IT" smtClean="0"/>
              <a:t>26/05/2021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650A2BA-4C3A-486F-8B6F-533ABB6EB3DC}" type="slidenum">
              <a:rPr lang="it-IT" smtClean="0"/>
              <a:t>‹N›</a:t>
            </a:fld>
            <a:endParaRPr lang="it-IT"/>
          </a:p>
        </p:txBody>
      </p:sp>
    </p:spTree>
    <p:extLst>
      <p:ext uri="{BB962C8B-B14F-4D97-AF65-F5344CB8AC3E}">
        <p14:creationId xmlns:p14="http://schemas.microsoft.com/office/powerpoint/2010/main" val="4221963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9C004AFD-98A5-449E-AB61-298766F4C5E3}" type="datetime1">
              <a:rPr lang="it-IT" smtClean="0"/>
              <a:t>26/05/2021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4650A2BA-4C3A-486F-8B6F-533ABB6EB3DC}" type="slidenum">
              <a:rPr lang="it-IT" smtClean="0"/>
              <a:t>‹N›</a:t>
            </a:fld>
            <a:endParaRPr lang="it-IT"/>
          </a:p>
        </p:txBody>
      </p:sp>
    </p:spTree>
    <p:extLst>
      <p:ext uri="{BB962C8B-B14F-4D97-AF65-F5344CB8AC3E}">
        <p14:creationId xmlns:p14="http://schemas.microsoft.com/office/powerpoint/2010/main" val="1611675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46728E2-22DA-4D13-8387-3F41B8E955C8}" type="datetime1">
              <a:rPr lang="it-IT" smtClean="0"/>
              <a:t>26/05/2021</a:t>
            </a:fld>
            <a:endParaRPr lang="it-IT"/>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it-IT"/>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650A2BA-4C3A-486F-8B6F-533ABB6EB3DC}" type="slidenum">
              <a:rPr lang="it-IT" smtClean="0"/>
              <a:t>‹N›</a:t>
            </a:fld>
            <a:endParaRPr lang="it-IT"/>
          </a:p>
        </p:txBody>
      </p:sp>
    </p:spTree>
    <p:extLst>
      <p:ext uri="{BB962C8B-B14F-4D97-AF65-F5344CB8AC3E}">
        <p14:creationId xmlns:p14="http://schemas.microsoft.com/office/powerpoint/2010/main" val="296810237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hf hdr="0" ftr="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hyperlink" Target="https://creativecommons.org/licenses/by-nc-nd/3.0/" TargetMode="External"/><Relationship Id="rId4" Type="http://schemas.openxmlformats.org/officeDocument/2006/relationships/hyperlink" Target="https://www.wired.it/economia/business/2018/04/29/italia-estero-export-aziende/" TargetMode="Externa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22.xml"/><Relationship Id="rId5" Type="http://schemas.openxmlformats.org/officeDocument/2006/relationships/image" Target="../media/image16.sv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2.xml"/><Relationship Id="rId5" Type="http://schemas.openxmlformats.org/officeDocument/2006/relationships/image" Target="../media/image16.sv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mailto:nicola.carboni@italfinancemcc.com" TargetMode="External"/><Relationship Id="rId7" Type="http://schemas.openxmlformats.org/officeDocument/2006/relationships/image" Target="../media/image19.sv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7.png"/><Relationship Id="rId10" Type="http://schemas.openxmlformats.org/officeDocument/2006/relationships/image" Target="../media/image22.png"/><Relationship Id="rId4" Type="http://schemas.openxmlformats.org/officeDocument/2006/relationships/hyperlink" Target="http://www.gruppoitalfinance.it/" TargetMode="External"/><Relationship Id="rId9" Type="http://schemas.openxmlformats.org/officeDocument/2006/relationships/image" Target="../media/image21.sv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2.xml"/><Relationship Id="rId5" Type="http://schemas.openxmlformats.org/officeDocument/2006/relationships/image" Target="../media/image17.jpeg"/><Relationship Id="rId4" Type="http://schemas.openxmlformats.org/officeDocument/2006/relationships/image" Target="../media/image16.sv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2.xml"/><Relationship Id="rId5" Type="http://schemas.openxmlformats.org/officeDocument/2006/relationships/image" Target="../media/image16.sv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2.xml"/><Relationship Id="rId5" Type="http://schemas.openxmlformats.org/officeDocument/2006/relationships/image" Target="../media/image16.sv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2.xml"/><Relationship Id="rId5" Type="http://schemas.openxmlformats.org/officeDocument/2006/relationships/image" Target="../media/image16.sv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ttangolo 15"/>
          <p:cNvSpPr>
            <a:spLocks noGrp="1" noRot="1" noChangeAspect="1" noMove="1" noResize="1" noEditPoints="1" noAdjustHandles="1" noChangeArrowheads="1" noChangeShapeType="1" noTextEdit="1"/>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8" name="Rettangolo 17"/>
          <p:cNvSpPr>
            <a:spLocks noGrp="1" noRot="1" noChangeAspect="1" noMove="1" noResize="1" noEditPoints="1" noAdjustHandles="1" noChangeArrowheads="1" noChangeShapeType="1" noTextEdit="1"/>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0" name="Rettangolo 19"/>
          <p:cNvSpPr>
            <a:spLocks noGrp="1" noRot="1" noChangeAspect="1" noMove="1" noResize="1" noEditPoints="1" noAdjustHandles="1" noChangeArrowheads="1" noChangeShapeType="1" noTextEdit="1"/>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2" name="Rettangolo 21"/>
          <p:cNvSpPr>
            <a:spLocks noGrp="1" noRot="1" noChangeAspect="1" noMove="1" noResize="1" noEditPoints="1" noAdjustHandles="1" noChangeArrowheads="1" noChangeShapeType="1" noTextEdit="1"/>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24" name="Rettangolo 23"/>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pic>
        <p:nvPicPr>
          <p:cNvPr id="11" name="Segnaposto immagine 10"/>
          <p:cNvPicPr>
            <a:picLocks noGrp="1" noChangeAspect="1"/>
          </p:cNvPicPr>
          <p:nvPr>
            <p:ph type="pic" sz="quarter" idx="13"/>
          </p:nvPr>
        </p:nvPicPr>
        <p:blipFill>
          <a:blip r:embed="rId3"/>
          <a:srcRect/>
          <a:stretch>
            <a:fillRect/>
          </a:stretch>
        </p:blipFill>
        <p:spPr>
          <a:xfrm>
            <a:off x="-3810" y="0"/>
            <a:ext cx="12192000" cy="6858000"/>
          </a:xfrm>
          <a:prstGeom prst="rect">
            <a:avLst/>
          </a:prstGeom>
          <a:solidFill>
            <a:schemeClr val="bg1"/>
          </a:solidFill>
        </p:spPr>
      </p:pic>
      <p:sp>
        <p:nvSpPr>
          <p:cNvPr id="26" name="Rettangolo 25"/>
          <p:cNvSpPr>
            <a:spLocks noGrp="1" noRot="1" noChangeAspect="1" noMove="1" noResize="1" noEditPoints="1" noAdjustHandles="1" noChangeArrowheads="1" noChangeShapeType="1" noTextEdit="1"/>
          </p:cNvSpPr>
          <p:nvPr/>
        </p:nvSpPr>
        <p:spPr>
          <a:xfrm>
            <a:off x="447234" y="4219240"/>
            <a:ext cx="11301984" cy="949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dirty="0"/>
          </a:p>
        </p:txBody>
      </p:sp>
      <p:sp>
        <p:nvSpPr>
          <p:cNvPr id="28" name="Rettangolo 27"/>
          <p:cNvSpPr>
            <a:spLocks noGrp="1" noRot="1" noChangeAspect="1" noMove="1" noResize="1" noEditPoints="1" noAdjustHandles="1" noChangeArrowheads="1" noChangeShapeType="1" noTextEdit="1"/>
          </p:cNvSpPr>
          <p:nvPr/>
        </p:nvSpPr>
        <p:spPr>
          <a:xfrm>
            <a:off x="447234" y="4376057"/>
            <a:ext cx="11303626" cy="2034709"/>
          </a:xfrm>
          <a:prstGeom prst="rect">
            <a:avLst/>
          </a:prstGeom>
          <a:solidFill>
            <a:schemeClr val="bg2"/>
          </a:solidFill>
          <a:ln w="6350" cmpd="sng">
            <a:noFill/>
          </a:ln>
          <a:effectLst/>
        </p:spPr>
        <p:style>
          <a:lnRef idx="1">
            <a:schemeClr val="accent1"/>
          </a:lnRef>
          <a:fillRef idx="3">
            <a:schemeClr val="accent1"/>
          </a:fillRef>
          <a:effectRef idx="2">
            <a:schemeClr val="accent1"/>
          </a:effectRef>
          <a:fontRef idx="minor">
            <a:schemeClr val="lt1"/>
          </a:fontRef>
        </p:style>
      </p:sp>
      <p:sp>
        <p:nvSpPr>
          <p:cNvPr id="8" name="Titolo 7"/>
          <p:cNvSpPr>
            <a:spLocks noGrp="1"/>
          </p:cNvSpPr>
          <p:nvPr>
            <p:ph type="ctrTitle"/>
          </p:nvPr>
        </p:nvSpPr>
        <p:spPr>
          <a:xfrm>
            <a:off x="609600" y="4589636"/>
            <a:ext cx="10965180" cy="924560"/>
          </a:xfrm>
        </p:spPr>
        <p:txBody>
          <a:bodyPr vert="horz" lIns="91440" tIns="45720" rIns="91440" bIns="45720" rtlCol="0" anchor="b">
            <a:normAutofit/>
          </a:bodyPr>
          <a:lstStyle/>
          <a:p>
            <a:pPr algn="ctr" rtl="0"/>
            <a:br>
              <a:rPr lang="it-IT" sz="4000" dirty="0">
                <a:solidFill>
                  <a:schemeClr val="tx1"/>
                </a:solidFill>
              </a:rPr>
            </a:br>
            <a:r>
              <a:rPr lang="it-IT" sz="1400" dirty="0">
                <a:solidFill>
                  <a:schemeClr val="tx1"/>
                </a:solidFill>
              </a:rPr>
              <a:t>DIVISIONE FINANZA INTERNAZIONALE – Resp. Nicola Carboni</a:t>
            </a:r>
          </a:p>
        </p:txBody>
      </p:sp>
      <p:sp>
        <p:nvSpPr>
          <p:cNvPr id="9" name="Sottotitolo 8"/>
          <p:cNvSpPr>
            <a:spLocks noGrp="1"/>
          </p:cNvSpPr>
          <p:nvPr>
            <p:ph type="subTitle" idx="1"/>
          </p:nvPr>
        </p:nvSpPr>
        <p:spPr>
          <a:xfrm>
            <a:off x="609600" y="5705796"/>
            <a:ext cx="10965180" cy="488950"/>
          </a:xfrm>
        </p:spPr>
        <p:txBody>
          <a:bodyPr vert="horz" lIns="91440" tIns="45720" rIns="91440" bIns="45720" rtlCol="0" anchor="t">
            <a:normAutofit/>
          </a:bodyPr>
          <a:lstStyle/>
          <a:p>
            <a:pPr algn="ctr" rtl="0"/>
            <a:r>
              <a:rPr lang="it-IT" dirty="0">
                <a:solidFill>
                  <a:schemeClr val="tx1"/>
                </a:solidFill>
              </a:rPr>
              <a:t>STRUMENTI FINANZIARI A SUPPORTO DELLE AZIENDE CHE ESPORTANO</a:t>
            </a:r>
          </a:p>
          <a:p>
            <a:pPr rtl="0"/>
            <a:endParaRPr lang="it-IT" dirty="0"/>
          </a:p>
        </p:txBody>
      </p:sp>
      <p:sp>
        <p:nvSpPr>
          <p:cNvPr id="7" name="CasellaDiTesto 6"/>
          <p:cNvSpPr txBox="1"/>
          <p:nvPr/>
        </p:nvSpPr>
        <p:spPr>
          <a:xfrm>
            <a:off x="41750" y="6858000"/>
            <a:ext cx="12204915" cy="230832"/>
          </a:xfrm>
          <a:prstGeom prst="rect">
            <a:avLst/>
          </a:prstGeom>
          <a:noFill/>
        </p:spPr>
        <p:txBody>
          <a:bodyPr wrap="square" rtlCol="0">
            <a:spAutoFit/>
          </a:bodyPr>
          <a:lstStyle/>
          <a:p>
            <a:r>
              <a:rPr lang="it-IT" sz="900">
                <a:hlinkClick r:id="rId4" tooltip="https://www.wired.it/economia/business/2018/04/29/italia-estero-export-aziende/"/>
              </a:rPr>
              <a:t>Questa foto</a:t>
            </a:r>
            <a:r>
              <a:rPr lang="it-IT" sz="900"/>
              <a:t> di Autore sconosciuto è concesso in licenza da </a:t>
            </a:r>
            <a:r>
              <a:rPr lang="it-IT" sz="900">
                <a:hlinkClick r:id="rId5" tooltip="https://creativecommons.org/licenses/by-nc-nd/3.0/"/>
              </a:rPr>
              <a:t>CC BY-NC-ND</a:t>
            </a:r>
            <a:endParaRPr lang="it-IT" sz="900"/>
          </a:p>
        </p:txBody>
      </p:sp>
      <p:pic>
        <p:nvPicPr>
          <p:cNvPr id="3" name="Immagine 2" descr="Immagine che contiene testo&#10;&#10;Descrizione generata automaticamente">
            <a:extLst>
              <a:ext uri="{FF2B5EF4-FFF2-40B4-BE49-F238E27FC236}">
                <a16:creationId xmlns:a16="http://schemas.microsoft.com/office/drawing/2014/main" id="{570D0101-26B3-4AC1-8ACB-6FA9001D17CD}"/>
              </a:ext>
            </a:extLst>
          </p:cNvPr>
          <p:cNvPicPr>
            <a:picLocks noChangeAspect="1"/>
          </p:cNvPicPr>
          <p:nvPr/>
        </p:nvPicPr>
        <p:blipFill>
          <a:blip r:embed="rId6"/>
          <a:stretch>
            <a:fillRect/>
          </a:stretch>
        </p:blipFill>
        <p:spPr>
          <a:xfrm>
            <a:off x="4192838" y="4473045"/>
            <a:ext cx="3902738" cy="67131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idx="1"/>
          </p:nvPr>
        </p:nvSpPr>
        <p:spPr>
          <a:xfrm>
            <a:off x="4900928" y="1179829"/>
            <a:ext cx="7135562" cy="4658216"/>
          </a:xfrm>
        </p:spPr>
        <p:txBody>
          <a:bodyPr rtlCol="0"/>
          <a:lstStyle/>
          <a:p>
            <a:pPr marL="0" indent="0" rtl="0">
              <a:buNone/>
            </a:pPr>
            <a:r>
              <a:rPr lang="it-IT" b="1" dirty="0"/>
              <a:t>GARANZIE</a:t>
            </a:r>
          </a:p>
          <a:p>
            <a:pPr marL="0" indent="0" rtl="0">
              <a:buNone/>
            </a:pPr>
            <a:endParaRPr lang="it-IT" b="1" dirty="0">
              <a:solidFill>
                <a:schemeClr val="accent1"/>
              </a:solidFill>
            </a:endParaRPr>
          </a:p>
          <a:p>
            <a:pPr lvl="1">
              <a:buFont typeface="Wingdings" panose="05000000000000000000" pitchFamily="2" charset="2"/>
              <a:buChar char="§"/>
            </a:pPr>
            <a:r>
              <a:rPr lang="it-IT" sz="2000" b="1" dirty="0"/>
              <a:t>Fidejussorie contrattuali</a:t>
            </a:r>
          </a:p>
          <a:p>
            <a:pPr marL="323850" lvl="1" indent="0">
              <a:buFont typeface="Wingdings" panose="05000000000000000000" pitchFamily="2" charset="2"/>
              <a:buNone/>
            </a:pPr>
            <a:endParaRPr lang="it-IT" sz="2000" b="1" dirty="0"/>
          </a:p>
          <a:p>
            <a:pPr marL="323850" lvl="1" indent="0">
              <a:buFont typeface="Wingdings" panose="05000000000000000000" pitchFamily="2" charset="2"/>
              <a:buNone/>
            </a:pPr>
            <a:endParaRPr lang="it-IT" sz="2000" b="1" dirty="0"/>
          </a:p>
          <a:p>
            <a:pPr marL="0" indent="0" rtl="0">
              <a:buNone/>
            </a:pPr>
            <a:endParaRPr lang="it-IT" dirty="0"/>
          </a:p>
          <a:p>
            <a:pPr marL="0" indent="0" rtl="0">
              <a:buNone/>
            </a:pPr>
            <a:endParaRPr lang="it-IT" dirty="0"/>
          </a:p>
        </p:txBody>
      </p:sp>
      <p:sp>
        <p:nvSpPr>
          <p:cNvPr id="4" name="Titolo 3"/>
          <p:cNvSpPr>
            <a:spLocks noGrp="1"/>
          </p:cNvSpPr>
          <p:nvPr>
            <p:ph type="title"/>
          </p:nvPr>
        </p:nvSpPr>
        <p:spPr/>
        <p:txBody>
          <a:bodyPr rtlCol="0"/>
          <a:lstStyle/>
          <a:p>
            <a:pPr rtl="0"/>
            <a:r>
              <a:rPr lang="it-IT" dirty="0"/>
              <a:t>Panoramica deI prodottI</a:t>
            </a:r>
          </a:p>
        </p:txBody>
      </p:sp>
      <p:grpSp>
        <p:nvGrpSpPr>
          <p:cNvPr id="16" name="Gruppo 40" descr="icona binocolo"/>
          <p:cNvGrpSpPr>
            <a:grpSpLocks noChangeAspect="1"/>
          </p:cNvGrpSpPr>
          <p:nvPr/>
        </p:nvGrpSpPr>
        <p:grpSpPr bwMode="auto">
          <a:xfrm>
            <a:off x="8636000" y="3744595"/>
            <a:ext cx="2974975" cy="2752090"/>
            <a:chOff x="3438" y="454"/>
            <a:chExt cx="427" cy="395"/>
          </a:xfrm>
          <a:solidFill>
            <a:schemeClr val="tx1">
              <a:alpha val="73000"/>
            </a:schemeClr>
          </a:solidFill>
        </p:grpSpPr>
        <p:sp>
          <p:nvSpPr>
            <p:cNvPr id="17" name="Figura a mano libera 41"/>
            <p:cNvSpPr>
              <a:spLocks noEditPoints="1"/>
            </p:cNvSpPr>
            <p:nvPr/>
          </p:nvSpPr>
          <p:spPr bwMode="auto">
            <a:xfrm>
              <a:off x="3438"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p>
          </p:txBody>
        </p:sp>
        <p:sp>
          <p:nvSpPr>
            <p:cNvPr id="18" name="Figura a mano libera 42"/>
            <p:cNvSpPr/>
            <p:nvPr/>
          </p:nvSpPr>
          <p:spPr bwMode="auto">
            <a:xfrm>
              <a:off x="3455" y="457"/>
              <a:ext cx="179" cy="250"/>
            </a:xfrm>
            <a:custGeom>
              <a:avLst/>
              <a:gdLst>
                <a:gd name="T0" fmla="*/ 7 w 121"/>
                <a:gd name="T1" fmla="*/ 169 h 169"/>
                <a:gd name="T2" fmla="*/ 4 w 121"/>
                <a:gd name="T3" fmla="*/ 168 h 169"/>
                <a:gd name="T4" fmla="*/ 1 w 121"/>
                <a:gd name="T5" fmla="*/ 160 h 169"/>
                <a:gd name="T6" fmla="*/ 37 w 121"/>
                <a:gd name="T7" fmla="*/ 76 h 169"/>
                <a:gd name="T8" fmla="*/ 39 w 121"/>
                <a:gd name="T9" fmla="*/ 74 h 169"/>
                <a:gd name="T10" fmla="*/ 56 w 121"/>
                <a:gd name="T11" fmla="*/ 57 h 169"/>
                <a:gd name="T12" fmla="*/ 73 w 121"/>
                <a:gd name="T13" fmla="*/ 11 h 169"/>
                <a:gd name="T14" fmla="*/ 75 w 121"/>
                <a:gd name="T15" fmla="*/ 8 h 169"/>
                <a:gd name="T16" fmla="*/ 97 w 121"/>
                <a:gd name="T17" fmla="*/ 0 h 169"/>
                <a:gd name="T18" fmla="*/ 119 w 121"/>
                <a:gd name="T19" fmla="*/ 8 h 169"/>
                <a:gd name="T20" fmla="*/ 121 w 121"/>
                <a:gd name="T21" fmla="*/ 13 h 169"/>
                <a:gd name="T22" fmla="*/ 121 w 121"/>
                <a:gd name="T23" fmla="*/ 61 h 169"/>
                <a:gd name="T24" fmla="*/ 115 w 121"/>
                <a:gd name="T25" fmla="*/ 67 h 169"/>
                <a:gd name="T26" fmla="*/ 109 w 121"/>
                <a:gd name="T27" fmla="*/ 61 h 169"/>
                <a:gd name="T28" fmla="*/ 109 w 121"/>
                <a:gd name="T29" fmla="*/ 15 h 169"/>
                <a:gd name="T30" fmla="*/ 84 w 121"/>
                <a:gd name="T31" fmla="*/ 16 h 169"/>
                <a:gd name="T32" fmla="*/ 66 w 121"/>
                <a:gd name="T33" fmla="*/ 63 h 169"/>
                <a:gd name="T34" fmla="*/ 65 w 121"/>
                <a:gd name="T35" fmla="*/ 65 h 169"/>
                <a:gd name="T36" fmla="*/ 48 w 121"/>
                <a:gd name="T37" fmla="*/ 82 h 169"/>
                <a:gd name="T38" fmla="*/ 12 w 121"/>
                <a:gd name="T39" fmla="*/ 165 h 169"/>
                <a:gd name="T40" fmla="*/ 7 w 121"/>
                <a:gd name="T41"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69">
                  <a:moveTo>
                    <a:pt x="7" y="169"/>
                  </a:moveTo>
                  <a:cubicBezTo>
                    <a:pt x="6" y="169"/>
                    <a:pt x="5" y="168"/>
                    <a:pt x="4" y="168"/>
                  </a:cubicBezTo>
                  <a:cubicBezTo>
                    <a:pt x="1" y="167"/>
                    <a:pt x="0" y="163"/>
                    <a:pt x="1" y="160"/>
                  </a:cubicBezTo>
                  <a:cubicBezTo>
                    <a:pt x="37" y="76"/>
                    <a:pt x="37" y="76"/>
                    <a:pt x="37" y="76"/>
                  </a:cubicBezTo>
                  <a:cubicBezTo>
                    <a:pt x="38" y="76"/>
                    <a:pt x="38" y="75"/>
                    <a:pt x="39" y="74"/>
                  </a:cubicBezTo>
                  <a:cubicBezTo>
                    <a:pt x="56" y="57"/>
                    <a:pt x="56" y="57"/>
                    <a:pt x="56" y="57"/>
                  </a:cubicBezTo>
                  <a:cubicBezTo>
                    <a:pt x="73" y="11"/>
                    <a:pt x="73" y="11"/>
                    <a:pt x="73" y="11"/>
                  </a:cubicBezTo>
                  <a:cubicBezTo>
                    <a:pt x="74" y="10"/>
                    <a:pt x="74" y="9"/>
                    <a:pt x="75" y="8"/>
                  </a:cubicBezTo>
                  <a:cubicBezTo>
                    <a:pt x="80" y="3"/>
                    <a:pt x="88" y="0"/>
                    <a:pt x="97" y="0"/>
                  </a:cubicBezTo>
                  <a:cubicBezTo>
                    <a:pt x="106" y="0"/>
                    <a:pt x="114" y="3"/>
                    <a:pt x="119" y="8"/>
                  </a:cubicBezTo>
                  <a:cubicBezTo>
                    <a:pt x="120" y="10"/>
                    <a:pt x="121" y="11"/>
                    <a:pt x="121" y="13"/>
                  </a:cubicBezTo>
                  <a:cubicBezTo>
                    <a:pt x="121" y="61"/>
                    <a:pt x="121" y="61"/>
                    <a:pt x="121" y="61"/>
                  </a:cubicBezTo>
                  <a:cubicBezTo>
                    <a:pt x="121" y="64"/>
                    <a:pt x="118" y="67"/>
                    <a:pt x="115" y="67"/>
                  </a:cubicBezTo>
                  <a:cubicBezTo>
                    <a:pt x="112" y="67"/>
                    <a:pt x="109" y="64"/>
                    <a:pt x="109" y="61"/>
                  </a:cubicBezTo>
                  <a:cubicBezTo>
                    <a:pt x="109" y="15"/>
                    <a:pt x="109" y="15"/>
                    <a:pt x="109" y="15"/>
                  </a:cubicBezTo>
                  <a:cubicBezTo>
                    <a:pt x="102" y="10"/>
                    <a:pt x="90" y="11"/>
                    <a:pt x="84" y="16"/>
                  </a:cubicBezTo>
                  <a:cubicBezTo>
                    <a:pt x="66" y="63"/>
                    <a:pt x="66" y="63"/>
                    <a:pt x="66" y="63"/>
                  </a:cubicBezTo>
                  <a:cubicBezTo>
                    <a:pt x="66" y="64"/>
                    <a:pt x="66" y="64"/>
                    <a:pt x="65" y="65"/>
                  </a:cubicBezTo>
                  <a:cubicBezTo>
                    <a:pt x="48" y="82"/>
                    <a:pt x="48" y="82"/>
                    <a:pt x="48" y="82"/>
                  </a:cubicBezTo>
                  <a:cubicBezTo>
                    <a:pt x="12" y="165"/>
                    <a:pt x="12" y="165"/>
                    <a:pt x="12" y="165"/>
                  </a:cubicBezTo>
                  <a:cubicBezTo>
                    <a:pt x="11" y="167"/>
                    <a:pt x="9" y="169"/>
                    <a:pt x="7" y="1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p>
          </p:txBody>
        </p:sp>
        <p:sp>
          <p:nvSpPr>
            <p:cNvPr id="19" name="Figura a mano libera 43"/>
            <p:cNvSpPr>
              <a:spLocks noEditPoints="1"/>
            </p:cNvSpPr>
            <p:nvPr/>
          </p:nvSpPr>
          <p:spPr bwMode="auto">
            <a:xfrm>
              <a:off x="3669"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p>
          </p:txBody>
        </p:sp>
        <p:sp>
          <p:nvSpPr>
            <p:cNvPr id="20" name="Figura a mano libera 44"/>
            <p:cNvSpPr/>
            <p:nvPr/>
          </p:nvSpPr>
          <p:spPr bwMode="auto">
            <a:xfrm>
              <a:off x="3669" y="454"/>
              <a:ext cx="179" cy="253"/>
            </a:xfrm>
            <a:custGeom>
              <a:avLst/>
              <a:gdLst>
                <a:gd name="T0" fmla="*/ 114 w 121"/>
                <a:gd name="T1" fmla="*/ 171 h 171"/>
                <a:gd name="T2" fmla="*/ 108 w 121"/>
                <a:gd name="T3" fmla="*/ 167 h 171"/>
                <a:gd name="T4" fmla="*/ 73 w 121"/>
                <a:gd name="T5" fmla="*/ 84 h 171"/>
                <a:gd name="T6" fmla="*/ 56 w 121"/>
                <a:gd name="T7" fmla="*/ 67 h 171"/>
                <a:gd name="T8" fmla="*/ 54 w 121"/>
                <a:gd name="T9" fmla="*/ 65 h 171"/>
                <a:gd name="T10" fmla="*/ 37 w 121"/>
                <a:gd name="T11" fmla="*/ 19 h 171"/>
                <a:gd name="T12" fmla="*/ 12 w 121"/>
                <a:gd name="T13" fmla="*/ 18 h 171"/>
                <a:gd name="T14" fmla="*/ 12 w 121"/>
                <a:gd name="T15" fmla="*/ 63 h 171"/>
                <a:gd name="T16" fmla="*/ 6 w 121"/>
                <a:gd name="T17" fmla="*/ 69 h 171"/>
                <a:gd name="T18" fmla="*/ 0 w 121"/>
                <a:gd name="T19" fmla="*/ 63 h 171"/>
                <a:gd name="T20" fmla="*/ 0 w 121"/>
                <a:gd name="T21" fmla="*/ 15 h 171"/>
                <a:gd name="T22" fmla="*/ 2 w 121"/>
                <a:gd name="T23" fmla="*/ 11 h 171"/>
                <a:gd name="T24" fmla="*/ 46 w 121"/>
                <a:gd name="T25" fmla="*/ 11 h 171"/>
                <a:gd name="T26" fmla="*/ 47 w 121"/>
                <a:gd name="T27" fmla="*/ 13 h 171"/>
                <a:gd name="T28" fmla="*/ 65 w 121"/>
                <a:gd name="T29" fmla="*/ 59 h 171"/>
                <a:gd name="T30" fmla="*/ 82 w 121"/>
                <a:gd name="T31" fmla="*/ 76 h 171"/>
                <a:gd name="T32" fmla="*/ 83 w 121"/>
                <a:gd name="T33" fmla="*/ 78 h 171"/>
                <a:gd name="T34" fmla="*/ 119 w 121"/>
                <a:gd name="T35" fmla="*/ 162 h 171"/>
                <a:gd name="T36" fmla="*/ 116 w 121"/>
                <a:gd name="T37" fmla="*/ 170 h 171"/>
                <a:gd name="T38" fmla="*/ 114 w 121"/>
                <a:gd name="T39"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 h="171">
                  <a:moveTo>
                    <a:pt x="114" y="171"/>
                  </a:moveTo>
                  <a:cubicBezTo>
                    <a:pt x="112" y="171"/>
                    <a:pt x="109" y="169"/>
                    <a:pt x="108" y="167"/>
                  </a:cubicBezTo>
                  <a:cubicBezTo>
                    <a:pt x="73" y="84"/>
                    <a:pt x="73" y="84"/>
                    <a:pt x="73" y="84"/>
                  </a:cubicBezTo>
                  <a:cubicBezTo>
                    <a:pt x="56" y="67"/>
                    <a:pt x="56" y="67"/>
                    <a:pt x="56" y="67"/>
                  </a:cubicBezTo>
                  <a:cubicBezTo>
                    <a:pt x="55" y="66"/>
                    <a:pt x="55" y="66"/>
                    <a:pt x="54" y="65"/>
                  </a:cubicBezTo>
                  <a:cubicBezTo>
                    <a:pt x="37" y="19"/>
                    <a:pt x="37" y="19"/>
                    <a:pt x="37" y="19"/>
                  </a:cubicBezTo>
                  <a:cubicBezTo>
                    <a:pt x="30" y="13"/>
                    <a:pt x="19" y="13"/>
                    <a:pt x="12" y="18"/>
                  </a:cubicBezTo>
                  <a:cubicBezTo>
                    <a:pt x="12" y="63"/>
                    <a:pt x="12" y="63"/>
                    <a:pt x="12" y="63"/>
                  </a:cubicBezTo>
                  <a:cubicBezTo>
                    <a:pt x="12" y="66"/>
                    <a:pt x="9" y="69"/>
                    <a:pt x="6" y="69"/>
                  </a:cubicBezTo>
                  <a:cubicBezTo>
                    <a:pt x="3" y="69"/>
                    <a:pt x="0" y="66"/>
                    <a:pt x="0" y="63"/>
                  </a:cubicBezTo>
                  <a:cubicBezTo>
                    <a:pt x="0" y="15"/>
                    <a:pt x="0" y="15"/>
                    <a:pt x="0" y="15"/>
                  </a:cubicBezTo>
                  <a:cubicBezTo>
                    <a:pt x="0" y="14"/>
                    <a:pt x="0" y="12"/>
                    <a:pt x="2" y="11"/>
                  </a:cubicBezTo>
                  <a:cubicBezTo>
                    <a:pt x="13" y="0"/>
                    <a:pt x="35" y="0"/>
                    <a:pt x="46" y="11"/>
                  </a:cubicBezTo>
                  <a:cubicBezTo>
                    <a:pt x="47" y="12"/>
                    <a:pt x="47" y="12"/>
                    <a:pt x="47" y="13"/>
                  </a:cubicBezTo>
                  <a:cubicBezTo>
                    <a:pt x="65" y="59"/>
                    <a:pt x="65" y="59"/>
                    <a:pt x="65" y="59"/>
                  </a:cubicBezTo>
                  <a:cubicBezTo>
                    <a:pt x="82" y="76"/>
                    <a:pt x="82" y="76"/>
                    <a:pt x="82" y="76"/>
                  </a:cubicBezTo>
                  <a:cubicBezTo>
                    <a:pt x="83" y="77"/>
                    <a:pt x="83" y="78"/>
                    <a:pt x="83" y="78"/>
                  </a:cubicBezTo>
                  <a:cubicBezTo>
                    <a:pt x="119" y="162"/>
                    <a:pt x="119" y="162"/>
                    <a:pt x="119" y="162"/>
                  </a:cubicBezTo>
                  <a:cubicBezTo>
                    <a:pt x="121" y="165"/>
                    <a:pt x="119" y="169"/>
                    <a:pt x="116" y="170"/>
                  </a:cubicBezTo>
                  <a:cubicBezTo>
                    <a:pt x="115" y="170"/>
                    <a:pt x="115" y="171"/>
                    <a:pt x="114" y="1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p>
          </p:txBody>
        </p:sp>
        <p:sp>
          <p:nvSpPr>
            <p:cNvPr id="21" name="Figura a mano libera 45"/>
            <p:cNvSpPr/>
            <p:nvPr/>
          </p:nvSpPr>
          <p:spPr bwMode="auto">
            <a:xfrm>
              <a:off x="3572" y="574"/>
              <a:ext cx="159" cy="53"/>
            </a:xfrm>
            <a:custGeom>
              <a:avLst/>
              <a:gdLst>
                <a:gd name="T0" fmla="*/ 102 w 108"/>
                <a:gd name="T1" fmla="*/ 36 h 36"/>
                <a:gd name="T2" fmla="*/ 96 w 108"/>
                <a:gd name="T3" fmla="*/ 30 h 36"/>
                <a:gd name="T4" fmla="*/ 54 w 108"/>
                <a:gd name="T5" fmla="*/ 12 h 36"/>
                <a:gd name="T6" fmla="*/ 12 w 108"/>
                <a:gd name="T7" fmla="*/ 30 h 36"/>
                <a:gd name="T8" fmla="*/ 6 w 108"/>
                <a:gd name="T9" fmla="*/ 36 h 36"/>
                <a:gd name="T10" fmla="*/ 0 w 108"/>
                <a:gd name="T11" fmla="*/ 30 h 36"/>
                <a:gd name="T12" fmla="*/ 54 w 108"/>
                <a:gd name="T13" fmla="*/ 0 h 36"/>
                <a:gd name="T14" fmla="*/ 108 w 108"/>
                <a:gd name="T15" fmla="*/ 30 h 36"/>
                <a:gd name="T16" fmla="*/ 102 w 108"/>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36">
                  <a:moveTo>
                    <a:pt x="102" y="36"/>
                  </a:moveTo>
                  <a:cubicBezTo>
                    <a:pt x="99" y="36"/>
                    <a:pt x="96" y="33"/>
                    <a:pt x="96" y="30"/>
                  </a:cubicBezTo>
                  <a:cubicBezTo>
                    <a:pt x="96" y="21"/>
                    <a:pt x="78" y="12"/>
                    <a:pt x="54" y="12"/>
                  </a:cubicBezTo>
                  <a:cubicBezTo>
                    <a:pt x="30" y="12"/>
                    <a:pt x="12" y="21"/>
                    <a:pt x="12" y="30"/>
                  </a:cubicBezTo>
                  <a:cubicBezTo>
                    <a:pt x="12" y="33"/>
                    <a:pt x="9" y="36"/>
                    <a:pt x="6" y="36"/>
                  </a:cubicBezTo>
                  <a:cubicBezTo>
                    <a:pt x="3" y="36"/>
                    <a:pt x="0" y="33"/>
                    <a:pt x="0" y="30"/>
                  </a:cubicBezTo>
                  <a:cubicBezTo>
                    <a:pt x="0" y="13"/>
                    <a:pt x="23" y="0"/>
                    <a:pt x="54" y="0"/>
                  </a:cubicBezTo>
                  <a:cubicBezTo>
                    <a:pt x="85" y="0"/>
                    <a:pt x="108" y="13"/>
                    <a:pt x="108" y="30"/>
                  </a:cubicBezTo>
                  <a:cubicBezTo>
                    <a:pt x="108" y="33"/>
                    <a:pt x="105" y="36"/>
                    <a:pt x="102"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p>
          </p:txBody>
        </p:sp>
        <p:sp>
          <p:nvSpPr>
            <p:cNvPr id="22" name="Figura a mano libera 46"/>
            <p:cNvSpPr/>
            <p:nvPr/>
          </p:nvSpPr>
          <p:spPr bwMode="auto">
            <a:xfrm>
              <a:off x="3616"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p>
          </p:txBody>
        </p:sp>
        <p:sp>
          <p:nvSpPr>
            <p:cNvPr id="23" name="Figura a mano libera 47"/>
            <p:cNvSpPr/>
            <p:nvPr/>
          </p:nvSpPr>
          <p:spPr bwMode="auto">
            <a:xfrm>
              <a:off x="3669"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p>
          </p:txBody>
        </p:sp>
        <p:sp>
          <p:nvSpPr>
            <p:cNvPr id="24" name="Figura a mano libera 48"/>
            <p:cNvSpPr/>
            <p:nvPr/>
          </p:nvSpPr>
          <p:spPr bwMode="auto">
            <a:xfrm>
              <a:off x="3474"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p>
          </p:txBody>
        </p:sp>
        <p:sp>
          <p:nvSpPr>
            <p:cNvPr id="25" name="Figura a mano libera 49"/>
            <p:cNvSpPr/>
            <p:nvPr/>
          </p:nvSpPr>
          <p:spPr bwMode="auto">
            <a:xfrm>
              <a:off x="3705"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p>
          </p:txBody>
        </p:sp>
      </p:grpSp>
      <p:grpSp>
        <p:nvGrpSpPr>
          <p:cNvPr id="28" name="Gruppo 40" descr="icona binocolo"/>
          <p:cNvGrpSpPr>
            <a:grpSpLocks noChangeAspect="1"/>
          </p:cNvGrpSpPr>
          <p:nvPr/>
        </p:nvGrpSpPr>
        <p:grpSpPr bwMode="auto">
          <a:xfrm>
            <a:off x="868680" y="2389664"/>
            <a:ext cx="530860" cy="491076"/>
            <a:chOff x="3438" y="454"/>
            <a:chExt cx="427" cy="395"/>
          </a:xfrm>
          <a:solidFill>
            <a:schemeClr val="tx1"/>
          </a:solidFill>
        </p:grpSpPr>
        <p:sp>
          <p:nvSpPr>
            <p:cNvPr id="29" name="Figura a mano libera 41"/>
            <p:cNvSpPr>
              <a:spLocks noEditPoints="1"/>
            </p:cNvSpPr>
            <p:nvPr/>
          </p:nvSpPr>
          <p:spPr bwMode="auto">
            <a:xfrm>
              <a:off x="3438"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p>
          </p:txBody>
        </p:sp>
        <p:sp>
          <p:nvSpPr>
            <p:cNvPr id="30" name="Figura a mano libera 42"/>
            <p:cNvSpPr/>
            <p:nvPr/>
          </p:nvSpPr>
          <p:spPr bwMode="auto">
            <a:xfrm>
              <a:off x="3455" y="457"/>
              <a:ext cx="179" cy="250"/>
            </a:xfrm>
            <a:custGeom>
              <a:avLst/>
              <a:gdLst>
                <a:gd name="T0" fmla="*/ 7 w 121"/>
                <a:gd name="T1" fmla="*/ 169 h 169"/>
                <a:gd name="T2" fmla="*/ 4 w 121"/>
                <a:gd name="T3" fmla="*/ 168 h 169"/>
                <a:gd name="T4" fmla="*/ 1 w 121"/>
                <a:gd name="T5" fmla="*/ 160 h 169"/>
                <a:gd name="T6" fmla="*/ 37 w 121"/>
                <a:gd name="T7" fmla="*/ 76 h 169"/>
                <a:gd name="T8" fmla="*/ 39 w 121"/>
                <a:gd name="T9" fmla="*/ 74 h 169"/>
                <a:gd name="T10" fmla="*/ 56 w 121"/>
                <a:gd name="T11" fmla="*/ 57 h 169"/>
                <a:gd name="T12" fmla="*/ 73 w 121"/>
                <a:gd name="T13" fmla="*/ 11 h 169"/>
                <a:gd name="T14" fmla="*/ 75 w 121"/>
                <a:gd name="T15" fmla="*/ 8 h 169"/>
                <a:gd name="T16" fmla="*/ 97 w 121"/>
                <a:gd name="T17" fmla="*/ 0 h 169"/>
                <a:gd name="T18" fmla="*/ 119 w 121"/>
                <a:gd name="T19" fmla="*/ 8 h 169"/>
                <a:gd name="T20" fmla="*/ 121 w 121"/>
                <a:gd name="T21" fmla="*/ 13 h 169"/>
                <a:gd name="T22" fmla="*/ 121 w 121"/>
                <a:gd name="T23" fmla="*/ 61 h 169"/>
                <a:gd name="T24" fmla="*/ 115 w 121"/>
                <a:gd name="T25" fmla="*/ 67 h 169"/>
                <a:gd name="T26" fmla="*/ 109 w 121"/>
                <a:gd name="T27" fmla="*/ 61 h 169"/>
                <a:gd name="T28" fmla="*/ 109 w 121"/>
                <a:gd name="T29" fmla="*/ 15 h 169"/>
                <a:gd name="T30" fmla="*/ 84 w 121"/>
                <a:gd name="T31" fmla="*/ 16 h 169"/>
                <a:gd name="T32" fmla="*/ 66 w 121"/>
                <a:gd name="T33" fmla="*/ 63 h 169"/>
                <a:gd name="T34" fmla="*/ 65 w 121"/>
                <a:gd name="T35" fmla="*/ 65 h 169"/>
                <a:gd name="T36" fmla="*/ 48 w 121"/>
                <a:gd name="T37" fmla="*/ 82 h 169"/>
                <a:gd name="T38" fmla="*/ 12 w 121"/>
                <a:gd name="T39" fmla="*/ 165 h 169"/>
                <a:gd name="T40" fmla="*/ 7 w 121"/>
                <a:gd name="T41"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69">
                  <a:moveTo>
                    <a:pt x="7" y="169"/>
                  </a:moveTo>
                  <a:cubicBezTo>
                    <a:pt x="6" y="169"/>
                    <a:pt x="5" y="168"/>
                    <a:pt x="4" y="168"/>
                  </a:cubicBezTo>
                  <a:cubicBezTo>
                    <a:pt x="1" y="167"/>
                    <a:pt x="0" y="163"/>
                    <a:pt x="1" y="160"/>
                  </a:cubicBezTo>
                  <a:cubicBezTo>
                    <a:pt x="37" y="76"/>
                    <a:pt x="37" y="76"/>
                    <a:pt x="37" y="76"/>
                  </a:cubicBezTo>
                  <a:cubicBezTo>
                    <a:pt x="38" y="76"/>
                    <a:pt x="38" y="75"/>
                    <a:pt x="39" y="74"/>
                  </a:cubicBezTo>
                  <a:cubicBezTo>
                    <a:pt x="56" y="57"/>
                    <a:pt x="56" y="57"/>
                    <a:pt x="56" y="57"/>
                  </a:cubicBezTo>
                  <a:cubicBezTo>
                    <a:pt x="73" y="11"/>
                    <a:pt x="73" y="11"/>
                    <a:pt x="73" y="11"/>
                  </a:cubicBezTo>
                  <a:cubicBezTo>
                    <a:pt x="74" y="10"/>
                    <a:pt x="74" y="9"/>
                    <a:pt x="75" y="8"/>
                  </a:cubicBezTo>
                  <a:cubicBezTo>
                    <a:pt x="80" y="3"/>
                    <a:pt x="88" y="0"/>
                    <a:pt x="97" y="0"/>
                  </a:cubicBezTo>
                  <a:cubicBezTo>
                    <a:pt x="106" y="0"/>
                    <a:pt x="114" y="3"/>
                    <a:pt x="119" y="8"/>
                  </a:cubicBezTo>
                  <a:cubicBezTo>
                    <a:pt x="120" y="10"/>
                    <a:pt x="121" y="11"/>
                    <a:pt x="121" y="13"/>
                  </a:cubicBezTo>
                  <a:cubicBezTo>
                    <a:pt x="121" y="61"/>
                    <a:pt x="121" y="61"/>
                    <a:pt x="121" y="61"/>
                  </a:cubicBezTo>
                  <a:cubicBezTo>
                    <a:pt x="121" y="64"/>
                    <a:pt x="118" y="67"/>
                    <a:pt x="115" y="67"/>
                  </a:cubicBezTo>
                  <a:cubicBezTo>
                    <a:pt x="112" y="67"/>
                    <a:pt x="109" y="64"/>
                    <a:pt x="109" y="61"/>
                  </a:cubicBezTo>
                  <a:cubicBezTo>
                    <a:pt x="109" y="15"/>
                    <a:pt x="109" y="15"/>
                    <a:pt x="109" y="15"/>
                  </a:cubicBezTo>
                  <a:cubicBezTo>
                    <a:pt x="102" y="10"/>
                    <a:pt x="90" y="11"/>
                    <a:pt x="84" y="16"/>
                  </a:cubicBezTo>
                  <a:cubicBezTo>
                    <a:pt x="66" y="63"/>
                    <a:pt x="66" y="63"/>
                    <a:pt x="66" y="63"/>
                  </a:cubicBezTo>
                  <a:cubicBezTo>
                    <a:pt x="66" y="64"/>
                    <a:pt x="66" y="64"/>
                    <a:pt x="65" y="65"/>
                  </a:cubicBezTo>
                  <a:cubicBezTo>
                    <a:pt x="48" y="82"/>
                    <a:pt x="48" y="82"/>
                    <a:pt x="48" y="82"/>
                  </a:cubicBezTo>
                  <a:cubicBezTo>
                    <a:pt x="12" y="165"/>
                    <a:pt x="12" y="165"/>
                    <a:pt x="12" y="165"/>
                  </a:cubicBezTo>
                  <a:cubicBezTo>
                    <a:pt x="11" y="167"/>
                    <a:pt x="9" y="169"/>
                    <a:pt x="7" y="1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p>
          </p:txBody>
        </p:sp>
        <p:sp>
          <p:nvSpPr>
            <p:cNvPr id="31" name="Figura a mano libera 43"/>
            <p:cNvSpPr>
              <a:spLocks noEditPoints="1"/>
            </p:cNvSpPr>
            <p:nvPr/>
          </p:nvSpPr>
          <p:spPr bwMode="auto">
            <a:xfrm>
              <a:off x="3669"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p>
          </p:txBody>
        </p:sp>
        <p:sp>
          <p:nvSpPr>
            <p:cNvPr id="32" name="Figura a mano libera 44"/>
            <p:cNvSpPr/>
            <p:nvPr/>
          </p:nvSpPr>
          <p:spPr bwMode="auto">
            <a:xfrm>
              <a:off x="3669" y="454"/>
              <a:ext cx="179" cy="253"/>
            </a:xfrm>
            <a:custGeom>
              <a:avLst/>
              <a:gdLst>
                <a:gd name="T0" fmla="*/ 114 w 121"/>
                <a:gd name="T1" fmla="*/ 171 h 171"/>
                <a:gd name="T2" fmla="*/ 108 w 121"/>
                <a:gd name="T3" fmla="*/ 167 h 171"/>
                <a:gd name="T4" fmla="*/ 73 w 121"/>
                <a:gd name="T5" fmla="*/ 84 h 171"/>
                <a:gd name="T6" fmla="*/ 56 w 121"/>
                <a:gd name="T7" fmla="*/ 67 h 171"/>
                <a:gd name="T8" fmla="*/ 54 w 121"/>
                <a:gd name="T9" fmla="*/ 65 h 171"/>
                <a:gd name="T10" fmla="*/ 37 w 121"/>
                <a:gd name="T11" fmla="*/ 19 h 171"/>
                <a:gd name="T12" fmla="*/ 12 w 121"/>
                <a:gd name="T13" fmla="*/ 18 h 171"/>
                <a:gd name="T14" fmla="*/ 12 w 121"/>
                <a:gd name="T15" fmla="*/ 63 h 171"/>
                <a:gd name="T16" fmla="*/ 6 w 121"/>
                <a:gd name="T17" fmla="*/ 69 h 171"/>
                <a:gd name="T18" fmla="*/ 0 w 121"/>
                <a:gd name="T19" fmla="*/ 63 h 171"/>
                <a:gd name="T20" fmla="*/ 0 w 121"/>
                <a:gd name="T21" fmla="*/ 15 h 171"/>
                <a:gd name="T22" fmla="*/ 2 w 121"/>
                <a:gd name="T23" fmla="*/ 11 h 171"/>
                <a:gd name="T24" fmla="*/ 46 w 121"/>
                <a:gd name="T25" fmla="*/ 11 h 171"/>
                <a:gd name="T26" fmla="*/ 47 w 121"/>
                <a:gd name="T27" fmla="*/ 13 h 171"/>
                <a:gd name="T28" fmla="*/ 65 w 121"/>
                <a:gd name="T29" fmla="*/ 59 h 171"/>
                <a:gd name="T30" fmla="*/ 82 w 121"/>
                <a:gd name="T31" fmla="*/ 76 h 171"/>
                <a:gd name="T32" fmla="*/ 83 w 121"/>
                <a:gd name="T33" fmla="*/ 78 h 171"/>
                <a:gd name="T34" fmla="*/ 119 w 121"/>
                <a:gd name="T35" fmla="*/ 162 h 171"/>
                <a:gd name="T36" fmla="*/ 116 w 121"/>
                <a:gd name="T37" fmla="*/ 170 h 171"/>
                <a:gd name="T38" fmla="*/ 114 w 121"/>
                <a:gd name="T39"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 h="171">
                  <a:moveTo>
                    <a:pt x="114" y="171"/>
                  </a:moveTo>
                  <a:cubicBezTo>
                    <a:pt x="112" y="171"/>
                    <a:pt x="109" y="169"/>
                    <a:pt x="108" y="167"/>
                  </a:cubicBezTo>
                  <a:cubicBezTo>
                    <a:pt x="73" y="84"/>
                    <a:pt x="73" y="84"/>
                    <a:pt x="73" y="84"/>
                  </a:cubicBezTo>
                  <a:cubicBezTo>
                    <a:pt x="56" y="67"/>
                    <a:pt x="56" y="67"/>
                    <a:pt x="56" y="67"/>
                  </a:cubicBezTo>
                  <a:cubicBezTo>
                    <a:pt x="55" y="66"/>
                    <a:pt x="55" y="66"/>
                    <a:pt x="54" y="65"/>
                  </a:cubicBezTo>
                  <a:cubicBezTo>
                    <a:pt x="37" y="19"/>
                    <a:pt x="37" y="19"/>
                    <a:pt x="37" y="19"/>
                  </a:cubicBezTo>
                  <a:cubicBezTo>
                    <a:pt x="30" y="13"/>
                    <a:pt x="19" y="13"/>
                    <a:pt x="12" y="18"/>
                  </a:cubicBezTo>
                  <a:cubicBezTo>
                    <a:pt x="12" y="63"/>
                    <a:pt x="12" y="63"/>
                    <a:pt x="12" y="63"/>
                  </a:cubicBezTo>
                  <a:cubicBezTo>
                    <a:pt x="12" y="66"/>
                    <a:pt x="9" y="69"/>
                    <a:pt x="6" y="69"/>
                  </a:cubicBezTo>
                  <a:cubicBezTo>
                    <a:pt x="3" y="69"/>
                    <a:pt x="0" y="66"/>
                    <a:pt x="0" y="63"/>
                  </a:cubicBezTo>
                  <a:cubicBezTo>
                    <a:pt x="0" y="15"/>
                    <a:pt x="0" y="15"/>
                    <a:pt x="0" y="15"/>
                  </a:cubicBezTo>
                  <a:cubicBezTo>
                    <a:pt x="0" y="14"/>
                    <a:pt x="0" y="12"/>
                    <a:pt x="2" y="11"/>
                  </a:cubicBezTo>
                  <a:cubicBezTo>
                    <a:pt x="13" y="0"/>
                    <a:pt x="35" y="0"/>
                    <a:pt x="46" y="11"/>
                  </a:cubicBezTo>
                  <a:cubicBezTo>
                    <a:pt x="47" y="12"/>
                    <a:pt x="47" y="12"/>
                    <a:pt x="47" y="13"/>
                  </a:cubicBezTo>
                  <a:cubicBezTo>
                    <a:pt x="65" y="59"/>
                    <a:pt x="65" y="59"/>
                    <a:pt x="65" y="59"/>
                  </a:cubicBezTo>
                  <a:cubicBezTo>
                    <a:pt x="82" y="76"/>
                    <a:pt x="82" y="76"/>
                    <a:pt x="82" y="76"/>
                  </a:cubicBezTo>
                  <a:cubicBezTo>
                    <a:pt x="83" y="77"/>
                    <a:pt x="83" y="78"/>
                    <a:pt x="83" y="78"/>
                  </a:cubicBezTo>
                  <a:cubicBezTo>
                    <a:pt x="119" y="162"/>
                    <a:pt x="119" y="162"/>
                    <a:pt x="119" y="162"/>
                  </a:cubicBezTo>
                  <a:cubicBezTo>
                    <a:pt x="121" y="165"/>
                    <a:pt x="119" y="169"/>
                    <a:pt x="116" y="170"/>
                  </a:cubicBezTo>
                  <a:cubicBezTo>
                    <a:pt x="115" y="170"/>
                    <a:pt x="115" y="171"/>
                    <a:pt x="114" y="1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p>
          </p:txBody>
        </p:sp>
        <p:sp>
          <p:nvSpPr>
            <p:cNvPr id="33" name="Figura a mano libera 45"/>
            <p:cNvSpPr/>
            <p:nvPr/>
          </p:nvSpPr>
          <p:spPr bwMode="auto">
            <a:xfrm>
              <a:off x="3572" y="574"/>
              <a:ext cx="159" cy="53"/>
            </a:xfrm>
            <a:custGeom>
              <a:avLst/>
              <a:gdLst>
                <a:gd name="T0" fmla="*/ 102 w 108"/>
                <a:gd name="T1" fmla="*/ 36 h 36"/>
                <a:gd name="T2" fmla="*/ 96 w 108"/>
                <a:gd name="T3" fmla="*/ 30 h 36"/>
                <a:gd name="T4" fmla="*/ 54 w 108"/>
                <a:gd name="T5" fmla="*/ 12 h 36"/>
                <a:gd name="T6" fmla="*/ 12 w 108"/>
                <a:gd name="T7" fmla="*/ 30 h 36"/>
                <a:gd name="T8" fmla="*/ 6 w 108"/>
                <a:gd name="T9" fmla="*/ 36 h 36"/>
                <a:gd name="T10" fmla="*/ 0 w 108"/>
                <a:gd name="T11" fmla="*/ 30 h 36"/>
                <a:gd name="T12" fmla="*/ 54 w 108"/>
                <a:gd name="T13" fmla="*/ 0 h 36"/>
                <a:gd name="T14" fmla="*/ 108 w 108"/>
                <a:gd name="T15" fmla="*/ 30 h 36"/>
                <a:gd name="T16" fmla="*/ 102 w 108"/>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36">
                  <a:moveTo>
                    <a:pt x="102" y="36"/>
                  </a:moveTo>
                  <a:cubicBezTo>
                    <a:pt x="99" y="36"/>
                    <a:pt x="96" y="33"/>
                    <a:pt x="96" y="30"/>
                  </a:cubicBezTo>
                  <a:cubicBezTo>
                    <a:pt x="96" y="21"/>
                    <a:pt x="78" y="12"/>
                    <a:pt x="54" y="12"/>
                  </a:cubicBezTo>
                  <a:cubicBezTo>
                    <a:pt x="30" y="12"/>
                    <a:pt x="12" y="21"/>
                    <a:pt x="12" y="30"/>
                  </a:cubicBezTo>
                  <a:cubicBezTo>
                    <a:pt x="12" y="33"/>
                    <a:pt x="9" y="36"/>
                    <a:pt x="6" y="36"/>
                  </a:cubicBezTo>
                  <a:cubicBezTo>
                    <a:pt x="3" y="36"/>
                    <a:pt x="0" y="33"/>
                    <a:pt x="0" y="30"/>
                  </a:cubicBezTo>
                  <a:cubicBezTo>
                    <a:pt x="0" y="13"/>
                    <a:pt x="23" y="0"/>
                    <a:pt x="54" y="0"/>
                  </a:cubicBezTo>
                  <a:cubicBezTo>
                    <a:pt x="85" y="0"/>
                    <a:pt x="108" y="13"/>
                    <a:pt x="108" y="30"/>
                  </a:cubicBezTo>
                  <a:cubicBezTo>
                    <a:pt x="108" y="33"/>
                    <a:pt x="105" y="36"/>
                    <a:pt x="102"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p>
          </p:txBody>
        </p:sp>
        <p:sp>
          <p:nvSpPr>
            <p:cNvPr id="34" name="Figura a mano libera 46"/>
            <p:cNvSpPr/>
            <p:nvPr/>
          </p:nvSpPr>
          <p:spPr bwMode="auto">
            <a:xfrm>
              <a:off x="3616"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p>
          </p:txBody>
        </p:sp>
        <p:sp>
          <p:nvSpPr>
            <p:cNvPr id="35" name="Figura a mano libera 47"/>
            <p:cNvSpPr/>
            <p:nvPr/>
          </p:nvSpPr>
          <p:spPr bwMode="auto">
            <a:xfrm>
              <a:off x="3669"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p>
          </p:txBody>
        </p:sp>
        <p:sp>
          <p:nvSpPr>
            <p:cNvPr id="36" name="Figura a mano libera 48"/>
            <p:cNvSpPr/>
            <p:nvPr/>
          </p:nvSpPr>
          <p:spPr bwMode="auto">
            <a:xfrm>
              <a:off x="3474"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p>
          </p:txBody>
        </p:sp>
        <p:sp>
          <p:nvSpPr>
            <p:cNvPr id="37" name="Figura a mano libera 49"/>
            <p:cNvSpPr/>
            <p:nvPr/>
          </p:nvSpPr>
          <p:spPr bwMode="auto">
            <a:xfrm>
              <a:off x="3705"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p>
          </p:txBody>
        </p:sp>
      </p:grpSp>
      <p:sp>
        <p:nvSpPr>
          <p:cNvPr id="2" name="Pulsante di azione: Home 1">
            <a:hlinkClick r:id="rId3" action="ppaction://hlinksldjump" highlightClick="1"/>
          </p:cNvPr>
          <p:cNvSpPr/>
          <p:nvPr/>
        </p:nvSpPr>
        <p:spPr>
          <a:xfrm>
            <a:off x="475861" y="111967"/>
            <a:ext cx="291996" cy="289249"/>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numero diapositiva 5"/>
          <p:cNvSpPr>
            <a:spLocks noGrp="1"/>
          </p:cNvSpPr>
          <p:nvPr>
            <p:ph type="sldNum" sz="quarter" idx="12"/>
          </p:nvPr>
        </p:nvSpPr>
        <p:spPr/>
        <p:txBody>
          <a:bodyPr/>
          <a:lstStyle/>
          <a:p>
            <a:pPr rtl="0"/>
            <a:fld id="{3A98EE3D-8CD1-4C3F-BD1C-C98C9596463C}" type="slidenum">
              <a:rPr lang="it-IT" noProof="0" smtClean="0"/>
              <a:t>10</a:t>
            </a:fld>
            <a:endParaRPr lang="it-IT" noProof="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rtlCol="0">
            <a:noAutofit/>
          </a:bodyPr>
          <a:lstStyle/>
          <a:p>
            <a:pPr rtl="0"/>
            <a:br>
              <a:rPr lang="it-IT" sz="1800" dirty="0">
                <a:effectLst>
                  <a:outerShdw blurRad="38100" dist="38100" dir="2700000" algn="tl">
                    <a:srgbClr val="000000">
                      <a:alpha val="43137"/>
                    </a:srgbClr>
                  </a:outerShdw>
                </a:effectLst>
              </a:rPr>
            </a:br>
            <a:br>
              <a:rPr lang="it-IT" sz="1800" dirty="0">
                <a:effectLst>
                  <a:outerShdw blurRad="38100" dist="38100" dir="2700000" algn="tl">
                    <a:srgbClr val="000000">
                      <a:alpha val="43137"/>
                    </a:srgbClr>
                  </a:outerShdw>
                </a:effectLst>
              </a:rPr>
            </a:br>
            <a:r>
              <a:rPr lang="it-IT" sz="1800" dirty="0">
                <a:solidFill>
                  <a:schemeClr val="tx2"/>
                </a:solidFill>
                <a:effectLst>
                  <a:outerShdw blurRad="38100" dist="38100" dir="2700000" algn="tl">
                    <a:srgbClr val="000000">
                      <a:alpha val="43137"/>
                    </a:srgbClr>
                  </a:outerShdw>
                </a:effectLst>
              </a:rPr>
              <a:t>GARANZIE FIDEJUSSORIE CONTRATTUALI</a:t>
            </a:r>
            <a:endParaRPr lang="it-IT" dirty="0">
              <a:solidFill>
                <a:schemeClr val="tx2"/>
              </a:solidFill>
              <a:effectLst>
                <a:outerShdw blurRad="38100" dist="38100" dir="2700000" algn="tl">
                  <a:srgbClr val="000000">
                    <a:alpha val="43137"/>
                  </a:srgbClr>
                </a:outerShdw>
              </a:effectLst>
            </a:endParaRPr>
          </a:p>
        </p:txBody>
      </p:sp>
      <p:pic>
        <p:nvPicPr>
          <p:cNvPr id="18" name="Segnaposto immagine 17"/>
          <p:cNvPicPr>
            <a:picLocks noGrp="1" noChangeAspect="1"/>
          </p:cNvPicPr>
          <p:nvPr>
            <p:ph type="pic" sz="quarter" idx="13"/>
          </p:nvPr>
        </p:nvPicPr>
        <p:blipFill rotWithShape="1">
          <a:blip r:embed="rId3"/>
          <a:srcRect l="12118" r="1342" b="1076"/>
          <a:stretch>
            <a:fillRect/>
          </a:stretch>
        </p:blipFill>
        <p:spPr>
          <a:xfrm>
            <a:off x="0" y="0"/>
            <a:ext cx="4226767" cy="6858000"/>
          </a:xfrm>
        </p:spPr>
      </p:pic>
      <p:sp>
        <p:nvSpPr>
          <p:cNvPr id="4" name="Segnaposto contenuto 3"/>
          <p:cNvSpPr>
            <a:spLocks noGrp="1"/>
          </p:cNvSpPr>
          <p:nvPr>
            <p:ph idx="1"/>
          </p:nvPr>
        </p:nvSpPr>
        <p:spPr>
          <a:xfrm>
            <a:off x="4959819" y="1558303"/>
            <a:ext cx="6650991" cy="4749282"/>
          </a:xfrm>
        </p:spPr>
        <p:txBody>
          <a:bodyPr>
            <a:normAutofit/>
          </a:bodyPr>
          <a:lstStyle/>
          <a:p>
            <a:pPr marL="0" indent="0">
              <a:spcBef>
                <a:spcPts val="90"/>
              </a:spcBef>
              <a:buNone/>
            </a:pPr>
            <a:r>
              <a:rPr lang="it-IT" sz="1400" b="1" dirty="0">
                <a:latin typeface="Arial" panose="020B0604020202020204"/>
                <a:cs typeface="Arial" panose="020B0604020202020204"/>
              </a:rPr>
              <a:t>Prestazione di garanzie fidejussorie richieste per obbligazioni contrattuali</a:t>
            </a:r>
            <a:endParaRPr lang="it-IT" sz="1000" b="1" dirty="0">
              <a:latin typeface="Arial" panose="020B0604020202020204"/>
              <a:cs typeface="Arial" panose="020B0604020202020204"/>
            </a:endParaRPr>
          </a:p>
          <a:p>
            <a:pPr marL="0" marR="4445" indent="0" algn="just">
              <a:lnSpc>
                <a:spcPct val="117000"/>
              </a:lnSpc>
              <a:spcBef>
                <a:spcPts val="1030"/>
              </a:spcBef>
              <a:buNone/>
            </a:pPr>
            <a:r>
              <a:rPr lang="it-IT" sz="1400" dirty="0">
                <a:latin typeface="Calibri" panose="020F0502020204030204"/>
                <a:cs typeface="Calibri" panose="020F0502020204030204"/>
              </a:rPr>
              <a:t>La società assicurativa che funge da ECA italiana ha un elevato rating, ed è usualmente accettata dai committenti esteri per la prestazione di garanzia fidejussorie. Per importi rilevanti le garanzie vengono prestate direttamente al beneficiario, mentre per importi più modesti viene fornita garanzia a una banca la quale a propria volta fornisce la fidejussione al beneficiario. Le garanzie trattate sono pressoché tutte quelle contemplate nella contrattualistica internazionale (es. Bid bond, Advance Payment bond, Performance bond, ecc.).</a:t>
            </a:r>
          </a:p>
          <a:p>
            <a:pPr marL="0" marR="4445" indent="0" algn="just">
              <a:lnSpc>
                <a:spcPct val="117000"/>
              </a:lnSpc>
              <a:spcBef>
                <a:spcPts val="1030"/>
              </a:spcBef>
              <a:buNone/>
            </a:pPr>
            <a:endParaRPr lang="it-IT" sz="1400" dirty="0">
              <a:latin typeface="Calibri" panose="020F0502020204030204"/>
              <a:cs typeface="Calibri" panose="020F0502020204030204"/>
            </a:endParaRPr>
          </a:p>
          <a:p>
            <a:pPr marL="353695" indent="-342900">
              <a:spcBef>
                <a:spcPts val="5"/>
              </a:spcBef>
              <a:buSzPct val="83000"/>
              <a:buFont typeface="Wingdings" panose="05000000000000000000" pitchFamily="2" charset="2"/>
              <a:buChar char="§"/>
              <a:tabLst>
                <a:tab pos="174625" algn="l"/>
              </a:tabLst>
            </a:pPr>
            <a:r>
              <a:rPr lang="it-IT" sz="1400" b="1" dirty="0">
                <a:latin typeface="Arial" panose="020B0604020202020204"/>
                <a:cs typeface="Arial" panose="020B0604020202020204"/>
              </a:rPr>
              <a:t>Vantaggio: consente l'accesso dell'azienda a contratti di appalto e/o a bandi di gara internazionali</a:t>
            </a:r>
          </a:p>
          <a:p>
            <a:pPr marL="10795" indent="0">
              <a:spcBef>
                <a:spcPts val="130"/>
              </a:spcBef>
              <a:buSzPct val="83000"/>
              <a:buFont typeface="Wingdings" panose="05000000000000000000" pitchFamily="2" charset="2"/>
              <a:buNone/>
              <a:tabLst>
                <a:tab pos="174625" algn="l"/>
              </a:tabLst>
            </a:pPr>
            <a:endParaRPr lang="it-IT" sz="1400" b="1" dirty="0">
              <a:latin typeface="Arial" panose="020B0604020202020204"/>
              <a:cs typeface="Arial" panose="020B0604020202020204"/>
            </a:endParaRPr>
          </a:p>
          <a:p>
            <a:pPr marL="353695" indent="-342900">
              <a:spcBef>
                <a:spcPts val="130"/>
              </a:spcBef>
              <a:buSzPct val="83000"/>
              <a:buFont typeface="Wingdings" panose="05000000000000000000" pitchFamily="2" charset="2"/>
              <a:buChar char="§"/>
              <a:tabLst>
                <a:tab pos="174625" algn="l"/>
              </a:tabLst>
            </a:pPr>
            <a:r>
              <a:rPr lang="it-IT" sz="1400" b="1" dirty="0">
                <a:latin typeface="Arial" panose="020B0604020202020204"/>
                <a:cs typeface="Arial" panose="020B0604020202020204"/>
              </a:rPr>
              <a:t>Particolarità: è contemplata pressoché qualsiasi evenienza di rischio o richiesta dei committenti internazionali </a:t>
            </a:r>
          </a:p>
          <a:p>
            <a:pPr marL="353695" indent="-342900">
              <a:spcBef>
                <a:spcPts val="140"/>
              </a:spcBef>
              <a:buSzPct val="83000"/>
              <a:buFont typeface="Wingdings" panose="05000000000000000000" pitchFamily="2" charset="2"/>
              <a:buChar char="§"/>
              <a:tabLst>
                <a:tab pos="174625" algn="l"/>
              </a:tabLst>
            </a:pPr>
            <a:endParaRPr lang="it-IT" sz="1400" b="1" dirty="0">
              <a:latin typeface="Arial" panose="020B0604020202020204"/>
              <a:cs typeface="Arial" panose="020B0604020202020204"/>
            </a:endParaRPr>
          </a:p>
          <a:p>
            <a:pPr marL="0" indent="0">
              <a:buNone/>
            </a:pPr>
            <a:endParaRPr lang="it-IT" dirty="0"/>
          </a:p>
        </p:txBody>
      </p:sp>
      <p:sp>
        <p:nvSpPr>
          <p:cNvPr id="5" name="Segnaposto numero diapositiva 4"/>
          <p:cNvSpPr>
            <a:spLocks noGrp="1"/>
          </p:cNvSpPr>
          <p:nvPr>
            <p:ph type="sldNum" sz="quarter" idx="12"/>
          </p:nvPr>
        </p:nvSpPr>
        <p:spPr/>
        <p:txBody>
          <a:bodyPr/>
          <a:lstStyle/>
          <a:p>
            <a:pPr rtl="0"/>
            <a:fld id="{3A98EE3D-8CD1-4C3F-BD1C-C98C9596463C}" type="slidenum">
              <a:rPr lang="it-IT" noProof="0" smtClean="0"/>
              <a:t>11</a:t>
            </a:fld>
            <a:endParaRPr lang="it-IT" noProof="0" dirty="0"/>
          </a:p>
        </p:txBody>
      </p:sp>
      <p:pic>
        <p:nvPicPr>
          <p:cNvPr id="7" name="Elemento grafico 6" descr="Globo terrestre: Africa ed Europa">
            <a:extLst>
              <a:ext uri="{FF2B5EF4-FFF2-40B4-BE49-F238E27FC236}">
                <a16:creationId xmlns:a16="http://schemas.microsoft.com/office/drawing/2014/main" id="{01B19BA9-EAD4-4143-8730-FE511F5D1D12}"/>
              </a:ext>
            </a:extLst>
          </p:cNvPr>
          <p:cNvPicPr>
            <a:picLocks noChangeAspect="1"/>
          </p:cNvPicPr>
          <p:nvPr/>
        </p:nvPicPr>
        <p:blipFill>
          <a:blip r:embed="rId4">
            <a:alphaModFix amt="14000"/>
            <a:duotone>
              <a:schemeClr val="accent1">
                <a:shade val="45000"/>
                <a:satMod val="135000"/>
              </a:schemeClr>
              <a:prstClr val="white"/>
            </a:duotone>
            <a:extLst>
              <a:ext uri="{96DAC541-7B7A-43D3-8B79-37D633B846F1}">
                <asvg:svgBlip xmlns:asvg="http://schemas.microsoft.com/office/drawing/2016/SVG/main" r:embed="rId5"/>
              </a:ext>
            </a:extLst>
          </a:blip>
          <a:srcRect/>
          <a:stretch>
            <a:fillRect/>
          </a:stretch>
        </p:blipFill>
        <p:spPr>
          <a:xfrm>
            <a:off x="6151916" y="1632857"/>
            <a:ext cx="4149012" cy="4149012"/>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idx="1"/>
          </p:nvPr>
        </p:nvSpPr>
        <p:spPr>
          <a:xfrm>
            <a:off x="4900928" y="1179829"/>
            <a:ext cx="7135562" cy="4658216"/>
          </a:xfrm>
        </p:spPr>
        <p:txBody>
          <a:bodyPr rtlCol="0"/>
          <a:lstStyle/>
          <a:p>
            <a:pPr marL="0" indent="0" rtl="0">
              <a:buNone/>
            </a:pPr>
            <a:r>
              <a:rPr lang="it-IT" b="1" dirty="0"/>
              <a:t>ASSICURAZIONI</a:t>
            </a:r>
          </a:p>
          <a:p>
            <a:pPr marL="0" indent="0" rtl="0">
              <a:buNone/>
            </a:pPr>
            <a:endParaRPr lang="it-IT" b="1" dirty="0">
              <a:solidFill>
                <a:schemeClr val="accent1"/>
              </a:solidFill>
            </a:endParaRPr>
          </a:p>
          <a:p>
            <a:pPr lvl="1">
              <a:buFont typeface="Wingdings" panose="05000000000000000000" pitchFamily="2" charset="2"/>
              <a:buChar char="§"/>
            </a:pPr>
            <a:r>
              <a:rPr lang="it-IT" sz="2000" b="1" dirty="0"/>
              <a:t>Copertura su rischio credito</a:t>
            </a:r>
          </a:p>
          <a:p>
            <a:pPr lvl="1">
              <a:buFont typeface="Wingdings" panose="05000000000000000000" pitchFamily="2" charset="2"/>
              <a:buChar char="§"/>
            </a:pPr>
            <a:endParaRPr lang="it-IT" dirty="0"/>
          </a:p>
          <a:p>
            <a:pPr marL="0" indent="0" rtl="0">
              <a:buNone/>
            </a:pPr>
            <a:endParaRPr lang="it-IT" dirty="0"/>
          </a:p>
        </p:txBody>
      </p:sp>
      <p:sp>
        <p:nvSpPr>
          <p:cNvPr id="4" name="Titolo 3"/>
          <p:cNvSpPr>
            <a:spLocks noGrp="1"/>
          </p:cNvSpPr>
          <p:nvPr>
            <p:ph type="title"/>
          </p:nvPr>
        </p:nvSpPr>
        <p:spPr/>
        <p:txBody>
          <a:bodyPr rtlCol="0"/>
          <a:lstStyle/>
          <a:p>
            <a:pPr rtl="0"/>
            <a:r>
              <a:rPr lang="it-IT" dirty="0"/>
              <a:t>Panoramica deI prodottI</a:t>
            </a:r>
          </a:p>
        </p:txBody>
      </p:sp>
      <p:grpSp>
        <p:nvGrpSpPr>
          <p:cNvPr id="28" name="Gruppo 40" descr="icona binocolo"/>
          <p:cNvGrpSpPr>
            <a:grpSpLocks noChangeAspect="1"/>
          </p:cNvGrpSpPr>
          <p:nvPr/>
        </p:nvGrpSpPr>
        <p:grpSpPr bwMode="auto">
          <a:xfrm>
            <a:off x="868680" y="2389664"/>
            <a:ext cx="530860" cy="491076"/>
            <a:chOff x="3438" y="454"/>
            <a:chExt cx="427" cy="395"/>
          </a:xfrm>
          <a:solidFill>
            <a:schemeClr val="tx1"/>
          </a:solidFill>
        </p:grpSpPr>
        <p:sp>
          <p:nvSpPr>
            <p:cNvPr id="29" name="Figura a mano libera 41"/>
            <p:cNvSpPr>
              <a:spLocks noEditPoints="1"/>
            </p:cNvSpPr>
            <p:nvPr/>
          </p:nvSpPr>
          <p:spPr bwMode="auto">
            <a:xfrm>
              <a:off x="3438"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p>
          </p:txBody>
        </p:sp>
        <p:sp>
          <p:nvSpPr>
            <p:cNvPr id="30" name="Figura a mano libera 42"/>
            <p:cNvSpPr/>
            <p:nvPr/>
          </p:nvSpPr>
          <p:spPr bwMode="auto">
            <a:xfrm>
              <a:off x="3455" y="457"/>
              <a:ext cx="179" cy="250"/>
            </a:xfrm>
            <a:custGeom>
              <a:avLst/>
              <a:gdLst>
                <a:gd name="T0" fmla="*/ 7 w 121"/>
                <a:gd name="T1" fmla="*/ 169 h 169"/>
                <a:gd name="T2" fmla="*/ 4 w 121"/>
                <a:gd name="T3" fmla="*/ 168 h 169"/>
                <a:gd name="T4" fmla="*/ 1 w 121"/>
                <a:gd name="T5" fmla="*/ 160 h 169"/>
                <a:gd name="T6" fmla="*/ 37 w 121"/>
                <a:gd name="T7" fmla="*/ 76 h 169"/>
                <a:gd name="T8" fmla="*/ 39 w 121"/>
                <a:gd name="T9" fmla="*/ 74 h 169"/>
                <a:gd name="T10" fmla="*/ 56 w 121"/>
                <a:gd name="T11" fmla="*/ 57 h 169"/>
                <a:gd name="T12" fmla="*/ 73 w 121"/>
                <a:gd name="T13" fmla="*/ 11 h 169"/>
                <a:gd name="T14" fmla="*/ 75 w 121"/>
                <a:gd name="T15" fmla="*/ 8 h 169"/>
                <a:gd name="T16" fmla="*/ 97 w 121"/>
                <a:gd name="T17" fmla="*/ 0 h 169"/>
                <a:gd name="T18" fmla="*/ 119 w 121"/>
                <a:gd name="T19" fmla="*/ 8 h 169"/>
                <a:gd name="T20" fmla="*/ 121 w 121"/>
                <a:gd name="T21" fmla="*/ 13 h 169"/>
                <a:gd name="T22" fmla="*/ 121 w 121"/>
                <a:gd name="T23" fmla="*/ 61 h 169"/>
                <a:gd name="T24" fmla="*/ 115 w 121"/>
                <a:gd name="T25" fmla="*/ 67 h 169"/>
                <a:gd name="T26" fmla="*/ 109 w 121"/>
                <a:gd name="T27" fmla="*/ 61 h 169"/>
                <a:gd name="T28" fmla="*/ 109 w 121"/>
                <a:gd name="T29" fmla="*/ 15 h 169"/>
                <a:gd name="T30" fmla="*/ 84 w 121"/>
                <a:gd name="T31" fmla="*/ 16 h 169"/>
                <a:gd name="T32" fmla="*/ 66 w 121"/>
                <a:gd name="T33" fmla="*/ 63 h 169"/>
                <a:gd name="T34" fmla="*/ 65 w 121"/>
                <a:gd name="T35" fmla="*/ 65 h 169"/>
                <a:gd name="T36" fmla="*/ 48 w 121"/>
                <a:gd name="T37" fmla="*/ 82 h 169"/>
                <a:gd name="T38" fmla="*/ 12 w 121"/>
                <a:gd name="T39" fmla="*/ 165 h 169"/>
                <a:gd name="T40" fmla="*/ 7 w 121"/>
                <a:gd name="T41"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69">
                  <a:moveTo>
                    <a:pt x="7" y="169"/>
                  </a:moveTo>
                  <a:cubicBezTo>
                    <a:pt x="6" y="169"/>
                    <a:pt x="5" y="168"/>
                    <a:pt x="4" y="168"/>
                  </a:cubicBezTo>
                  <a:cubicBezTo>
                    <a:pt x="1" y="167"/>
                    <a:pt x="0" y="163"/>
                    <a:pt x="1" y="160"/>
                  </a:cubicBezTo>
                  <a:cubicBezTo>
                    <a:pt x="37" y="76"/>
                    <a:pt x="37" y="76"/>
                    <a:pt x="37" y="76"/>
                  </a:cubicBezTo>
                  <a:cubicBezTo>
                    <a:pt x="38" y="76"/>
                    <a:pt x="38" y="75"/>
                    <a:pt x="39" y="74"/>
                  </a:cubicBezTo>
                  <a:cubicBezTo>
                    <a:pt x="56" y="57"/>
                    <a:pt x="56" y="57"/>
                    <a:pt x="56" y="57"/>
                  </a:cubicBezTo>
                  <a:cubicBezTo>
                    <a:pt x="73" y="11"/>
                    <a:pt x="73" y="11"/>
                    <a:pt x="73" y="11"/>
                  </a:cubicBezTo>
                  <a:cubicBezTo>
                    <a:pt x="74" y="10"/>
                    <a:pt x="74" y="9"/>
                    <a:pt x="75" y="8"/>
                  </a:cubicBezTo>
                  <a:cubicBezTo>
                    <a:pt x="80" y="3"/>
                    <a:pt x="88" y="0"/>
                    <a:pt x="97" y="0"/>
                  </a:cubicBezTo>
                  <a:cubicBezTo>
                    <a:pt x="106" y="0"/>
                    <a:pt x="114" y="3"/>
                    <a:pt x="119" y="8"/>
                  </a:cubicBezTo>
                  <a:cubicBezTo>
                    <a:pt x="120" y="10"/>
                    <a:pt x="121" y="11"/>
                    <a:pt x="121" y="13"/>
                  </a:cubicBezTo>
                  <a:cubicBezTo>
                    <a:pt x="121" y="61"/>
                    <a:pt x="121" y="61"/>
                    <a:pt x="121" y="61"/>
                  </a:cubicBezTo>
                  <a:cubicBezTo>
                    <a:pt x="121" y="64"/>
                    <a:pt x="118" y="67"/>
                    <a:pt x="115" y="67"/>
                  </a:cubicBezTo>
                  <a:cubicBezTo>
                    <a:pt x="112" y="67"/>
                    <a:pt x="109" y="64"/>
                    <a:pt x="109" y="61"/>
                  </a:cubicBezTo>
                  <a:cubicBezTo>
                    <a:pt x="109" y="15"/>
                    <a:pt x="109" y="15"/>
                    <a:pt x="109" y="15"/>
                  </a:cubicBezTo>
                  <a:cubicBezTo>
                    <a:pt x="102" y="10"/>
                    <a:pt x="90" y="11"/>
                    <a:pt x="84" y="16"/>
                  </a:cubicBezTo>
                  <a:cubicBezTo>
                    <a:pt x="66" y="63"/>
                    <a:pt x="66" y="63"/>
                    <a:pt x="66" y="63"/>
                  </a:cubicBezTo>
                  <a:cubicBezTo>
                    <a:pt x="66" y="64"/>
                    <a:pt x="66" y="64"/>
                    <a:pt x="65" y="65"/>
                  </a:cubicBezTo>
                  <a:cubicBezTo>
                    <a:pt x="48" y="82"/>
                    <a:pt x="48" y="82"/>
                    <a:pt x="48" y="82"/>
                  </a:cubicBezTo>
                  <a:cubicBezTo>
                    <a:pt x="12" y="165"/>
                    <a:pt x="12" y="165"/>
                    <a:pt x="12" y="165"/>
                  </a:cubicBezTo>
                  <a:cubicBezTo>
                    <a:pt x="11" y="167"/>
                    <a:pt x="9" y="169"/>
                    <a:pt x="7" y="1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p>
          </p:txBody>
        </p:sp>
        <p:sp>
          <p:nvSpPr>
            <p:cNvPr id="31" name="Figura a mano libera 43"/>
            <p:cNvSpPr>
              <a:spLocks noEditPoints="1"/>
            </p:cNvSpPr>
            <p:nvPr/>
          </p:nvSpPr>
          <p:spPr bwMode="auto">
            <a:xfrm>
              <a:off x="3669"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p>
          </p:txBody>
        </p:sp>
        <p:sp>
          <p:nvSpPr>
            <p:cNvPr id="32" name="Figura a mano libera 44"/>
            <p:cNvSpPr/>
            <p:nvPr/>
          </p:nvSpPr>
          <p:spPr bwMode="auto">
            <a:xfrm>
              <a:off x="3669" y="454"/>
              <a:ext cx="179" cy="253"/>
            </a:xfrm>
            <a:custGeom>
              <a:avLst/>
              <a:gdLst>
                <a:gd name="T0" fmla="*/ 114 w 121"/>
                <a:gd name="T1" fmla="*/ 171 h 171"/>
                <a:gd name="T2" fmla="*/ 108 w 121"/>
                <a:gd name="T3" fmla="*/ 167 h 171"/>
                <a:gd name="T4" fmla="*/ 73 w 121"/>
                <a:gd name="T5" fmla="*/ 84 h 171"/>
                <a:gd name="T6" fmla="*/ 56 w 121"/>
                <a:gd name="T7" fmla="*/ 67 h 171"/>
                <a:gd name="T8" fmla="*/ 54 w 121"/>
                <a:gd name="T9" fmla="*/ 65 h 171"/>
                <a:gd name="T10" fmla="*/ 37 w 121"/>
                <a:gd name="T11" fmla="*/ 19 h 171"/>
                <a:gd name="T12" fmla="*/ 12 w 121"/>
                <a:gd name="T13" fmla="*/ 18 h 171"/>
                <a:gd name="T14" fmla="*/ 12 w 121"/>
                <a:gd name="T15" fmla="*/ 63 h 171"/>
                <a:gd name="T16" fmla="*/ 6 w 121"/>
                <a:gd name="T17" fmla="*/ 69 h 171"/>
                <a:gd name="T18" fmla="*/ 0 w 121"/>
                <a:gd name="T19" fmla="*/ 63 h 171"/>
                <a:gd name="T20" fmla="*/ 0 w 121"/>
                <a:gd name="T21" fmla="*/ 15 h 171"/>
                <a:gd name="T22" fmla="*/ 2 w 121"/>
                <a:gd name="T23" fmla="*/ 11 h 171"/>
                <a:gd name="T24" fmla="*/ 46 w 121"/>
                <a:gd name="T25" fmla="*/ 11 h 171"/>
                <a:gd name="T26" fmla="*/ 47 w 121"/>
                <a:gd name="T27" fmla="*/ 13 h 171"/>
                <a:gd name="T28" fmla="*/ 65 w 121"/>
                <a:gd name="T29" fmla="*/ 59 h 171"/>
                <a:gd name="T30" fmla="*/ 82 w 121"/>
                <a:gd name="T31" fmla="*/ 76 h 171"/>
                <a:gd name="T32" fmla="*/ 83 w 121"/>
                <a:gd name="T33" fmla="*/ 78 h 171"/>
                <a:gd name="T34" fmla="*/ 119 w 121"/>
                <a:gd name="T35" fmla="*/ 162 h 171"/>
                <a:gd name="T36" fmla="*/ 116 w 121"/>
                <a:gd name="T37" fmla="*/ 170 h 171"/>
                <a:gd name="T38" fmla="*/ 114 w 121"/>
                <a:gd name="T39"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 h="171">
                  <a:moveTo>
                    <a:pt x="114" y="171"/>
                  </a:moveTo>
                  <a:cubicBezTo>
                    <a:pt x="112" y="171"/>
                    <a:pt x="109" y="169"/>
                    <a:pt x="108" y="167"/>
                  </a:cubicBezTo>
                  <a:cubicBezTo>
                    <a:pt x="73" y="84"/>
                    <a:pt x="73" y="84"/>
                    <a:pt x="73" y="84"/>
                  </a:cubicBezTo>
                  <a:cubicBezTo>
                    <a:pt x="56" y="67"/>
                    <a:pt x="56" y="67"/>
                    <a:pt x="56" y="67"/>
                  </a:cubicBezTo>
                  <a:cubicBezTo>
                    <a:pt x="55" y="66"/>
                    <a:pt x="55" y="66"/>
                    <a:pt x="54" y="65"/>
                  </a:cubicBezTo>
                  <a:cubicBezTo>
                    <a:pt x="37" y="19"/>
                    <a:pt x="37" y="19"/>
                    <a:pt x="37" y="19"/>
                  </a:cubicBezTo>
                  <a:cubicBezTo>
                    <a:pt x="30" y="13"/>
                    <a:pt x="19" y="13"/>
                    <a:pt x="12" y="18"/>
                  </a:cubicBezTo>
                  <a:cubicBezTo>
                    <a:pt x="12" y="63"/>
                    <a:pt x="12" y="63"/>
                    <a:pt x="12" y="63"/>
                  </a:cubicBezTo>
                  <a:cubicBezTo>
                    <a:pt x="12" y="66"/>
                    <a:pt x="9" y="69"/>
                    <a:pt x="6" y="69"/>
                  </a:cubicBezTo>
                  <a:cubicBezTo>
                    <a:pt x="3" y="69"/>
                    <a:pt x="0" y="66"/>
                    <a:pt x="0" y="63"/>
                  </a:cubicBezTo>
                  <a:cubicBezTo>
                    <a:pt x="0" y="15"/>
                    <a:pt x="0" y="15"/>
                    <a:pt x="0" y="15"/>
                  </a:cubicBezTo>
                  <a:cubicBezTo>
                    <a:pt x="0" y="14"/>
                    <a:pt x="0" y="12"/>
                    <a:pt x="2" y="11"/>
                  </a:cubicBezTo>
                  <a:cubicBezTo>
                    <a:pt x="13" y="0"/>
                    <a:pt x="35" y="0"/>
                    <a:pt x="46" y="11"/>
                  </a:cubicBezTo>
                  <a:cubicBezTo>
                    <a:pt x="47" y="12"/>
                    <a:pt x="47" y="12"/>
                    <a:pt x="47" y="13"/>
                  </a:cubicBezTo>
                  <a:cubicBezTo>
                    <a:pt x="65" y="59"/>
                    <a:pt x="65" y="59"/>
                    <a:pt x="65" y="59"/>
                  </a:cubicBezTo>
                  <a:cubicBezTo>
                    <a:pt x="82" y="76"/>
                    <a:pt x="82" y="76"/>
                    <a:pt x="82" y="76"/>
                  </a:cubicBezTo>
                  <a:cubicBezTo>
                    <a:pt x="83" y="77"/>
                    <a:pt x="83" y="78"/>
                    <a:pt x="83" y="78"/>
                  </a:cubicBezTo>
                  <a:cubicBezTo>
                    <a:pt x="119" y="162"/>
                    <a:pt x="119" y="162"/>
                    <a:pt x="119" y="162"/>
                  </a:cubicBezTo>
                  <a:cubicBezTo>
                    <a:pt x="121" y="165"/>
                    <a:pt x="119" y="169"/>
                    <a:pt x="116" y="170"/>
                  </a:cubicBezTo>
                  <a:cubicBezTo>
                    <a:pt x="115" y="170"/>
                    <a:pt x="115" y="171"/>
                    <a:pt x="114" y="1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p>
          </p:txBody>
        </p:sp>
        <p:sp>
          <p:nvSpPr>
            <p:cNvPr id="33" name="Figura a mano libera 45"/>
            <p:cNvSpPr/>
            <p:nvPr/>
          </p:nvSpPr>
          <p:spPr bwMode="auto">
            <a:xfrm>
              <a:off x="3572" y="574"/>
              <a:ext cx="159" cy="53"/>
            </a:xfrm>
            <a:custGeom>
              <a:avLst/>
              <a:gdLst>
                <a:gd name="T0" fmla="*/ 102 w 108"/>
                <a:gd name="T1" fmla="*/ 36 h 36"/>
                <a:gd name="T2" fmla="*/ 96 w 108"/>
                <a:gd name="T3" fmla="*/ 30 h 36"/>
                <a:gd name="T4" fmla="*/ 54 w 108"/>
                <a:gd name="T5" fmla="*/ 12 h 36"/>
                <a:gd name="T6" fmla="*/ 12 w 108"/>
                <a:gd name="T7" fmla="*/ 30 h 36"/>
                <a:gd name="T8" fmla="*/ 6 w 108"/>
                <a:gd name="T9" fmla="*/ 36 h 36"/>
                <a:gd name="T10" fmla="*/ 0 w 108"/>
                <a:gd name="T11" fmla="*/ 30 h 36"/>
                <a:gd name="T12" fmla="*/ 54 w 108"/>
                <a:gd name="T13" fmla="*/ 0 h 36"/>
                <a:gd name="T14" fmla="*/ 108 w 108"/>
                <a:gd name="T15" fmla="*/ 30 h 36"/>
                <a:gd name="T16" fmla="*/ 102 w 108"/>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36">
                  <a:moveTo>
                    <a:pt x="102" y="36"/>
                  </a:moveTo>
                  <a:cubicBezTo>
                    <a:pt x="99" y="36"/>
                    <a:pt x="96" y="33"/>
                    <a:pt x="96" y="30"/>
                  </a:cubicBezTo>
                  <a:cubicBezTo>
                    <a:pt x="96" y="21"/>
                    <a:pt x="78" y="12"/>
                    <a:pt x="54" y="12"/>
                  </a:cubicBezTo>
                  <a:cubicBezTo>
                    <a:pt x="30" y="12"/>
                    <a:pt x="12" y="21"/>
                    <a:pt x="12" y="30"/>
                  </a:cubicBezTo>
                  <a:cubicBezTo>
                    <a:pt x="12" y="33"/>
                    <a:pt x="9" y="36"/>
                    <a:pt x="6" y="36"/>
                  </a:cubicBezTo>
                  <a:cubicBezTo>
                    <a:pt x="3" y="36"/>
                    <a:pt x="0" y="33"/>
                    <a:pt x="0" y="30"/>
                  </a:cubicBezTo>
                  <a:cubicBezTo>
                    <a:pt x="0" y="13"/>
                    <a:pt x="23" y="0"/>
                    <a:pt x="54" y="0"/>
                  </a:cubicBezTo>
                  <a:cubicBezTo>
                    <a:pt x="85" y="0"/>
                    <a:pt x="108" y="13"/>
                    <a:pt x="108" y="30"/>
                  </a:cubicBezTo>
                  <a:cubicBezTo>
                    <a:pt x="108" y="33"/>
                    <a:pt x="105" y="36"/>
                    <a:pt x="102"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p>
          </p:txBody>
        </p:sp>
        <p:sp>
          <p:nvSpPr>
            <p:cNvPr id="34" name="Figura a mano libera 46"/>
            <p:cNvSpPr/>
            <p:nvPr/>
          </p:nvSpPr>
          <p:spPr bwMode="auto">
            <a:xfrm>
              <a:off x="3616"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p>
          </p:txBody>
        </p:sp>
        <p:sp>
          <p:nvSpPr>
            <p:cNvPr id="35" name="Figura a mano libera 47"/>
            <p:cNvSpPr/>
            <p:nvPr/>
          </p:nvSpPr>
          <p:spPr bwMode="auto">
            <a:xfrm>
              <a:off x="3669"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p>
          </p:txBody>
        </p:sp>
        <p:sp>
          <p:nvSpPr>
            <p:cNvPr id="36" name="Figura a mano libera 48"/>
            <p:cNvSpPr/>
            <p:nvPr/>
          </p:nvSpPr>
          <p:spPr bwMode="auto">
            <a:xfrm>
              <a:off x="3474"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p>
          </p:txBody>
        </p:sp>
        <p:sp>
          <p:nvSpPr>
            <p:cNvPr id="37" name="Figura a mano libera 49"/>
            <p:cNvSpPr/>
            <p:nvPr/>
          </p:nvSpPr>
          <p:spPr bwMode="auto">
            <a:xfrm>
              <a:off x="3705"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p>
          </p:txBody>
        </p:sp>
      </p:grpSp>
      <p:sp>
        <p:nvSpPr>
          <p:cNvPr id="2" name="Pulsante di azione: Home 1">
            <a:hlinkClick r:id="rId3" action="ppaction://hlinksldjump" highlightClick="1"/>
          </p:cNvPr>
          <p:cNvSpPr/>
          <p:nvPr/>
        </p:nvSpPr>
        <p:spPr>
          <a:xfrm>
            <a:off x="475861" y="111967"/>
            <a:ext cx="291996" cy="289249"/>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numero diapositiva 5"/>
          <p:cNvSpPr>
            <a:spLocks noGrp="1"/>
          </p:cNvSpPr>
          <p:nvPr>
            <p:ph type="sldNum" sz="quarter" idx="12"/>
          </p:nvPr>
        </p:nvSpPr>
        <p:spPr/>
        <p:txBody>
          <a:bodyPr/>
          <a:lstStyle/>
          <a:p>
            <a:pPr rtl="0"/>
            <a:fld id="{3A98EE3D-8CD1-4C3F-BD1C-C98C9596463C}" type="slidenum">
              <a:rPr lang="it-IT" noProof="0" smtClean="0"/>
              <a:t>12</a:t>
            </a:fld>
            <a:endParaRPr lang="it-IT" noProof="0" dirty="0"/>
          </a:p>
        </p:txBody>
      </p:sp>
      <p:grpSp>
        <p:nvGrpSpPr>
          <p:cNvPr id="27" name="Gruppo 40" descr="icona binocolo">
            <a:extLst>
              <a:ext uri="{FF2B5EF4-FFF2-40B4-BE49-F238E27FC236}">
                <a16:creationId xmlns:a16="http://schemas.microsoft.com/office/drawing/2014/main" id="{7778752D-3A65-4864-AE1A-1D8A59C5829E}"/>
              </a:ext>
            </a:extLst>
          </p:cNvPr>
          <p:cNvGrpSpPr>
            <a:grpSpLocks noChangeAspect="1"/>
          </p:cNvGrpSpPr>
          <p:nvPr/>
        </p:nvGrpSpPr>
        <p:grpSpPr bwMode="auto">
          <a:xfrm>
            <a:off x="8636000" y="3744595"/>
            <a:ext cx="2974975" cy="2752090"/>
            <a:chOff x="3438" y="454"/>
            <a:chExt cx="427" cy="395"/>
          </a:xfrm>
          <a:solidFill>
            <a:schemeClr val="tx1">
              <a:alpha val="73000"/>
            </a:schemeClr>
          </a:solidFill>
        </p:grpSpPr>
        <p:sp>
          <p:nvSpPr>
            <p:cNvPr id="38" name="Figura a mano libera 41">
              <a:extLst>
                <a:ext uri="{FF2B5EF4-FFF2-40B4-BE49-F238E27FC236}">
                  <a16:creationId xmlns:a16="http://schemas.microsoft.com/office/drawing/2014/main" id="{18625B67-962C-455B-9A0A-AD277742EBC4}"/>
                </a:ext>
              </a:extLst>
            </p:cNvPr>
            <p:cNvSpPr>
              <a:spLocks noEditPoints="1"/>
            </p:cNvSpPr>
            <p:nvPr/>
          </p:nvSpPr>
          <p:spPr bwMode="auto">
            <a:xfrm>
              <a:off x="3438"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p>
          </p:txBody>
        </p:sp>
        <p:sp>
          <p:nvSpPr>
            <p:cNvPr id="39" name="Figura a mano libera 42">
              <a:extLst>
                <a:ext uri="{FF2B5EF4-FFF2-40B4-BE49-F238E27FC236}">
                  <a16:creationId xmlns:a16="http://schemas.microsoft.com/office/drawing/2014/main" id="{D5568CFF-70C0-4C17-9DB0-5EA3EFD0BE30}"/>
                </a:ext>
              </a:extLst>
            </p:cNvPr>
            <p:cNvSpPr/>
            <p:nvPr/>
          </p:nvSpPr>
          <p:spPr bwMode="auto">
            <a:xfrm>
              <a:off x="3455" y="457"/>
              <a:ext cx="179" cy="250"/>
            </a:xfrm>
            <a:custGeom>
              <a:avLst/>
              <a:gdLst>
                <a:gd name="T0" fmla="*/ 7 w 121"/>
                <a:gd name="T1" fmla="*/ 169 h 169"/>
                <a:gd name="T2" fmla="*/ 4 w 121"/>
                <a:gd name="T3" fmla="*/ 168 h 169"/>
                <a:gd name="T4" fmla="*/ 1 w 121"/>
                <a:gd name="T5" fmla="*/ 160 h 169"/>
                <a:gd name="T6" fmla="*/ 37 w 121"/>
                <a:gd name="T7" fmla="*/ 76 h 169"/>
                <a:gd name="T8" fmla="*/ 39 w 121"/>
                <a:gd name="T9" fmla="*/ 74 h 169"/>
                <a:gd name="T10" fmla="*/ 56 w 121"/>
                <a:gd name="T11" fmla="*/ 57 h 169"/>
                <a:gd name="T12" fmla="*/ 73 w 121"/>
                <a:gd name="T13" fmla="*/ 11 h 169"/>
                <a:gd name="T14" fmla="*/ 75 w 121"/>
                <a:gd name="T15" fmla="*/ 8 h 169"/>
                <a:gd name="T16" fmla="*/ 97 w 121"/>
                <a:gd name="T17" fmla="*/ 0 h 169"/>
                <a:gd name="T18" fmla="*/ 119 w 121"/>
                <a:gd name="T19" fmla="*/ 8 h 169"/>
                <a:gd name="T20" fmla="*/ 121 w 121"/>
                <a:gd name="T21" fmla="*/ 13 h 169"/>
                <a:gd name="T22" fmla="*/ 121 w 121"/>
                <a:gd name="T23" fmla="*/ 61 h 169"/>
                <a:gd name="T24" fmla="*/ 115 w 121"/>
                <a:gd name="T25" fmla="*/ 67 h 169"/>
                <a:gd name="T26" fmla="*/ 109 w 121"/>
                <a:gd name="T27" fmla="*/ 61 h 169"/>
                <a:gd name="T28" fmla="*/ 109 w 121"/>
                <a:gd name="T29" fmla="*/ 15 h 169"/>
                <a:gd name="T30" fmla="*/ 84 w 121"/>
                <a:gd name="T31" fmla="*/ 16 h 169"/>
                <a:gd name="T32" fmla="*/ 66 w 121"/>
                <a:gd name="T33" fmla="*/ 63 h 169"/>
                <a:gd name="T34" fmla="*/ 65 w 121"/>
                <a:gd name="T35" fmla="*/ 65 h 169"/>
                <a:gd name="T36" fmla="*/ 48 w 121"/>
                <a:gd name="T37" fmla="*/ 82 h 169"/>
                <a:gd name="T38" fmla="*/ 12 w 121"/>
                <a:gd name="T39" fmla="*/ 165 h 169"/>
                <a:gd name="T40" fmla="*/ 7 w 121"/>
                <a:gd name="T41"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69">
                  <a:moveTo>
                    <a:pt x="7" y="169"/>
                  </a:moveTo>
                  <a:cubicBezTo>
                    <a:pt x="6" y="169"/>
                    <a:pt x="5" y="168"/>
                    <a:pt x="4" y="168"/>
                  </a:cubicBezTo>
                  <a:cubicBezTo>
                    <a:pt x="1" y="167"/>
                    <a:pt x="0" y="163"/>
                    <a:pt x="1" y="160"/>
                  </a:cubicBezTo>
                  <a:cubicBezTo>
                    <a:pt x="37" y="76"/>
                    <a:pt x="37" y="76"/>
                    <a:pt x="37" y="76"/>
                  </a:cubicBezTo>
                  <a:cubicBezTo>
                    <a:pt x="38" y="76"/>
                    <a:pt x="38" y="75"/>
                    <a:pt x="39" y="74"/>
                  </a:cubicBezTo>
                  <a:cubicBezTo>
                    <a:pt x="56" y="57"/>
                    <a:pt x="56" y="57"/>
                    <a:pt x="56" y="57"/>
                  </a:cubicBezTo>
                  <a:cubicBezTo>
                    <a:pt x="73" y="11"/>
                    <a:pt x="73" y="11"/>
                    <a:pt x="73" y="11"/>
                  </a:cubicBezTo>
                  <a:cubicBezTo>
                    <a:pt x="74" y="10"/>
                    <a:pt x="74" y="9"/>
                    <a:pt x="75" y="8"/>
                  </a:cubicBezTo>
                  <a:cubicBezTo>
                    <a:pt x="80" y="3"/>
                    <a:pt x="88" y="0"/>
                    <a:pt x="97" y="0"/>
                  </a:cubicBezTo>
                  <a:cubicBezTo>
                    <a:pt x="106" y="0"/>
                    <a:pt x="114" y="3"/>
                    <a:pt x="119" y="8"/>
                  </a:cubicBezTo>
                  <a:cubicBezTo>
                    <a:pt x="120" y="10"/>
                    <a:pt x="121" y="11"/>
                    <a:pt x="121" y="13"/>
                  </a:cubicBezTo>
                  <a:cubicBezTo>
                    <a:pt x="121" y="61"/>
                    <a:pt x="121" y="61"/>
                    <a:pt x="121" y="61"/>
                  </a:cubicBezTo>
                  <a:cubicBezTo>
                    <a:pt x="121" y="64"/>
                    <a:pt x="118" y="67"/>
                    <a:pt x="115" y="67"/>
                  </a:cubicBezTo>
                  <a:cubicBezTo>
                    <a:pt x="112" y="67"/>
                    <a:pt x="109" y="64"/>
                    <a:pt x="109" y="61"/>
                  </a:cubicBezTo>
                  <a:cubicBezTo>
                    <a:pt x="109" y="15"/>
                    <a:pt x="109" y="15"/>
                    <a:pt x="109" y="15"/>
                  </a:cubicBezTo>
                  <a:cubicBezTo>
                    <a:pt x="102" y="10"/>
                    <a:pt x="90" y="11"/>
                    <a:pt x="84" y="16"/>
                  </a:cubicBezTo>
                  <a:cubicBezTo>
                    <a:pt x="66" y="63"/>
                    <a:pt x="66" y="63"/>
                    <a:pt x="66" y="63"/>
                  </a:cubicBezTo>
                  <a:cubicBezTo>
                    <a:pt x="66" y="64"/>
                    <a:pt x="66" y="64"/>
                    <a:pt x="65" y="65"/>
                  </a:cubicBezTo>
                  <a:cubicBezTo>
                    <a:pt x="48" y="82"/>
                    <a:pt x="48" y="82"/>
                    <a:pt x="48" y="82"/>
                  </a:cubicBezTo>
                  <a:cubicBezTo>
                    <a:pt x="12" y="165"/>
                    <a:pt x="12" y="165"/>
                    <a:pt x="12" y="165"/>
                  </a:cubicBezTo>
                  <a:cubicBezTo>
                    <a:pt x="11" y="167"/>
                    <a:pt x="9" y="169"/>
                    <a:pt x="7" y="1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p>
          </p:txBody>
        </p:sp>
        <p:sp>
          <p:nvSpPr>
            <p:cNvPr id="40" name="Figura a mano libera 43">
              <a:extLst>
                <a:ext uri="{FF2B5EF4-FFF2-40B4-BE49-F238E27FC236}">
                  <a16:creationId xmlns:a16="http://schemas.microsoft.com/office/drawing/2014/main" id="{284FB360-A2AB-46BA-8E59-BC15CC972B93}"/>
                </a:ext>
              </a:extLst>
            </p:cNvPr>
            <p:cNvSpPr>
              <a:spLocks noEditPoints="1"/>
            </p:cNvSpPr>
            <p:nvPr/>
          </p:nvSpPr>
          <p:spPr bwMode="auto">
            <a:xfrm>
              <a:off x="3669"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p>
          </p:txBody>
        </p:sp>
        <p:sp>
          <p:nvSpPr>
            <p:cNvPr id="41" name="Figura a mano libera 44">
              <a:extLst>
                <a:ext uri="{FF2B5EF4-FFF2-40B4-BE49-F238E27FC236}">
                  <a16:creationId xmlns:a16="http://schemas.microsoft.com/office/drawing/2014/main" id="{8C483C74-F3F4-498A-B31C-E919A8B95310}"/>
                </a:ext>
              </a:extLst>
            </p:cNvPr>
            <p:cNvSpPr/>
            <p:nvPr/>
          </p:nvSpPr>
          <p:spPr bwMode="auto">
            <a:xfrm>
              <a:off x="3669" y="454"/>
              <a:ext cx="179" cy="253"/>
            </a:xfrm>
            <a:custGeom>
              <a:avLst/>
              <a:gdLst>
                <a:gd name="T0" fmla="*/ 114 w 121"/>
                <a:gd name="T1" fmla="*/ 171 h 171"/>
                <a:gd name="T2" fmla="*/ 108 w 121"/>
                <a:gd name="T3" fmla="*/ 167 h 171"/>
                <a:gd name="T4" fmla="*/ 73 w 121"/>
                <a:gd name="T5" fmla="*/ 84 h 171"/>
                <a:gd name="T6" fmla="*/ 56 w 121"/>
                <a:gd name="T7" fmla="*/ 67 h 171"/>
                <a:gd name="T8" fmla="*/ 54 w 121"/>
                <a:gd name="T9" fmla="*/ 65 h 171"/>
                <a:gd name="T10" fmla="*/ 37 w 121"/>
                <a:gd name="T11" fmla="*/ 19 h 171"/>
                <a:gd name="T12" fmla="*/ 12 w 121"/>
                <a:gd name="T13" fmla="*/ 18 h 171"/>
                <a:gd name="T14" fmla="*/ 12 w 121"/>
                <a:gd name="T15" fmla="*/ 63 h 171"/>
                <a:gd name="T16" fmla="*/ 6 w 121"/>
                <a:gd name="T17" fmla="*/ 69 h 171"/>
                <a:gd name="T18" fmla="*/ 0 w 121"/>
                <a:gd name="T19" fmla="*/ 63 h 171"/>
                <a:gd name="T20" fmla="*/ 0 w 121"/>
                <a:gd name="T21" fmla="*/ 15 h 171"/>
                <a:gd name="T22" fmla="*/ 2 w 121"/>
                <a:gd name="T23" fmla="*/ 11 h 171"/>
                <a:gd name="T24" fmla="*/ 46 w 121"/>
                <a:gd name="T25" fmla="*/ 11 h 171"/>
                <a:gd name="T26" fmla="*/ 47 w 121"/>
                <a:gd name="T27" fmla="*/ 13 h 171"/>
                <a:gd name="T28" fmla="*/ 65 w 121"/>
                <a:gd name="T29" fmla="*/ 59 h 171"/>
                <a:gd name="T30" fmla="*/ 82 w 121"/>
                <a:gd name="T31" fmla="*/ 76 h 171"/>
                <a:gd name="T32" fmla="*/ 83 w 121"/>
                <a:gd name="T33" fmla="*/ 78 h 171"/>
                <a:gd name="T34" fmla="*/ 119 w 121"/>
                <a:gd name="T35" fmla="*/ 162 h 171"/>
                <a:gd name="T36" fmla="*/ 116 w 121"/>
                <a:gd name="T37" fmla="*/ 170 h 171"/>
                <a:gd name="T38" fmla="*/ 114 w 121"/>
                <a:gd name="T39"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 h="171">
                  <a:moveTo>
                    <a:pt x="114" y="171"/>
                  </a:moveTo>
                  <a:cubicBezTo>
                    <a:pt x="112" y="171"/>
                    <a:pt x="109" y="169"/>
                    <a:pt x="108" y="167"/>
                  </a:cubicBezTo>
                  <a:cubicBezTo>
                    <a:pt x="73" y="84"/>
                    <a:pt x="73" y="84"/>
                    <a:pt x="73" y="84"/>
                  </a:cubicBezTo>
                  <a:cubicBezTo>
                    <a:pt x="56" y="67"/>
                    <a:pt x="56" y="67"/>
                    <a:pt x="56" y="67"/>
                  </a:cubicBezTo>
                  <a:cubicBezTo>
                    <a:pt x="55" y="66"/>
                    <a:pt x="55" y="66"/>
                    <a:pt x="54" y="65"/>
                  </a:cubicBezTo>
                  <a:cubicBezTo>
                    <a:pt x="37" y="19"/>
                    <a:pt x="37" y="19"/>
                    <a:pt x="37" y="19"/>
                  </a:cubicBezTo>
                  <a:cubicBezTo>
                    <a:pt x="30" y="13"/>
                    <a:pt x="19" y="13"/>
                    <a:pt x="12" y="18"/>
                  </a:cubicBezTo>
                  <a:cubicBezTo>
                    <a:pt x="12" y="63"/>
                    <a:pt x="12" y="63"/>
                    <a:pt x="12" y="63"/>
                  </a:cubicBezTo>
                  <a:cubicBezTo>
                    <a:pt x="12" y="66"/>
                    <a:pt x="9" y="69"/>
                    <a:pt x="6" y="69"/>
                  </a:cubicBezTo>
                  <a:cubicBezTo>
                    <a:pt x="3" y="69"/>
                    <a:pt x="0" y="66"/>
                    <a:pt x="0" y="63"/>
                  </a:cubicBezTo>
                  <a:cubicBezTo>
                    <a:pt x="0" y="15"/>
                    <a:pt x="0" y="15"/>
                    <a:pt x="0" y="15"/>
                  </a:cubicBezTo>
                  <a:cubicBezTo>
                    <a:pt x="0" y="14"/>
                    <a:pt x="0" y="12"/>
                    <a:pt x="2" y="11"/>
                  </a:cubicBezTo>
                  <a:cubicBezTo>
                    <a:pt x="13" y="0"/>
                    <a:pt x="35" y="0"/>
                    <a:pt x="46" y="11"/>
                  </a:cubicBezTo>
                  <a:cubicBezTo>
                    <a:pt x="47" y="12"/>
                    <a:pt x="47" y="12"/>
                    <a:pt x="47" y="13"/>
                  </a:cubicBezTo>
                  <a:cubicBezTo>
                    <a:pt x="65" y="59"/>
                    <a:pt x="65" y="59"/>
                    <a:pt x="65" y="59"/>
                  </a:cubicBezTo>
                  <a:cubicBezTo>
                    <a:pt x="82" y="76"/>
                    <a:pt x="82" y="76"/>
                    <a:pt x="82" y="76"/>
                  </a:cubicBezTo>
                  <a:cubicBezTo>
                    <a:pt x="83" y="77"/>
                    <a:pt x="83" y="78"/>
                    <a:pt x="83" y="78"/>
                  </a:cubicBezTo>
                  <a:cubicBezTo>
                    <a:pt x="119" y="162"/>
                    <a:pt x="119" y="162"/>
                    <a:pt x="119" y="162"/>
                  </a:cubicBezTo>
                  <a:cubicBezTo>
                    <a:pt x="121" y="165"/>
                    <a:pt x="119" y="169"/>
                    <a:pt x="116" y="170"/>
                  </a:cubicBezTo>
                  <a:cubicBezTo>
                    <a:pt x="115" y="170"/>
                    <a:pt x="115" y="171"/>
                    <a:pt x="114" y="1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p>
          </p:txBody>
        </p:sp>
        <p:sp>
          <p:nvSpPr>
            <p:cNvPr id="42" name="Figura a mano libera 45">
              <a:extLst>
                <a:ext uri="{FF2B5EF4-FFF2-40B4-BE49-F238E27FC236}">
                  <a16:creationId xmlns:a16="http://schemas.microsoft.com/office/drawing/2014/main" id="{994C5B44-B597-43D7-9728-ADF5154C23BF}"/>
                </a:ext>
              </a:extLst>
            </p:cNvPr>
            <p:cNvSpPr/>
            <p:nvPr/>
          </p:nvSpPr>
          <p:spPr bwMode="auto">
            <a:xfrm>
              <a:off x="3572" y="574"/>
              <a:ext cx="159" cy="53"/>
            </a:xfrm>
            <a:custGeom>
              <a:avLst/>
              <a:gdLst>
                <a:gd name="T0" fmla="*/ 102 w 108"/>
                <a:gd name="T1" fmla="*/ 36 h 36"/>
                <a:gd name="T2" fmla="*/ 96 w 108"/>
                <a:gd name="T3" fmla="*/ 30 h 36"/>
                <a:gd name="T4" fmla="*/ 54 w 108"/>
                <a:gd name="T5" fmla="*/ 12 h 36"/>
                <a:gd name="T6" fmla="*/ 12 w 108"/>
                <a:gd name="T7" fmla="*/ 30 h 36"/>
                <a:gd name="T8" fmla="*/ 6 w 108"/>
                <a:gd name="T9" fmla="*/ 36 h 36"/>
                <a:gd name="T10" fmla="*/ 0 w 108"/>
                <a:gd name="T11" fmla="*/ 30 h 36"/>
                <a:gd name="T12" fmla="*/ 54 w 108"/>
                <a:gd name="T13" fmla="*/ 0 h 36"/>
                <a:gd name="T14" fmla="*/ 108 w 108"/>
                <a:gd name="T15" fmla="*/ 30 h 36"/>
                <a:gd name="T16" fmla="*/ 102 w 108"/>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36">
                  <a:moveTo>
                    <a:pt x="102" y="36"/>
                  </a:moveTo>
                  <a:cubicBezTo>
                    <a:pt x="99" y="36"/>
                    <a:pt x="96" y="33"/>
                    <a:pt x="96" y="30"/>
                  </a:cubicBezTo>
                  <a:cubicBezTo>
                    <a:pt x="96" y="21"/>
                    <a:pt x="78" y="12"/>
                    <a:pt x="54" y="12"/>
                  </a:cubicBezTo>
                  <a:cubicBezTo>
                    <a:pt x="30" y="12"/>
                    <a:pt x="12" y="21"/>
                    <a:pt x="12" y="30"/>
                  </a:cubicBezTo>
                  <a:cubicBezTo>
                    <a:pt x="12" y="33"/>
                    <a:pt x="9" y="36"/>
                    <a:pt x="6" y="36"/>
                  </a:cubicBezTo>
                  <a:cubicBezTo>
                    <a:pt x="3" y="36"/>
                    <a:pt x="0" y="33"/>
                    <a:pt x="0" y="30"/>
                  </a:cubicBezTo>
                  <a:cubicBezTo>
                    <a:pt x="0" y="13"/>
                    <a:pt x="23" y="0"/>
                    <a:pt x="54" y="0"/>
                  </a:cubicBezTo>
                  <a:cubicBezTo>
                    <a:pt x="85" y="0"/>
                    <a:pt x="108" y="13"/>
                    <a:pt x="108" y="30"/>
                  </a:cubicBezTo>
                  <a:cubicBezTo>
                    <a:pt x="108" y="33"/>
                    <a:pt x="105" y="36"/>
                    <a:pt x="102"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p>
          </p:txBody>
        </p:sp>
        <p:sp>
          <p:nvSpPr>
            <p:cNvPr id="43" name="Figura a mano libera 46">
              <a:extLst>
                <a:ext uri="{FF2B5EF4-FFF2-40B4-BE49-F238E27FC236}">
                  <a16:creationId xmlns:a16="http://schemas.microsoft.com/office/drawing/2014/main" id="{7DC11972-05C0-44A6-959D-BF4717886734}"/>
                </a:ext>
              </a:extLst>
            </p:cNvPr>
            <p:cNvSpPr/>
            <p:nvPr/>
          </p:nvSpPr>
          <p:spPr bwMode="auto">
            <a:xfrm>
              <a:off x="3616"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p>
          </p:txBody>
        </p:sp>
        <p:sp>
          <p:nvSpPr>
            <p:cNvPr id="44" name="Figura a mano libera 47">
              <a:extLst>
                <a:ext uri="{FF2B5EF4-FFF2-40B4-BE49-F238E27FC236}">
                  <a16:creationId xmlns:a16="http://schemas.microsoft.com/office/drawing/2014/main" id="{2AC2E812-0676-4C4F-876C-17AEB63A5A4E}"/>
                </a:ext>
              </a:extLst>
            </p:cNvPr>
            <p:cNvSpPr/>
            <p:nvPr/>
          </p:nvSpPr>
          <p:spPr bwMode="auto">
            <a:xfrm>
              <a:off x="3669"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p>
          </p:txBody>
        </p:sp>
        <p:sp>
          <p:nvSpPr>
            <p:cNvPr id="45" name="Figura a mano libera 48">
              <a:extLst>
                <a:ext uri="{FF2B5EF4-FFF2-40B4-BE49-F238E27FC236}">
                  <a16:creationId xmlns:a16="http://schemas.microsoft.com/office/drawing/2014/main" id="{733E39B6-A4CC-4FA0-A6B0-21CA10CE2333}"/>
                </a:ext>
              </a:extLst>
            </p:cNvPr>
            <p:cNvSpPr/>
            <p:nvPr/>
          </p:nvSpPr>
          <p:spPr bwMode="auto">
            <a:xfrm>
              <a:off x="3474"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p>
          </p:txBody>
        </p:sp>
        <p:sp>
          <p:nvSpPr>
            <p:cNvPr id="46" name="Figura a mano libera 49">
              <a:extLst>
                <a:ext uri="{FF2B5EF4-FFF2-40B4-BE49-F238E27FC236}">
                  <a16:creationId xmlns:a16="http://schemas.microsoft.com/office/drawing/2014/main" id="{B497DBC2-36FF-4DD5-B4C7-8014B940879B}"/>
                </a:ext>
              </a:extLst>
            </p:cNvPr>
            <p:cNvSpPr/>
            <p:nvPr/>
          </p:nvSpPr>
          <p:spPr bwMode="auto">
            <a:xfrm>
              <a:off x="3705"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rtlCol="0">
            <a:noAutofit/>
          </a:bodyPr>
          <a:lstStyle/>
          <a:p>
            <a:pPr rtl="0"/>
            <a:br>
              <a:rPr lang="it-IT" sz="1800" dirty="0">
                <a:effectLst>
                  <a:outerShdw blurRad="38100" dist="38100" dir="2700000" algn="tl">
                    <a:srgbClr val="000000">
                      <a:alpha val="43137"/>
                    </a:srgbClr>
                  </a:outerShdw>
                </a:effectLst>
              </a:rPr>
            </a:br>
            <a:br>
              <a:rPr lang="it-IT" sz="1800" dirty="0">
                <a:effectLst>
                  <a:outerShdw blurRad="38100" dist="38100" dir="2700000" algn="tl">
                    <a:srgbClr val="000000">
                      <a:alpha val="43137"/>
                    </a:srgbClr>
                  </a:outerShdw>
                </a:effectLst>
              </a:rPr>
            </a:br>
            <a:r>
              <a:rPr lang="it-IT" sz="1800" dirty="0">
                <a:solidFill>
                  <a:schemeClr val="tx2"/>
                </a:solidFill>
                <a:effectLst>
                  <a:outerShdw blurRad="38100" dist="38100" dir="2700000" algn="tl">
                    <a:srgbClr val="000000">
                      <a:alpha val="43137"/>
                    </a:srgbClr>
                  </a:outerShdw>
                </a:effectLst>
              </a:rPr>
              <a:t>COPERTURA ASSICURATIVA SU RISCHIO DI CREDITO</a:t>
            </a:r>
            <a:endParaRPr lang="it-IT" dirty="0">
              <a:solidFill>
                <a:schemeClr val="tx2"/>
              </a:solidFill>
              <a:effectLst>
                <a:outerShdw blurRad="38100" dist="38100" dir="2700000" algn="tl">
                  <a:srgbClr val="000000">
                    <a:alpha val="43137"/>
                  </a:srgbClr>
                </a:outerShdw>
              </a:effectLst>
            </a:endParaRPr>
          </a:p>
        </p:txBody>
      </p:sp>
      <p:pic>
        <p:nvPicPr>
          <p:cNvPr id="18" name="Segnaposto immagine 17"/>
          <p:cNvPicPr>
            <a:picLocks noGrp="1" noChangeAspect="1"/>
          </p:cNvPicPr>
          <p:nvPr>
            <p:ph type="pic" sz="quarter" idx="13"/>
          </p:nvPr>
        </p:nvPicPr>
        <p:blipFill rotWithShape="1">
          <a:blip r:embed="rId3"/>
          <a:srcRect l="12118" r="1342" b="1076"/>
          <a:stretch>
            <a:fillRect/>
          </a:stretch>
        </p:blipFill>
        <p:spPr>
          <a:xfrm>
            <a:off x="0" y="0"/>
            <a:ext cx="4226767" cy="6858000"/>
          </a:xfrm>
        </p:spPr>
      </p:pic>
      <p:sp>
        <p:nvSpPr>
          <p:cNvPr id="4" name="Segnaposto contenuto 3"/>
          <p:cNvSpPr>
            <a:spLocks noGrp="1"/>
          </p:cNvSpPr>
          <p:nvPr>
            <p:ph idx="1"/>
          </p:nvPr>
        </p:nvSpPr>
        <p:spPr>
          <a:xfrm>
            <a:off x="4900927" y="1632857"/>
            <a:ext cx="6650991" cy="4749282"/>
          </a:xfrm>
        </p:spPr>
        <p:txBody>
          <a:bodyPr>
            <a:normAutofit/>
          </a:bodyPr>
          <a:lstStyle/>
          <a:p>
            <a:pPr marL="0" indent="0">
              <a:spcBef>
                <a:spcPts val="90"/>
              </a:spcBef>
              <a:buNone/>
            </a:pPr>
            <a:r>
              <a:rPr lang="it-IT" sz="1300" b="1" dirty="0">
                <a:latin typeface="Arial" panose="020B0604020202020204"/>
                <a:cs typeface="Arial" panose="020B0604020202020204"/>
              </a:rPr>
              <a:t>Copertura assicurativa sui rischi commerciali e relativi a investimenti esteri</a:t>
            </a:r>
            <a:endParaRPr lang="it-IT" sz="1400" b="1" dirty="0">
              <a:latin typeface="Arial" panose="020B0604020202020204"/>
              <a:cs typeface="Arial" panose="020B0604020202020204"/>
            </a:endParaRPr>
          </a:p>
          <a:p>
            <a:pPr marL="0" marR="4445" indent="0" algn="just">
              <a:lnSpc>
                <a:spcPct val="117000"/>
              </a:lnSpc>
              <a:spcBef>
                <a:spcPts val="1030"/>
              </a:spcBef>
              <a:buNone/>
            </a:pPr>
            <a:r>
              <a:rPr lang="it-IT" sz="1400" dirty="0">
                <a:latin typeface="Calibri" panose="020F0502020204030204"/>
                <a:cs typeface="Calibri" panose="020F0502020204030204"/>
              </a:rPr>
              <a:t>Le compagnie assicuratrici del rischio di credito estero coprono non solo il rischio commerciale del debitore, ma anche il rischio politico e sistemico dei paesi destinatari, il rischio di mancato adempimento della commessa, il rischio di inibizione al rimpatrio dei capitali investiti all’estero, ecc..</a:t>
            </a:r>
          </a:p>
          <a:p>
            <a:pPr marL="0" indent="0">
              <a:spcBef>
                <a:spcPts val="25"/>
              </a:spcBef>
              <a:buNone/>
            </a:pPr>
            <a:endParaRPr lang="it-IT" sz="2000" dirty="0">
              <a:latin typeface="Calibri" panose="020F0502020204030204"/>
              <a:cs typeface="Calibri" panose="020F0502020204030204"/>
            </a:endParaRPr>
          </a:p>
          <a:p>
            <a:pPr marL="353695" indent="-342900">
              <a:spcBef>
                <a:spcPts val="5"/>
              </a:spcBef>
              <a:buSzPct val="83000"/>
              <a:buFont typeface="Wingdings" panose="05000000000000000000" pitchFamily="2" charset="2"/>
              <a:buChar char="§"/>
              <a:tabLst>
                <a:tab pos="174625" algn="l"/>
              </a:tabLst>
            </a:pPr>
            <a:r>
              <a:rPr lang="it-IT" sz="1400" b="1" dirty="0">
                <a:latin typeface="Arial" panose="020B0604020202020204"/>
                <a:cs typeface="Arial" panose="020B0604020202020204"/>
              </a:rPr>
              <a:t>Vantaggio: possibilità di coprire il mero rischio di credito anche senza ricorrere a forme strutturate di smobilizzo del credito stesso</a:t>
            </a:r>
          </a:p>
          <a:p>
            <a:pPr marL="353695" indent="-342900">
              <a:spcBef>
                <a:spcPts val="130"/>
              </a:spcBef>
              <a:buSzPct val="83000"/>
              <a:buFont typeface="Wingdings" panose="05000000000000000000" pitchFamily="2" charset="2"/>
              <a:buChar char="§"/>
              <a:tabLst>
                <a:tab pos="174625" algn="l"/>
              </a:tabLst>
            </a:pPr>
            <a:endParaRPr lang="it-IT" sz="1400" b="1" dirty="0">
              <a:latin typeface="Arial" panose="020B0604020202020204"/>
              <a:cs typeface="Arial" panose="020B0604020202020204"/>
            </a:endParaRPr>
          </a:p>
          <a:p>
            <a:pPr marL="353695" indent="-342900">
              <a:spcBef>
                <a:spcPts val="130"/>
              </a:spcBef>
              <a:buSzPct val="83000"/>
              <a:buFont typeface="Wingdings" panose="05000000000000000000" pitchFamily="2" charset="2"/>
              <a:buChar char="§"/>
              <a:tabLst>
                <a:tab pos="174625" algn="l"/>
              </a:tabLst>
            </a:pPr>
            <a:r>
              <a:rPr lang="it-IT" sz="1400" b="1" dirty="0">
                <a:latin typeface="Arial" panose="020B0604020202020204"/>
                <a:cs typeface="Arial" panose="020B0604020202020204"/>
              </a:rPr>
              <a:t>Particolarità: a differenza di usuali polizze emesse da compagnie private, che coprono crediti globali o quantomeno per mercato omogeneo, sul medio termine è possibile assicurare un singolo rischio in modalità spot</a:t>
            </a:r>
          </a:p>
          <a:p>
            <a:pPr marL="353695" indent="-342900">
              <a:spcBef>
                <a:spcPts val="140"/>
              </a:spcBef>
              <a:buSzPct val="83000"/>
              <a:buFont typeface="Wingdings" panose="05000000000000000000" pitchFamily="2" charset="2"/>
              <a:buChar char="§"/>
              <a:tabLst>
                <a:tab pos="174625" algn="l"/>
              </a:tabLst>
            </a:pPr>
            <a:endParaRPr lang="it-IT" sz="1400" b="1" dirty="0">
              <a:latin typeface="Arial" panose="020B0604020202020204"/>
              <a:cs typeface="Arial" panose="020B0604020202020204"/>
            </a:endParaRPr>
          </a:p>
          <a:p>
            <a:pPr marL="0" indent="0">
              <a:buNone/>
            </a:pPr>
            <a:endParaRPr lang="it-IT" dirty="0"/>
          </a:p>
        </p:txBody>
      </p:sp>
      <p:sp>
        <p:nvSpPr>
          <p:cNvPr id="5" name="Segnaposto numero diapositiva 4"/>
          <p:cNvSpPr>
            <a:spLocks noGrp="1"/>
          </p:cNvSpPr>
          <p:nvPr>
            <p:ph type="sldNum" sz="quarter" idx="12"/>
          </p:nvPr>
        </p:nvSpPr>
        <p:spPr/>
        <p:txBody>
          <a:bodyPr/>
          <a:lstStyle/>
          <a:p>
            <a:pPr rtl="0"/>
            <a:fld id="{3A98EE3D-8CD1-4C3F-BD1C-C98C9596463C}" type="slidenum">
              <a:rPr lang="it-IT" noProof="0" smtClean="0"/>
              <a:t>13</a:t>
            </a:fld>
            <a:endParaRPr lang="it-IT" noProof="0" dirty="0"/>
          </a:p>
        </p:txBody>
      </p:sp>
      <p:pic>
        <p:nvPicPr>
          <p:cNvPr id="7" name="Elemento grafico 6" descr="Globo terrestre: Africa ed Europa">
            <a:extLst>
              <a:ext uri="{FF2B5EF4-FFF2-40B4-BE49-F238E27FC236}">
                <a16:creationId xmlns:a16="http://schemas.microsoft.com/office/drawing/2014/main" id="{273F93CC-5D57-40C7-AE71-B4CAF25F0456}"/>
              </a:ext>
            </a:extLst>
          </p:cNvPr>
          <p:cNvPicPr>
            <a:picLocks noChangeAspect="1"/>
          </p:cNvPicPr>
          <p:nvPr/>
        </p:nvPicPr>
        <p:blipFill>
          <a:blip r:embed="rId4">
            <a:alphaModFix amt="14000"/>
            <a:duotone>
              <a:schemeClr val="accent1">
                <a:shade val="45000"/>
                <a:satMod val="135000"/>
              </a:schemeClr>
              <a:prstClr val="white"/>
            </a:duotone>
            <a:extLst>
              <a:ext uri="{96DAC541-7B7A-43D3-8B79-37D633B846F1}">
                <asvg:svgBlip xmlns:asvg="http://schemas.microsoft.com/office/drawing/2016/SVG/main" r:embed="rId5"/>
              </a:ext>
            </a:extLst>
          </a:blip>
          <a:srcRect/>
          <a:stretch>
            <a:fillRect/>
          </a:stretch>
        </p:blipFill>
        <p:spPr>
          <a:xfrm>
            <a:off x="6151916" y="1632857"/>
            <a:ext cx="4149012" cy="414901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ttangolo 13"/>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6" name="Rettangolo 15"/>
          <p:cNvSpPr>
            <a:spLocks noGrp="1" noRot="1" noChangeAspect="1" noMove="1" noResize="1" noEditPoints="1" noAdjustHandles="1" noChangeArrowheads="1" noChangeShapeType="1" noTextEdit="1"/>
          </p:cNvSpPr>
          <p:nvPr/>
        </p:nvSpPr>
        <p:spPr>
          <a:xfrm>
            <a:off x="509628" y="496959"/>
            <a:ext cx="1106164" cy="5859735"/>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dirty="0"/>
          </a:p>
        </p:txBody>
      </p:sp>
      <p:sp>
        <p:nvSpPr>
          <p:cNvPr id="18" name="Rettangolo 17"/>
          <p:cNvSpPr>
            <a:spLocks noGrp="1" noRot="1" noChangeAspect="1" noMove="1" noResize="1" noEditPoints="1" noAdjustHandles="1" noChangeArrowheads="1" noChangeShapeType="1" noTextEdit="1"/>
          </p:cNvSpPr>
          <p:nvPr/>
        </p:nvSpPr>
        <p:spPr>
          <a:xfrm>
            <a:off x="1712856" y="496958"/>
            <a:ext cx="9961047" cy="36780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dirty="0"/>
          </a:p>
        </p:txBody>
      </p:sp>
      <p:sp>
        <p:nvSpPr>
          <p:cNvPr id="8" name="Titolo 7"/>
          <p:cNvSpPr>
            <a:spLocks noGrp="1"/>
          </p:cNvSpPr>
          <p:nvPr>
            <p:ph type="ctrTitle"/>
          </p:nvPr>
        </p:nvSpPr>
        <p:spPr>
          <a:xfrm>
            <a:off x="1893715" y="708498"/>
            <a:ext cx="7574507" cy="3330055"/>
          </a:xfrm>
        </p:spPr>
        <p:txBody>
          <a:bodyPr rtlCol="0" anchor="ctr">
            <a:normAutofit/>
          </a:bodyPr>
          <a:lstStyle/>
          <a:p>
            <a:pPr algn="l" rtl="0"/>
            <a:r>
              <a:rPr lang="it-IT" sz="6000" dirty="0">
                <a:solidFill>
                  <a:srgbClr val="FFFFFF"/>
                </a:solidFill>
              </a:rPr>
              <a:t>Grazie</a:t>
            </a:r>
          </a:p>
        </p:txBody>
      </p:sp>
      <p:sp>
        <p:nvSpPr>
          <p:cNvPr id="20" name="Rettangolo 19"/>
          <p:cNvSpPr>
            <a:spLocks noGrp="1" noRot="1" noChangeAspect="1" noMove="1" noResize="1" noEditPoints="1" noAdjustHandles="1" noChangeArrowheads="1" noChangeShapeType="1" noTextEdit="1"/>
          </p:cNvSpPr>
          <p:nvPr/>
        </p:nvSpPr>
        <p:spPr>
          <a:xfrm>
            <a:off x="1712789" y="4284212"/>
            <a:ext cx="9961115" cy="2072481"/>
          </a:xfrm>
          <a:prstGeom prst="rect">
            <a:avLst/>
          </a:prstGeom>
          <a:solidFill>
            <a:schemeClr val="bg2">
              <a:lumMod val="60000"/>
              <a:lumOff val="4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Sottotitolo 8"/>
          <p:cNvSpPr>
            <a:spLocks noGrp="1"/>
          </p:cNvSpPr>
          <p:nvPr>
            <p:ph type="subTitle" idx="1"/>
          </p:nvPr>
        </p:nvSpPr>
        <p:spPr>
          <a:xfrm>
            <a:off x="1907697" y="4363930"/>
            <a:ext cx="9165771" cy="1640983"/>
          </a:xfrm>
        </p:spPr>
        <p:txBody>
          <a:bodyPr rtlCol="0" anchor="t">
            <a:normAutofit fontScale="90000"/>
          </a:bodyPr>
          <a:lstStyle/>
          <a:p>
            <a:pPr rtl="0">
              <a:lnSpc>
                <a:spcPct val="90000"/>
              </a:lnSpc>
            </a:pPr>
            <a:r>
              <a:rPr lang="it-IT" sz="2000" dirty="0">
                <a:solidFill>
                  <a:srgbClr val="FFFFFF"/>
                </a:solidFill>
              </a:rPr>
              <a:t>NICOLA CARBONI - RESPONSABILE DIVISIONE FINANZA INTERNAZIONALE</a:t>
            </a:r>
          </a:p>
          <a:p>
            <a:pPr rtl="0">
              <a:lnSpc>
                <a:spcPct val="90000"/>
              </a:lnSpc>
            </a:pPr>
            <a:r>
              <a:rPr lang="it-IT" sz="2000" dirty="0">
                <a:solidFill>
                  <a:srgbClr val="FFFFFF"/>
                </a:solidFill>
              </a:rPr>
              <a:t> +39 348 225 0074</a:t>
            </a:r>
          </a:p>
          <a:p>
            <a:pPr rtl="0">
              <a:lnSpc>
                <a:spcPct val="90000"/>
              </a:lnSpc>
            </a:pPr>
            <a:r>
              <a:rPr lang="it-IT" sz="2000" dirty="0">
                <a:solidFill>
                  <a:schemeClr val="bg1"/>
                </a:solidFill>
              </a:rPr>
              <a:t>     </a:t>
            </a:r>
            <a:r>
              <a:rPr lang="it-IT" dirty="0"/>
              <a:t>nicola.carboni</a:t>
            </a:r>
            <a:r>
              <a:rPr lang="it-IT" sz="2000" dirty="0">
                <a:hlinkClick r:id="rId3">
                  <a:extLst>
                    <a:ext uri="{A12FA001-AC4F-418D-AE19-62706E023703}">
                      <ahyp:hlinkClr xmlns:ahyp="http://schemas.microsoft.com/office/drawing/2018/hyperlinkcolor" val="tx"/>
                    </a:ext>
                  </a:extLst>
                </a:hlinkClick>
              </a:rPr>
              <a:t>@italfinancemcc.com</a:t>
            </a:r>
            <a:endParaRPr lang="it-IT" sz="2000" dirty="0"/>
          </a:p>
          <a:p>
            <a:pPr rtl="0">
              <a:lnSpc>
                <a:spcPct val="90000"/>
              </a:lnSpc>
            </a:pPr>
            <a:r>
              <a:rPr lang="it-IT" sz="2000" dirty="0"/>
              <a:t>      </a:t>
            </a:r>
            <a:r>
              <a:rPr lang="it-IT" sz="2000" dirty="0">
                <a:hlinkClick r:id="rId4">
                  <a:extLst>
                    <a:ext uri="{A12FA001-AC4F-418D-AE19-62706E023703}">
                      <ahyp:hlinkClr xmlns:ahyp="http://schemas.microsoft.com/office/drawing/2018/hyperlinkcolor" val="tx"/>
                    </a:ext>
                  </a:extLst>
                </a:hlinkClick>
              </a:rPr>
              <a:t>gruppoitalfinance.it</a:t>
            </a:r>
            <a:endParaRPr lang="it-IT" sz="2000" dirty="0"/>
          </a:p>
        </p:txBody>
      </p:sp>
      <p:pic>
        <p:nvPicPr>
          <p:cNvPr id="3" name="Immagine 2" descr="Immagine che contiene testo&#10;&#10;Italfinance Group - Consulenza finanziaria, agevolativa e mediazione creditizia Corporate"/>
          <p:cNvPicPr>
            <a:picLocks noChangeAspect="1"/>
          </p:cNvPicPr>
          <p:nvPr/>
        </p:nvPicPr>
        <p:blipFill>
          <a:blip r:embed="rId5"/>
          <a:stretch>
            <a:fillRect/>
          </a:stretch>
        </p:blipFill>
        <p:spPr>
          <a:xfrm>
            <a:off x="5760720" y="685858"/>
            <a:ext cx="5643989" cy="970832"/>
          </a:xfrm>
          <a:prstGeom prst="rect">
            <a:avLst/>
          </a:prstGeom>
        </p:spPr>
      </p:pic>
      <p:pic>
        <p:nvPicPr>
          <p:cNvPr id="5" name="Elemento grafico 4" descr="Cornetta"/>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83186" y="4754880"/>
            <a:ext cx="279791" cy="279791"/>
          </a:xfrm>
          <a:prstGeom prst="rect">
            <a:avLst/>
          </a:prstGeom>
        </p:spPr>
      </p:pic>
      <p:pic>
        <p:nvPicPr>
          <p:cNvPr id="7" name="Elemento grafico 6" descr="Busta"/>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519915" y="5156528"/>
            <a:ext cx="327847" cy="327847"/>
          </a:xfrm>
          <a:prstGeom prst="rect">
            <a:avLst/>
          </a:prstGeom>
        </p:spPr>
      </p:pic>
      <p:pic>
        <p:nvPicPr>
          <p:cNvPr id="13" name="Elemento grafico 12" descr="Internet"/>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330366" y="5511801"/>
            <a:ext cx="371474" cy="371474"/>
          </a:xfrm>
          <a:prstGeom prst="rect">
            <a:avLst/>
          </a:prstGeom>
        </p:spPr>
      </p:pic>
      <p:sp>
        <p:nvSpPr>
          <p:cNvPr id="2" name="Segnaposto numero diapositiva 1"/>
          <p:cNvSpPr>
            <a:spLocks noGrp="1"/>
          </p:cNvSpPr>
          <p:nvPr>
            <p:ph type="sldNum" sz="quarter" idx="12"/>
          </p:nvPr>
        </p:nvSpPr>
        <p:spPr/>
        <p:txBody>
          <a:bodyPr/>
          <a:lstStyle/>
          <a:p>
            <a:pPr rtl="0"/>
            <a:fld id="{3A98EE3D-8CD1-4C3F-BD1C-C98C9596463C}" type="slidenum">
              <a:rPr lang="it-IT" noProof="0" smtClean="0"/>
              <a:t>14</a:t>
            </a:fld>
            <a:endParaRPr lang="it-IT" noProof="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accent1">
                <a:shade val="45000"/>
                <a:satMod val="135000"/>
              </a:schemeClr>
              <a:prstClr val="white"/>
            </a:duotone>
          </a:blip>
          <a:stretch/>
        </a:blipFill>
        <a:effectLst/>
      </p:bgPr>
    </p:bg>
    <p:spTree>
      <p:nvGrpSpPr>
        <p:cNvPr id="1" name=""/>
        <p:cNvGrpSpPr/>
        <p:nvPr/>
      </p:nvGrpSpPr>
      <p:grpSpPr>
        <a:xfrm>
          <a:off x="0" y="0"/>
          <a:ext cx="0" cy="0"/>
          <a:chOff x="0" y="0"/>
          <a:chExt cx="0" cy="0"/>
        </a:xfrm>
      </p:grpSpPr>
      <p:sp>
        <p:nvSpPr>
          <p:cNvPr id="4" name="Titolo 3"/>
          <p:cNvSpPr>
            <a:spLocks noGrp="1"/>
          </p:cNvSpPr>
          <p:nvPr>
            <p:ph type="title"/>
          </p:nvPr>
        </p:nvSpPr>
        <p:spPr/>
        <p:txBody>
          <a:bodyPr rtlCol="0"/>
          <a:lstStyle/>
          <a:p>
            <a:pPr rtl="0"/>
            <a:r>
              <a:rPr lang="it-IT" dirty="0">
                <a:solidFill>
                  <a:schemeClr val="tx2"/>
                </a:solidFill>
              </a:rPr>
              <a:t>OVERVIEW</a:t>
            </a:r>
          </a:p>
        </p:txBody>
      </p:sp>
      <p:sp>
        <p:nvSpPr>
          <p:cNvPr id="5" name="Segnaposto contenuto 4"/>
          <p:cNvSpPr>
            <a:spLocks noGrp="1"/>
          </p:cNvSpPr>
          <p:nvPr>
            <p:ph idx="1"/>
          </p:nvPr>
        </p:nvSpPr>
        <p:spPr>
          <a:xfrm>
            <a:off x="6265333" y="1408258"/>
            <a:ext cx="5286586" cy="4966415"/>
          </a:xfrm>
        </p:spPr>
        <p:txBody>
          <a:bodyPr rtlCol="0">
            <a:noAutofit/>
          </a:bodyPr>
          <a:lstStyle/>
          <a:p>
            <a:pPr rtl="0"/>
            <a:r>
              <a:rPr lang="it-IT" sz="1600" b="1" dirty="0">
                <a:solidFill>
                  <a:schemeClr val="tx2"/>
                </a:solidFill>
              </a:rPr>
              <a:t>FINANZIAMENTI</a:t>
            </a:r>
          </a:p>
          <a:p>
            <a:pPr lvl="1">
              <a:buFont typeface="Courier New" panose="02070309020205020404" pitchFamily="49" charset="0"/>
              <a:buChar char="o"/>
            </a:pPr>
            <a:r>
              <a:rPr lang="it-IT" sz="1600" b="1" dirty="0">
                <a:solidFill>
                  <a:schemeClr val="tx1"/>
                </a:solidFill>
              </a:rPr>
              <a:t>Agevolati per internazionalizzazione</a:t>
            </a:r>
          </a:p>
          <a:p>
            <a:pPr lvl="1">
              <a:buFont typeface="Courier New" panose="02070309020205020404" pitchFamily="49" charset="0"/>
              <a:buChar char="o"/>
            </a:pPr>
            <a:r>
              <a:rPr lang="it-IT" sz="1600" b="1" dirty="0">
                <a:solidFill>
                  <a:schemeClr val="tx1"/>
                </a:solidFill>
              </a:rPr>
              <a:t>Export Finance </a:t>
            </a:r>
          </a:p>
          <a:p>
            <a:pPr lvl="1">
              <a:buFont typeface="Courier New" panose="02070309020205020404" pitchFamily="49" charset="0"/>
              <a:buChar char="o"/>
            </a:pPr>
            <a:r>
              <a:rPr lang="it-IT" sz="1600" b="1" dirty="0">
                <a:solidFill>
                  <a:schemeClr val="tx1"/>
                </a:solidFill>
              </a:rPr>
              <a:t>Import Finance</a:t>
            </a:r>
          </a:p>
          <a:p>
            <a:pPr marL="323850" lvl="1" indent="0">
              <a:buFont typeface="Courier New" panose="02070309020205020404" pitchFamily="49" charset="0"/>
              <a:buNone/>
            </a:pPr>
            <a:endParaRPr lang="it-IT" sz="1600" b="1" dirty="0"/>
          </a:p>
          <a:p>
            <a:pPr rtl="0"/>
            <a:r>
              <a:rPr lang="it-IT" sz="1600" b="1" dirty="0">
                <a:solidFill>
                  <a:schemeClr val="tx2"/>
                </a:solidFill>
              </a:rPr>
              <a:t>EQUITY</a:t>
            </a:r>
          </a:p>
          <a:p>
            <a:pPr lvl="1">
              <a:buFont typeface="Courier New" panose="02070309020205020404" pitchFamily="49" charset="0"/>
              <a:buChar char="o"/>
            </a:pPr>
            <a:r>
              <a:rPr lang="it-IT" sz="1600" b="1" dirty="0">
                <a:solidFill>
                  <a:schemeClr val="tx1"/>
                </a:solidFill>
              </a:rPr>
              <a:t>Partecipazione al capitale di internazionalizzazione</a:t>
            </a:r>
          </a:p>
          <a:p>
            <a:pPr marL="323850" lvl="1" indent="0">
              <a:buFont typeface="Courier New" panose="02070309020205020404" pitchFamily="49" charset="0"/>
              <a:buNone/>
            </a:pPr>
            <a:endParaRPr lang="it-IT" sz="1600" b="1" dirty="0"/>
          </a:p>
          <a:p>
            <a:pPr rtl="0"/>
            <a:r>
              <a:rPr lang="it-IT" sz="1600" b="1" dirty="0">
                <a:solidFill>
                  <a:schemeClr val="tx2"/>
                </a:solidFill>
              </a:rPr>
              <a:t>GARANZIE</a:t>
            </a:r>
          </a:p>
          <a:p>
            <a:pPr lvl="1">
              <a:buFont typeface="Courier New" panose="02070309020205020404" pitchFamily="49" charset="0"/>
              <a:buChar char="o"/>
            </a:pPr>
            <a:r>
              <a:rPr lang="it-IT" sz="1600" b="1" dirty="0">
                <a:solidFill>
                  <a:schemeClr val="tx1"/>
                </a:solidFill>
              </a:rPr>
              <a:t>Fidejussorie contrattuali</a:t>
            </a:r>
          </a:p>
          <a:p>
            <a:pPr marL="323850" lvl="1" indent="0">
              <a:buFont typeface="Courier New" panose="02070309020205020404" pitchFamily="49" charset="0"/>
              <a:buNone/>
            </a:pPr>
            <a:endParaRPr lang="it-IT" sz="1600" b="1" dirty="0"/>
          </a:p>
          <a:p>
            <a:pPr rtl="0"/>
            <a:r>
              <a:rPr lang="it-IT" sz="1600" b="1" dirty="0">
                <a:solidFill>
                  <a:schemeClr val="tx2"/>
                </a:solidFill>
                <a:effectLst/>
              </a:rPr>
              <a:t>ASSICURAZIONI</a:t>
            </a:r>
          </a:p>
          <a:p>
            <a:pPr lvl="1">
              <a:buFont typeface="Courier New" panose="02070309020205020404" pitchFamily="49" charset="0"/>
              <a:buChar char="o"/>
            </a:pPr>
            <a:r>
              <a:rPr lang="it-IT" sz="1600" b="1" dirty="0">
                <a:solidFill>
                  <a:schemeClr val="tx1"/>
                </a:solidFill>
              </a:rPr>
              <a:t>Copertura su rischio credito</a:t>
            </a:r>
          </a:p>
          <a:p>
            <a:pPr marL="323850" lvl="1" indent="0">
              <a:buFont typeface="Courier New" panose="02070309020205020404" pitchFamily="49" charset="0"/>
              <a:buNone/>
            </a:pPr>
            <a:endParaRPr lang="it-IT" sz="1100" b="1" dirty="0"/>
          </a:p>
          <a:p>
            <a:pPr rtl="0"/>
            <a:endParaRPr lang="it-IT" b="1" dirty="0">
              <a:solidFill>
                <a:schemeClr val="accent1"/>
              </a:solidFill>
            </a:endParaRPr>
          </a:p>
        </p:txBody>
      </p:sp>
      <p:grpSp>
        <p:nvGrpSpPr>
          <p:cNvPr id="27" name="Gruppo 60" descr="icona grafico di tendenza positiva"/>
          <p:cNvGrpSpPr>
            <a:grpSpLocks noChangeAspect="1"/>
          </p:cNvGrpSpPr>
          <p:nvPr/>
        </p:nvGrpSpPr>
        <p:grpSpPr bwMode="auto">
          <a:xfrm>
            <a:off x="4920343" y="3017584"/>
            <a:ext cx="1006325" cy="982705"/>
            <a:chOff x="6726" y="600"/>
            <a:chExt cx="426" cy="416"/>
          </a:xfrm>
          <a:solidFill>
            <a:schemeClr val="tx2"/>
          </a:solidFill>
        </p:grpSpPr>
        <p:sp>
          <p:nvSpPr>
            <p:cNvPr id="28" name="Figura a mano libera 61"/>
            <p:cNvSpPr/>
            <p:nvPr/>
          </p:nvSpPr>
          <p:spPr bwMode="auto">
            <a:xfrm>
              <a:off x="6726" y="999"/>
              <a:ext cx="426" cy="17"/>
            </a:xfrm>
            <a:custGeom>
              <a:avLst/>
              <a:gdLst>
                <a:gd name="T0" fmla="*/ 282 w 288"/>
                <a:gd name="T1" fmla="*/ 12 h 12"/>
                <a:gd name="T2" fmla="*/ 6 w 288"/>
                <a:gd name="T3" fmla="*/ 12 h 12"/>
                <a:gd name="T4" fmla="*/ 0 w 288"/>
                <a:gd name="T5" fmla="*/ 6 h 12"/>
                <a:gd name="T6" fmla="*/ 6 w 288"/>
                <a:gd name="T7" fmla="*/ 0 h 12"/>
                <a:gd name="T8" fmla="*/ 282 w 288"/>
                <a:gd name="T9" fmla="*/ 0 h 12"/>
                <a:gd name="T10" fmla="*/ 288 w 288"/>
                <a:gd name="T11" fmla="*/ 6 h 12"/>
                <a:gd name="T12" fmla="*/ 282 w 28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8" h="12">
                  <a:moveTo>
                    <a:pt x="282" y="12"/>
                  </a:moveTo>
                  <a:cubicBezTo>
                    <a:pt x="6" y="12"/>
                    <a:pt x="6" y="12"/>
                    <a:pt x="6" y="12"/>
                  </a:cubicBezTo>
                  <a:cubicBezTo>
                    <a:pt x="2" y="12"/>
                    <a:pt x="0" y="10"/>
                    <a:pt x="0" y="6"/>
                  </a:cubicBezTo>
                  <a:cubicBezTo>
                    <a:pt x="0" y="3"/>
                    <a:pt x="2" y="0"/>
                    <a:pt x="6" y="0"/>
                  </a:cubicBezTo>
                  <a:cubicBezTo>
                    <a:pt x="282" y="0"/>
                    <a:pt x="282" y="0"/>
                    <a:pt x="282" y="0"/>
                  </a:cubicBezTo>
                  <a:cubicBezTo>
                    <a:pt x="285" y="0"/>
                    <a:pt x="288" y="3"/>
                    <a:pt x="288" y="6"/>
                  </a:cubicBezTo>
                  <a:cubicBezTo>
                    <a:pt x="288" y="10"/>
                    <a:pt x="285" y="12"/>
                    <a:pt x="282"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solidFill>
                  <a:schemeClr val="tx2"/>
                </a:solidFill>
              </a:endParaRPr>
            </a:p>
          </p:txBody>
        </p:sp>
        <p:sp>
          <p:nvSpPr>
            <p:cNvPr id="29" name="Figura a mano libera 62"/>
            <p:cNvSpPr>
              <a:spLocks noEditPoints="1"/>
            </p:cNvSpPr>
            <p:nvPr/>
          </p:nvSpPr>
          <p:spPr bwMode="auto">
            <a:xfrm>
              <a:off x="6744" y="912"/>
              <a:ext cx="71" cy="104"/>
            </a:xfrm>
            <a:custGeom>
              <a:avLst/>
              <a:gdLst>
                <a:gd name="T0" fmla="*/ 42 w 48"/>
                <a:gd name="T1" fmla="*/ 72 h 72"/>
                <a:gd name="T2" fmla="*/ 6 w 48"/>
                <a:gd name="T3" fmla="*/ 72 h 72"/>
                <a:gd name="T4" fmla="*/ 0 w 48"/>
                <a:gd name="T5" fmla="*/ 66 h 72"/>
                <a:gd name="T6" fmla="*/ 0 w 48"/>
                <a:gd name="T7" fmla="*/ 6 h 72"/>
                <a:gd name="T8" fmla="*/ 6 w 48"/>
                <a:gd name="T9" fmla="*/ 0 h 72"/>
                <a:gd name="T10" fmla="*/ 42 w 48"/>
                <a:gd name="T11" fmla="*/ 0 h 72"/>
                <a:gd name="T12" fmla="*/ 48 w 48"/>
                <a:gd name="T13" fmla="*/ 6 h 72"/>
                <a:gd name="T14" fmla="*/ 48 w 48"/>
                <a:gd name="T15" fmla="*/ 66 h 72"/>
                <a:gd name="T16" fmla="*/ 42 w 48"/>
                <a:gd name="T17" fmla="*/ 72 h 72"/>
                <a:gd name="T18" fmla="*/ 12 w 48"/>
                <a:gd name="T19" fmla="*/ 60 h 72"/>
                <a:gd name="T20" fmla="*/ 36 w 48"/>
                <a:gd name="T21" fmla="*/ 60 h 72"/>
                <a:gd name="T22" fmla="*/ 36 w 48"/>
                <a:gd name="T23" fmla="*/ 12 h 72"/>
                <a:gd name="T24" fmla="*/ 12 w 48"/>
                <a:gd name="T25" fmla="*/ 12 h 72"/>
                <a:gd name="T26" fmla="*/ 12 w 48"/>
                <a:gd name="T27" fmla="*/ 6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72">
                  <a:moveTo>
                    <a:pt x="42" y="72"/>
                  </a:moveTo>
                  <a:cubicBezTo>
                    <a:pt x="6" y="72"/>
                    <a:pt x="6" y="72"/>
                    <a:pt x="6" y="72"/>
                  </a:cubicBezTo>
                  <a:cubicBezTo>
                    <a:pt x="2" y="72"/>
                    <a:pt x="0" y="70"/>
                    <a:pt x="0" y="66"/>
                  </a:cubicBezTo>
                  <a:cubicBezTo>
                    <a:pt x="0" y="6"/>
                    <a:pt x="0" y="6"/>
                    <a:pt x="0" y="6"/>
                  </a:cubicBezTo>
                  <a:cubicBezTo>
                    <a:pt x="0" y="3"/>
                    <a:pt x="2" y="0"/>
                    <a:pt x="6" y="0"/>
                  </a:cubicBezTo>
                  <a:cubicBezTo>
                    <a:pt x="42" y="0"/>
                    <a:pt x="42" y="0"/>
                    <a:pt x="42" y="0"/>
                  </a:cubicBezTo>
                  <a:cubicBezTo>
                    <a:pt x="45" y="0"/>
                    <a:pt x="48" y="3"/>
                    <a:pt x="48" y="6"/>
                  </a:cubicBezTo>
                  <a:cubicBezTo>
                    <a:pt x="48" y="66"/>
                    <a:pt x="48" y="66"/>
                    <a:pt x="48" y="66"/>
                  </a:cubicBezTo>
                  <a:cubicBezTo>
                    <a:pt x="48" y="70"/>
                    <a:pt x="45" y="72"/>
                    <a:pt x="42" y="72"/>
                  </a:cubicBezTo>
                  <a:close/>
                  <a:moveTo>
                    <a:pt x="12" y="60"/>
                  </a:moveTo>
                  <a:cubicBezTo>
                    <a:pt x="36" y="60"/>
                    <a:pt x="36" y="60"/>
                    <a:pt x="36" y="60"/>
                  </a:cubicBezTo>
                  <a:cubicBezTo>
                    <a:pt x="36" y="12"/>
                    <a:pt x="36" y="12"/>
                    <a:pt x="36" y="12"/>
                  </a:cubicBezTo>
                  <a:cubicBezTo>
                    <a:pt x="12" y="12"/>
                    <a:pt x="12" y="12"/>
                    <a:pt x="12" y="12"/>
                  </a:cubicBezTo>
                  <a:lnTo>
                    <a:pt x="12" y="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solidFill>
                  <a:schemeClr val="tx2"/>
                </a:solidFill>
              </a:endParaRPr>
            </a:p>
          </p:txBody>
        </p:sp>
        <p:sp>
          <p:nvSpPr>
            <p:cNvPr id="30" name="Figura a mano libera 63"/>
            <p:cNvSpPr>
              <a:spLocks noEditPoints="1"/>
            </p:cNvSpPr>
            <p:nvPr/>
          </p:nvSpPr>
          <p:spPr bwMode="auto">
            <a:xfrm>
              <a:off x="6850" y="826"/>
              <a:ext cx="71" cy="190"/>
            </a:xfrm>
            <a:custGeom>
              <a:avLst/>
              <a:gdLst>
                <a:gd name="T0" fmla="*/ 42 w 48"/>
                <a:gd name="T1" fmla="*/ 132 h 132"/>
                <a:gd name="T2" fmla="*/ 6 w 48"/>
                <a:gd name="T3" fmla="*/ 132 h 132"/>
                <a:gd name="T4" fmla="*/ 0 w 48"/>
                <a:gd name="T5" fmla="*/ 126 h 132"/>
                <a:gd name="T6" fmla="*/ 0 w 48"/>
                <a:gd name="T7" fmla="*/ 6 h 132"/>
                <a:gd name="T8" fmla="*/ 6 w 48"/>
                <a:gd name="T9" fmla="*/ 0 h 132"/>
                <a:gd name="T10" fmla="*/ 42 w 48"/>
                <a:gd name="T11" fmla="*/ 0 h 132"/>
                <a:gd name="T12" fmla="*/ 48 w 48"/>
                <a:gd name="T13" fmla="*/ 6 h 132"/>
                <a:gd name="T14" fmla="*/ 48 w 48"/>
                <a:gd name="T15" fmla="*/ 126 h 132"/>
                <a:gd name="T16" fmla="*/ 42 w 48"/>
                <a:gd name="T17" fmla="*/ 132 h 132"/>
                <a:gd name="T18" fmla="*/ 12 w 48"/>
                <a:gd name="T19" fmla="*/ 120 h 132"/>
                <a:gd name="T20" fmla="*/ 36 w 48"/>
                <a:gd name="T21" fmla="*/ 120 h 132"/>
                <a:gd name="T22" fmla="*/ 36 w 48"/>
                <a:gd name="T23" fmla="*/ 12 h 132"/>
                <a:gd name="T24" fmla="*/ 12 w 48"/>
                <a:gd name="T25" fmla="*/ 12 h 132"/>
                <a:gd name="T26" fmla="*/ 12 w 48"/>
                <a:gd name="T27" fmla="*/ 12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32">
                  <a:moveTo>
                    <a:pt x="42" y="132"/>
                  </a:moveTo>
                  <a:cubicBezTo>
                    <a:pt x="6" y="132"/>
                    <a:pt x="6" y="132"/>
                    <a:pt x="6" y="132"/>
                  </a:cubicBezTo>
                  <a:cubicBezTo>
                    <a:pt x="2" y="132"/>
                    <a:pt x="0" y="130"/>
                    <a:pt x="0" y="126"/>
                  </a:cubicBezTo>
                  <a:cubicBezTo>
                    <a:pt x="0" y="6"/>
                    <a:pt x="0" y="6"/>
                    <a:pt x="0" y="6"/>
                  </a:cubicBezTo>
                  <a:cubicBezTo>
                    <a:pt x="0" y="3"/>
                    <a:pt x="2" y="0"/>
                    <a:pt x="6" y="0"/>
                  </a:cubicBezTo>
                  <a:cubicBezTo>
                    <a:pt x="42" y="0"/>
                    <a:pt x="42" y="0"/>
                    <a:pt x="42" y="0"/>
                  </a:cubicBezTo>
                  <a:cubicBezTo>
                    <a:pt x="45" y="0"/>
                    <a:pt x="48" y="3"/>
                    <a:pt x="48" y="6"/>
                  </a:cubicBezTo>
                  <a:cubicBezTo>
                    <a:pt x="48" y="126"/>
                    <a:pt x="48" y="126"/>
                    <a:pt x="48" y="126"/>
                  </a:cubicBezTo>
                  <a:cubicBezTo>
                    <a:pt x="48" y="130"/>
                    <a:pt x="45" y="132"/>
                    <a:pt x="42" y="132"/>
                  </a:cubicBezTo>
                  <a:close/>
                  <a:moveTo>
                    <a:pt x="12" y="120"/>
                  </a:moveTo>
                  <a:cubicBezTo>
                    <a:pt x="36" y="120"/>
                    <a:pt x="36" y="120"/>
                    <a:pt x="36" y="120"/>
                  </a:cubicBezTo>
                  <a:cubicBezTo>
                    <a:pt x="36" y="12"/>
                    <a:pt x="36" y="12"/>
                    <a:pt x="36" y="12"/>
                  </a:cubicBezTo>
                  <a:cubicBezTo>
                    <a:pt x="12" y="12"/>
                    <a:pt x="12" y="12"/>
                    <a:pt x="12" y="12"/>
                  </a:cubicBezTo>
                  <a:lnTo>
                    <a:pt x="12" y="1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solidFill>
                  <a:schemeClr val="tx2"/>
                </a:solidFill>
              </a:endParaRPr>
            </a:p>
          </p:txBody>
        </p:sp>
        <p:sp>
          <p:nvSpPr>
            <p:cNvPr id="31" name="Figura a mano libera 64"/>
            <p:cNvSpPr>
              <a:spLocks noEditPoints="1"/>
            </p:cNvSpPr>
            <p:nvPr/>
          </p:nvSpPr>
          <p:spPr bwMode="auto">
            <a:xfrm>
              <a:off x="6957" y="860"/>
              <a:ext cx="71" cy="156"/>
            </a:xfrm>
            <a:custGeom>
              <a:avLst/>
              <a:gdLst>
                <a:gd name="T0" fmla="*/ 42 w 48"/>
                <a:gd name="T1" fmla="*/ 108 h 108"/>
                <a:gd name="T2" fmla="*/ 6 w 48"/>
                <a:gd name="T3" fmla="*/ 108 h 108"/>
                <a:gd name="T4" fmla="*/ 0 w 48"/>
                <a:gd name="T5" fmla="*/ 102 h 108"/>
                <a:gd name="T6" fmla="*/ 0 w 48"/>
                <a:gd name="T7" fmla="*/ 6 h 108"/>
                <a:gd name="T8" fmla="*/ 6 w 48"/>
                <a:gd name="T9" fmla="*/ 0 h 108"/>
                <a:gd name="T10" fmla="*/ 42 w 48"/>
                <a:gd name="T11" fmla="*/ 0 h 108"/>
                <a:gd name="T12" fmla="*/ 48 w 48"/>
                <a:gd name="T13" fmla="*/ 6 h 108"/>
                <a:gd name="T14" fmla="*/ 48 w 48"/>
                <a:gd name="T15" fmla="*/ 102 h 108"/>
                <a:gd name="T16" fmla="*/ 42 w 48"/>
                <a:gd name="T17" fmla="*/ 108 h 108"/>
                <a:gd name="T18" fmla="*/ 12 w 48"/>
                <a:gd name="T19" fmla="*/ 96 h 108"/>
                <a:gd name="T20" fmla="*/ 36 w 48"/>
                <a:gd name="T21" fmla="*/ 96 h 108"/>
                <a:gd name="T22" fmla="*/ 36 w 48"/>
                <a:gd name="T23" fmla="*/ 12 h 108"/>
                <a:gd name="T24" fmla="*/ 12 w 48"/>
                <a:gd name="T25" fmla="*/ 12 h 108"/>
                <a:gd name="T26" fmla="*/ 12 w 48"/>
                <a:gd name="T27" fmla="*/ 9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08">
                  <a:moveTo>
                    <a:pt x="42" y="108"/>
                  </a:moveTo>
                  <a:cubicBezTo>
                    <a:pt x="6" y="108"/>
                    <a:pt x="6" y="108"/>
                    <a:pt x="6" y="108"/>
                  </a:cubicBezTo>
                  <a:cubicBezTo>
                    <a:pt x="2" y="108"/>
                    <a:pt x="0" y="106"/>
                    <a:pt x="0" y="102"/>
                  </a:cubicBezTo>
                  <a:cubicBezTo>
                    <a:pt x="0" y="6"/>
                    <a:pt x="0" y="6"/>
                    <a:pt x="0" y="6"/>
                  </a:cubicBezTo>
                  <a:cubicBezTo>
                    <a:pt x="0" y="3"/>
                    <a:pt x="2" y="0"/>
                    <a:pt x="6" y="0"/>
                  </a:cubicBezTo>
                  <a:cubicBezTo>
                    <a:pt x="42" y="0"/>
                    <a:pt x="42" y="0"/>
                    <a:pt x="42" y="0"/>
                  </a:cubicBezTo>
                  <a:cubicBezTo>
                    <a:pt x="45" y="0"/>
                    <a:pt x="48" y="3"/>
                    <a:pt x="48" y="6"/>
                  </a:cubicBezTo>
                  <a:cubicBezTo>
                    <a:pt x="48" y="102"/>
                    <a:pt x="48" y="102"/>
                    <a:pt x="48" y="102"/>
                  </a:cubicBezTo>
                  <a:cubicBezTo>
                    <a:pt x="48" y="106"/>
                    <a:pt x="45" y="108"/>
                    <a:pt x="42" y="108"/>
                  </a:cubicBezTo>
                  <a:close/>
                  <a:moveTo>
                    <a:pt x="12" y="96"/>
                  </a:moveTo>
                  <a:cubicBezTo>
                    <a:pt x="36" y="96"/>
                    <a:pt x="36" y="96"/>
                    <a:pt x="36" y="96"/>
                  </a:cubicBezTo>
                  <a:cubicBezTo>
                    <a:pt x="36" y="12"/>
                    <a:pt x="36" y="12"/>
                    <a:pt x="36" y="12"/>
                  </a:cubicBezTo>
                  <a:cubicBezTo>
                    <a:pt x="12" y="12"/>
                    <a:pt x="12" y="12"/>
                    <a:pt x="12" y="12"/>
                  </a:cubicBezTo>
                  <a:lnTo>
                    <a:pt x="12"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solidFill>
                  <a:schemeClr val="tx2"/>
                </a:solidFill>
              </a:endParaRPr>
            </a:p>
          </p:txBody>
        </p:sp>
        <p:sp>
          <p:nvSpPr>
            <p:cNvPr id="32" name="Figura a mano libera 65"/>
            <p:cNvSpPr>
              <a:spLocks noEditPoints="1"/>
            </p:cNvSpPr>
            <p:nvPr/>
          </p:nvSpPr>
          <p:spPr bwMode="auto">
            <a:xfrm>
              <a:off x="7063" y="739"/>
              <a:ext cx="71" cy="277"/>
            </a:xfrm>
            <a:custGeom>
              <a:avLst/>
              <a:gdLst>
                <a:gd name="T0" fmla="*/ 42 w 48"/>
                <a:gd name="T1" fmla="*/ 192 h 192"/>
                <a:gd name="T2" fmla="*/ 6 w 48"/>
                <a:gd name="T3" fmla="*/ 192 h 192"/>
                <a:gd name="T4" fmla="*/ 0 w 48"/>
                <a:gd name="T5" fmla="*/ 186 h 192"/>
                <a:gd name="T6" fmla="*/ 0 w 48"/>
                <a:gd name="T7" fmla="*/ 6 h 192"/>
                <a:gd name="T8" fmla="*/ 6 w 48"/>
                <a:gd name="T9" fmla="*/ 0 h 192"/>
                <a:gd name="T10" fmla="*/ 42 w 48"/>
                <a:gd name="T11" fmla="*/ 0 h 192"/>
                <a:gd name="T12" fmla="*/ 48 w 48"/>
                <a:gd name="T13" fmla="*/ 6 h 192"/>
                <a:gd name="T14" fmla="*/ 48 w 48"/>
                <a:gd name="T15" fmla="*/ 186 h 192"/>
                <a:gd name="T16" fmla="*/ 42 w 48"/>
                <a:gd name="T17" fmla="*/ 192 h 192"/>
                <a:gd name="T18" fmla="*/ 12 w 48"/>
                <a:gd name="T19" fmla="*/ 180 h 192"/>
                <a:gd name="T20" fmla="*/ 36 w 48"/>
                <a:gd name="T21" fmla="*/ 180 h 192"/>
                <a:gd name="T22" fmla="*/ 36 w 48"/>
                <a:gd name="T23" fmla="*/ 12 h 192"/>
                <a:gd name="T24" fmla="*/ 12 w 48"/>
                <a:gd name="T25" fmla="*/ 12 h 192"/>
                <a:gd name="T26" fmla="*/ 12 w 48"/>
                <a:gd name="T27" fmla="*/ 18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192">
                  <a:moveTo>
                    <a:pt x="42" y="192"/>
                  </a:moveTo>
                  <a:cubicBezTo>
                    <a:pt x="6" y="192"/>
                    <a:pt x="6" y="192"/>
                    <a:pt x="6" y="192"/>
                  </a:cubicBezTo>
                  <a:cubicBezTo>
                    <a:pt x="2" y="192"/>
                    <a:pt x="0" y="190"/>
                    <a:pt x="0" y="186"/>
                  </a:cubicBezTo>
                  <a:cubicBezTo>
                    <a:pt x="0" y="6"/>
                    <a:pt x="0" y="6"/>
                    <a:pt x="0" y="6"/>
                  </a:cubicBezTo>
                  <a:cubicBezTo>
                    <a:pt x="0" y="3"/>
                    <a:pt x="2" y="0"/>
                    <a:pt x="6" y="0"/>
                  </a:cubicBezTo>
                  <a:cubicBezTo>
                    <a:pt x="42" y="0"/>
                    <a:pt x="42" y="0"/>
                    <a:pt x="42" y="0"/>
                  </a:cubicBezTo>
                  <a:cubicBezTo>
                    <a:pt x="45" y="0"/>
                    <a:pt x="48" y="3"/>
                    <a:pt x="48" y="6"/>
                  </a:cubicBezTo>
                  <a:cubicBezTo>
                    <a:pt x="48" y="186"/>
                    <a:pt x="48" y="186"/>
                    <a:pt x="48" y="186"/>
                  </a:cubicBezTo>
                  <a:cubicBezTo>
                    <a:pt x="48" y="190"/>
                    <a:pt x="45" y="192"/>
                    <a:pt x="42" y="192"/>
                  </a:cubicBezTo>
                  <a:close/>
                  <a:moveTo>
                    <a:pt x="12" y="180"/>
                  </a:moveTo>
                  <a:cubicBezTo>
                    <a:pt x="36" y="180"/>
                    <a:pt x="36" y="180"/>
                    <a:pt x="36" y="180"/>
                  </a:cubicBezTo>
                  <a:cubicBezTo>
                    <a:pt x="36" y="12"/>
                    <a:pt x="36" y="12"/>
                    <a:pt x="36" y="12"/>
                  </a:cubicBezTo>
                  <a:cubicBezTo>
                    <a:pt x="12" y="12"/>
                    <a:pt x="12" y="12"/>
                    <a:pt x="12" y="12"/>
                  </a:cubicBezTo>
                  <a:lnTo>
                    <a:pt x="1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solidFill>
                  <a:schemeClr val="tx2"/>
                </a:solidFill>
              </a:endParaRPr>
            </a:p>
          </p:txBody>
        </p:sp>
        <p:sp>
          <p:nvSpPr>
            <p:cNvPr id="33" name="Figura a mano libera 66"/>
            <p:cNvSpPr>
              <a:spLocks noEditPoints="1"/>
            </p:cNvSpPr>
            <p:nvPr/>
          </p:nvSpPr>
          <p:spPr bwMode="auto">
            <a:xfrm>
              <a:off x="6753" y="774"/>
              <a:ext cx="53" cy="52"/>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12 h 36"/>
                <a:gd name="T12" fmla="*/ 12 w 36"/>
                <a:gd name="T13" fmla="*/ 18 h 36"/>
                <a:gd name="T14" fmla="*/ 18 w 36"/>
                <a:gd name="T15" fmla="*/ 24 h 36"/>
                <a:gd name="T16" fmla="*/ 24 w 36"/>
                <a:gd name="T17" fmla="*/ 18 h 36"/>
                <a:gd name="T18" fmla="*/ 18 w 36"/>
                <a:gd name="T19"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9"/>
                    <a:pt x="8" y="0"/>
                    <a:pt x="18" y="0"/>
                  </a:cubicBezTo>
                  <a:cubicBezTo>
                    <a:pt x="28" y="0"/>
                    <a:pt x="36" y="9"/>
                    <a:pt x="36" y="18"/>
                  </a:cubicBezTo>
                  <a:cubicBezTo>
                    <a:pt x="36" y="28"/>
                    <a:pt x="28" y="36"/>
                    <a:pt x="18" y="36"/>
                  </a:cubicBezTo>
                  <a:close/>
                  <a:moveTo>
                    <a:pt x="18" y="12"/>
                  </a:moveTo>
                  <a:cubicBezTo>
                    <a:pt x="14" y="12"/>
                    <a:pt x="12" y="15"/>
                    <a:pt x="12" y="18"/>
                  </a:cubicBezTo>
                  <a:cubicBezTo>
                    <a:pt x="12" y="22"/>
                    <a:pt x="14" y="24"/>
                    <a:pt x="18" y="24"/>
                  </a:cubicBezTo>
                  <a:cubicBezTo>
                    <a:pt x="21" y="24"/>
                    <a:pt x="24" y="22"/>
                    <a:pt x="24" y="18"/>
                  </a:cubicBezTo>
                  <a:cubicBezTo>
                    <a:pt x="24" y="15"/>
                    <a:pt x="21" y="12"/>
                    <a:pt x="18"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solidFill>
                  <a:schemeClr val="tx2"/>
                </a:solidFill>
              </a:endParaRPr>
            </a:p>
          </p:txBody>
        </p:sp>
        <p:sp>
          <p:nvSpPr>
            <p:cNvPr id="34" name="Figura a mano libera 67"/>
            <p:cNvSpPr>
              <a:spLocks noEditPoints="1"/>
            </p:cNvSpPr>
            <p:nvPr/>
          </p:nvSpPr>
          <p:spPr bwMode="auto">
            <a:xfrm>
              <a:off x="6859" y="687"/>
              <a:ext cx="53" cy="52"/>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12 h 36"/>
                <a:gd name="T12" fmla="*/ 12 w 36"/>
                <a:gd name="T13" fmla="*/ 18 h 36"/>
                <a:gd name="T14" fmla="*/ 18 w 36"/>
                <a:gd name="T15" fmla="*/ 24 h 36"/>
                <a:gd name="T16" fmla="*/ 24 w 36"/>
                <a:gd name="T17" fmla="*/ 18 h 36"/>
                <a:gd name="T18" fmla="*/ 18 w 36"/>
                <a:gd name="T19"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9"/>
                    <a:pt x="8" y="0"/>
                    <a:pt x="18" y="0"/>
                  </a:cubicBezTo>
                  <a:cubicBezTo>
                    <a:pt x="28" y="0"/>
                    <a:pt x="36" y="9"/>
                    <a:pt x="36" y="18"/>
                  </a:cubicBezTo>
                  <a:cubicBezTo>
                    <a:pt x="36" y="28"/>
                    <a:pt x="28" y="36"/>
                    <a:pt x="18" y="36"/>
                  </a:cubicBezTo>
                  <a:close/>
                  <a:moveTo>
                    <a:pt x="18" y="12"/>
                  </a:moveTo>
                  <a:cubicBezTo>
                    <a:pt x="14" y="12"/>
                    <a:pt x="12" y="15"/>
                    <a:pt x="12" y="18"/>
                  </a:cubicBezTo>
                  <a:cubicBezTo>
                    <a:pt x="12" y="22"/>
                    <a:pt x="14" y="24"/>
                    <a:pt x="18" y="24"/>
                  </a:cubicBezTo>
                  <a:cubicBezTo>
                    <a:pt x="21" y="24"/>
                    <a:pt x="24" y="22"/>
                    <a:pt x="24" y="18"/>
                  </a:cubicBezTo>
                  <a:cubicBezTo>
                    <a:pt x="24" y="15"/>
                    <a:pt x="21" y="12"/>
                    <a:pt x="18"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solidFill>
                  <a:schemeClr val="tx2"/>
                </a:solidFill>
              </a:endParaRPr>
            </a:p>
          </p:txBody>
        </p:sp>
        <p:sp>
          <p:nvSpPr>
            <p:cNvPr id="35" name="Figura a mano libera 68"/>
            <p:cNvSpPr>
              <a:spLocks noEditPoints="1"/>
            </p:cNvSpPr>
            <p:nvPr/>
          </p:nvSpPr>
          <p:spPr bwMode="auto">
            <a:xfrm>
              <a:off x="6966" y="722"/>
              <a:ext cx="53" cy="52"/>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12 h 36"/>
                <a:gd name="T12" fmla="*/ 12 w 36"/>
                <a:gd name="T13" fmla="*/ 18 h 36"/>
                <a:gd name="T14" fmla="*/ 18 w 36"/>
                <a:gd name="T15" fmla="*/ 24 h 36"/>
                <a:gd name="T16" fmla="*/ 24 w 36"/>
                <a:gd name="T17" fmla="*/ 18 h 36"/>
                <a:gd name="T18" fmla="*/ 18 w 36"/>
                <a:gd name="T19"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9"/>
                    <a:pt x="8" y="0"/>
                    <a:pt x="18" y="0"/>
                  </a:cubicBezTo>
                  <a:cubicBezTo>
                    <a:pt x="28" y="0"/>
                    <a:pt x="36" y="9"/>
                    <a:pt x="36" y="18"/>
                  </a:cubicBezTo>
                  <a:cubicBezTo>
                    <a:pt x="36" y="28"/>
                    <a:pt x="28" y="36"/>
                    <a:pt x="18" y="36"/>
                  </a:cubicBezTo>
                  <a:close/>
                  <a:moveTo>
                    <a:pt x="18" y="12"/>
                  </a:moveTo>
                  <a:cubicBezTo>
                    <a:pt x="14" y="12"/>
                    <a:pt x="12" y="15"/>
                    <a:pt x="12" y="18"/>
                  </a:cubicBezTo>
                  <a:cubicBezTo>
                    <a:pt x="12" y="22"/>
                    <a:pt x="14" y="24"/>
                    <a:pt x="18" y="24"/>
                  </a:cubicBezTo>
                  <a:cubicBezTo>
                    <a:pt x="21" y="24"/>
                    <a:pt x="24" y="22"/>
                    <a:pt x="24" y="18"/>
                  </a:cubicBezTo>
                  <a:cubicBezTo>
                    <a:pt x="24" y="15"/>
                    <a:pt x="21" y="12"/>
                    <a:pt x="18"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solidFill>
                  <a:schemeClr val="tx2"/>
                </a:solidFill>
              </a:endParaRPr>
            </a:p>
          </p:txBody>
        </p:sp>
        <p:sp>
          <p:nvSpPr>
            <p:cNvPr id="36" name="Figura a mano libera 69"/>
            <p:cNvSpPr>
              <a:spLocks noEditPoints="1"/>
            </p:cNvSpPr>
            <p:nvPr/>
          </p:nvSpPr>
          <p:spPr bwMode="auto">
            <a:xfrm>
              <a:off x="7072" y="600"/>
              <a:ext cx="54" cy="52"/>
            </a:xfrm>
            <a:custGeom>
              <a:avLst/>
              <a:gdLst>
                <a:gd name="T0" fmla="*/ 18 w 36"/>
                <a:gd name="T1" fmla="*/ 36 h 36"/>
                <a:gd name="T2" fmla="*/ 0 w 36"/>
                <a:gd name="T3" fmla="*/ 18 h 36"/>
                <a:gd name="T4" fmla="*/ 18 w 36"/>
                <a:gd name="T5" fmla="*/ 0 h 36"/>
                <a:gd name="T6" fmla="*/ 36 w 36"/>
                <a:gd name="T7" fmla="*/ 18 h 36"/>
                <a:gd name="T8" fmla="*/ 18 w 36"/>
                <a:gd name="T9" fmla="*/ 36 h 36"/>
                <a:gd name="T10" fmla="*/ 18 w 36"/>
                <a:gd name="T11" fmla="*/ 12 h 36"/>
                <a:gd name="T12" fmla="*/ 12 w 36"/>
                <a:gd name="T13" fmla="*/ 18 h 36"/>
                <a:gd name="T14" fmla="*/ 18 w 36"/>
                <a:gd name="T15" fmla="*/ 24 h 36"/>
                <a:gd name="T16" fmla="*/ 24 w 36"/>
                <a:gd name="T17" fmla="*/ 18 h 36"/>
                <a:gd name="T18" fmla="*/ 18 w 36"/>
                <a:gd name="T19" fmla="*/ 12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36">
                  <a:moveTo>
                    <a:pt x="18" y="36"/>
                  </a:moveTo>
                  <a:cubicBezTo>
                    <a:pt x="8" y="36"/>
                    <a:pt x="0" y="28"/>
                    <a:pt x="0" y="18"/>
                  </a:cubicBezTo>
                  <a:cubicBezTo>
                    <a:pt x="0" y="9"/>
                    <a:pt x="8" y="0"/>
                    <a:pt x="18" y="0"/>
                  </a:cubicBezTo>
                  <a:cubicBezTo>
                    <a:pt x="28" y="0"/>
                    <a:pt x="36" y="9"/>
                    <a:pt x="36" y="18"/>
                  </a:cubicBezTo>
                  <a:cubicBezTo>
                    <a:pt x="36" y="28"/>
                    <a:pt x="28" y="36"/>
                    <a:pt x="18" y="36"/>
                  </a:cubicBezTo>
                  <a:close/>
                  <a:moveTo>
                    <a:pt x="18" y="12"/>
                  </a:moveTo>
                  <a:cubicBezTo>
                    <a:pt x="14" y="12"/>
                    <a:pt x="12" y="15"/>
                    <a:pt x="12" y="18"/>
                  </a:cubicBezTo>
                  <a:cubicBezTo>
                    <a:pt x="12" y="22"/>
                    <a:pt x="14" y="24"/>
                    <a:pt x="18" y="24"/>
                  </a:cubicBezTo>
                  <a:cubicBezTo>
                    <a:pt x="21" y="24"/>
                    <a:pt x="24" y="22"/>
                    <a:pt x="24" y="18"/>
                  </a:cubicBezTo>
                  <a:cubicBezTo>
                    <a:pt x="24" y="15"/>
                    <a:pt x="21" y="12"/>
                    <a:pt x="18"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solidFill>
                  <a:schemeClr val="tx2"/>
                </a:solidFill>
              </a:endParaRPr>
            </a:p>
          </p:txBody>
        </p:sp>
        <p:sp>
          <p:nvSpPr>
            <p:cNvPr id="37" name="Figura a mano libera 70"/>
            <p:cNvSpPr/>
            <p:nvPr/>
          </p:nvSpPr>
          <p:spPr bwMode="auto">
            <a:xfrm>
              <a:off x="6782" y="714"/>
              <a:ext cx="99" cy="84"/>
            </a:xfrm>
            <a:custGeom>
              <a:avLst/>
              <a:gdLst>
                <a:gd name="T0" fmla="*/ 7 w 67"/>
                <a:gd name="T1" fmla="*/ 58 h 58"/>
                <a:gd name="T2" fmla="*/ 2 w 67"/>
                <a:gd name="T3" fmla="*/ 56 h 58"/>
                <a:gd name="T4" fmla="*/ 3 w 67"/>
                <a:gd name="T5" fmla="*/ 47 h 58"/>
                <a:gd name="T6" fmla="*/ 57 w 67"/>
                <a:gd name="T7" fmla="*/ 3 h 58"/>
                <a:gd name="T8" fmla="*/ 65 w 67"/>
                <a:gd name="T9" fmla="*/ 3 h 58"/>
                <a:gd name="T10" fmla="*/ 64 w 67"/>
                <a:gd name="T11" fmla="*/ 12 h 58"/>
                <a:gd name="T12" fmla="*/ 11 w 67"/>
                <a:gd name="T13" fmla="*/ 56 h 58"/>
                <a:gd name="T14" fmla="*/ 7 w 67"/>
                <a:gd name="T15" fmla="*/ 58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58">
                  <a:moveTo>
                    <a:pt x="7" y="58"/>
                  </a:moveTo>
                  <a:cubicBezTo>
                    <a:pt x="5" y="58"/>
                    <a:pt x="3" y="57"/>
                    <a:pt x="2" y="56"/>
                  </a:cubicBezTo>
                  <a:cubicBezTo>
                    <a:pt x="0" y="53"/>
                    <a:pt x="0" y="49"/>
                    <a:pt x="3" y="47"/>
                  </a:cubicBezTo>
                  <a:cubicBezTo>
                    <a:pt x="57" y="3"/>
                    <a:pt x="57" y="3"/>
                    <a:pt x="57" y="3"/>
                  </a:cubicBezTo>
                  <a:cubicBezTo>
                    <a:pt x="59" y="0"/>
                    <a:pt x="63" y="1"/>
                    <a:pt x="65" y="3"/>
                  </a:cubicBezTo>
                  <a:cubicBezTo>
                    <a:pt x="67" y="6"/>
                    <a:pt x="67" y="10"/>
                    <a:pt x="64" y="12"/>
                  </a:cubicBezTo>
                  <a:cubicBezTo>
                    <a:pt x="11" y="56"/>
                    <a:pt x="11" y="56"/>
                    <a:pt x="11" y="56"/>
                  </a:cubicBezTo>
                  <a:cubicBezTo>
                    <a:pt x="10" y="57"/>
                    <a:pt x="8" y="58"/>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solidFill>
                  <a:schemeClr val="tx2"/>
                </a:solidFill>
              </a:endParaRPr>
            </a:p>
          </p:txBody>
        </p:sp>
        <p:sp>
          <p:nvSpPr>
            <p:cNvPr id="38" name="Figura a mano libera 71"/>
            <p:cNvSpPr/>
            <p:nvPr/>
          </p:nvSpPr>
          <p:spPr bwMode="auto">
            <a:xfrm>
              <a:off x="6892" y="708"/>
              <a:ext cx="93" cy="44"/>
            </a:xfrm>
            <a:custGeom>
              <a:avLst/>
              <a:gdLst>
                <a:gd name="T0" fmla="*/ 57 w 63"/>
                <a:gd name="T1" fmla="*/ 30 h 30"/>
                <a:gd name="T2" fmla="*/ 55 w 63"/>
                <a:gd name="T3" fmla="*/ 29 h 30"/>
                <a:gd name="T4" fmla="*/ 5 w 63"/>
                <a:gd name="T5" fmla="*/ 13 h 30"/>
                <a:gd name="T6" fmla="*/ 1 w 63"/>
                <a:gd name="T7" fmla="*/ 5 h 30"/>
                <a:gd name="T8" fmla="*/ 9 w 63"/>
                <a:gd name="T9" fmla="*/ 2 h 30"/>
                <a:gd name="T10" fmla="*/ 58 w 63"/>
                <a:gd name="T11" fmla="*/ 18 h 30"/>
                <a:gd name="T12" fmla="*/ 62 w 63"/>
                <a:gd name="T13" fmla="*/ 26 h 30"/>
                <a:gd name="T14" fmla="*/ 57 w 63"/>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 h="30">
                  <a:moveTo>
                    <a:pt x="57" y="30"/>
                  </a:moveTo>
                  <a:cubicBezTo>
                    <a:pt x="56" y="30"/>
                    <a:pt x="55" y="30"/>
                    <a:pt x="55" y="29"/>
                  </a:cubicBezTo>
                  <a:cubicBezTo>
                    <a:pt x="5" y="13"/>
                    <a:pt x="5" y="13"/>
                    <a:pt x="5" y="13"/>
                  </a:cubicBezTo>
                  <a:cubicBezTo>
                    <a:pt x="2" y="12"/>
                    <a:pt x="0" y="8"/>
                    <a:pt x="1" y="5"/>
                  </a:cubicBezTo>
                  <a:cubicBezTo>
                    <a:pt x="2" y="2"/>
                    <a:pt x="6" y="0"/>
                    <a:pt x="9" y="2"/>
                  </a:cubicBezTo>
                  <a:cubicBezTo>
                    <a:pt x="58" y="18"/>
                    <a:pt x="58" y="18"/>
                    <a:pt x="58" y="18"/>
                  </a:cubicBezTo>
                  <a:cubicBezTo>
                    <a:pt x="62" y="19"/>
                    <a:pt x="63" y="23"/>
                    <a:pt x="62" y="26"/>
                  </a:cubicBezTo>
                  <a:cubicBezTo>
                    <a:pt x="61" y="28"/>
                    <a:pt x="59" y="30"/>
                    <a:pt x="5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solidFill>
                  <a:schemeClr val="tx2"/>
                </a:solidFill>
              </a:endParaRPr>
            </a:p>
          </p:txBody>
        </p:sp>
        <p:sp>
          <p:nvSpPr>
            <p:cNvPr id="39" name="Figura a mano libera 72"/>
            <p:cNvSpPr/>
            <p:nvPr/>
          </p:nvSpPr>
          <p:spPr bwMode="auto">
            <a:xfrm>
              <a:off x="6994" y="630"/>
              <a:ext cx="103" cy="113"/>
            </a:xfrm>
            <a:custGeom>
              <a:avLst/>
              <a:gdLst>
                <a:gd name="T0" fmla="*/ 6 w 70"/>
                <a:gd name="T1" fmla="*/ 78 h 78"/>
                <a:gd name="T2" fmla="*/ 3 w 70"/>
                <a:gd name="T3" fmla="*/ 77 h 78"/>
                <a:gd name="T4" fmla="*/ 2 w 70"/>
                <a:gd name="T5" fmla="*/ 68 h 78"/>
                <a:gd name="T6" fmla="*/ 58 w 70"/>
                <a:gd name="T7" fmla="*/ 3 h 78"/>
                <a:gd name="T8" fmla="*/ 67 w 70"/>
                <a:gd name="T9" fmla="*/ 2 h 78"/>
                <a:gd name="T10" fmla="*/ 67 w 70"/>
                <a:gd name="T11" fmla="*/ 10 h 78"/>
                <a:gd name="T12" fmla="*/ 11 w 70"/>
                <a:gd name="T13" fmla="*/ 76 h 78"/>
                <a:gd name="T14" fmla="*/ 6 w 70"/>
                <a:gd name="T15" fmla="*/ 78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78">
                  <a:moveTo>
                    <a:pt x="6" y="78"/>
                  </a:moveTo>
                  <a:cubicBezTo>
                    <a:pt x="5" y="78"/>
                    <a:pt x="4" y="78"/>
                    <a:pt x="3" y="77"/>
                  </a:cubicBezTo>
                  <a:cubicBezTo>
                    <a:pt x="0" y="75"/>
                    <a:pt x="0" y="71"/>
                    <a:pt x="2" y="68"/>
                  </a:cubicBezTo>
                  <a:cubicBezTo>
                    <a:pt x="58" y="3"/>
                    <a:pt x="58" y="3"/>
                    <a:pt x="58" y="3"/>
                  </a:cubicBezTo>
                  <a:cubicBezTo>
                    <a:pt x="60" y="0"/>
                    <a:pt x="64" y="0"/>
                    <a:pt x="67" y="2"/>
                  </a:cubicBezTo>
                  <a:cubicBezTo>
                    <a:pt x="69" y="4"/>
                    <a:pt x="70" y="8"/>
                    <a:pt x="67" y="10"/>
                  </a:cubicBezTo>
                  <a:cubicBezTo>
                    <a:pt x="11" y="76"/>
                    <a:pt x="11" y="76"/>
                    <a:pt x="11" y="76"/>
                  </a:cubicBezTo>
                  <a:cubicBezTo>
                    <a:pt x="10" y="78"/>
                    <a:pt x="8" y="78"/>
                    <a:pt x="6"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solidFill>
                  <a:schemeClr val="tx2"/>
                </a:solidFill>
              </a:endParaRPr>
            </a:p>
          </p:txBody>
        </p:sp>
      </p:grpSp>
      <p:sp>
        <p:nvSpPr>
          <p:cNvPr id="2" name="Segnaposto numero diapositiva 1"/>
          <p:cNvSpPr>
            <a:spLocks noGrp="1"/>
          </p:cNvSpPr>
          <p:nvPr>
            <p:ph type="sldNum" sz="quarter" idx="12"/>
          </p:nvPr>
        </p:nvSpPr>
        <p:spPr/>
        <p:txBody>
          <a:bodyPr/>
          <a:lstStyle/>
          <a:p>
            <a:pPr rtl="0"/>
            <a:fld id="{3A98EE3D-8CD1-4C3F-BD1C-C98C9596463C}" type="slidenum">
              <a:rPr lang="it-IT" noProof="0" smtClean="0"/>
              <a:t>2</a:t>
            </a:fld>
            <a:endParaRPr lang="it-IT" noProof="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 name="Diagramma 48" descr="Elemento grafico SmartArt"/>
          <p:cNvGraphicFramePr/>
          <p:nvPr>
            <p:extLst>
              <p:ext uri="{D42A27DB-BD31-4B8C-83A1-F6EECF244321}">
                <p14:modId xmlns:p14="http://schemas.microsoft.com/office/powerpoint/2010/main" val="4186924681"/>
              </p:ext>
            </p:extLst>
          </p:nvPr>
        </p:nvGraphicFramePr>
        <p:xfrm>
          <a:off x="420370" y="1717040"/>
          <a:ext cx="11437620" cy="48120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olo 4"/>
          <p:cNvSpPr>
            <a:spLocks noGrp="1"/>
          </p:cNvSpPr>
          <p:nvPr>
            <p:ph type="title"/>
          </p:nvPr>
        </p:nvSpPr>
        <p:spPr>
          <a:xfrm>
            <a:off x="581192" y="653080"/>
            <a:ext cx="11029616" cy="988332"/>
          </a:xfrm>
        </p:spPr>
        <p:txBody>
          <a:bodyPr rtlCol="0">
            <a:normAutofit fontScale="90000"/>
          </a:bodyPr>
          <a:lstStyle/>
          <a:p>
            <a:pPr algn="ctr" rtl="0"/>
            <a:r>
              <a:rPr lang="it-IT" dirty="0">
                <a:solidFill>
                  <a:schemeClr val="tx1"/>
                </a:solidFill>
              </a:rPr>
              <a:t>SOSTEGNO A COMMERCIO &amp; INTERNAZIONALIZZAZIONE highlights</a:t>
            </a:r>
          </a:p>
        </p:txBody>
      </p:sp>
      <p:pic>
        <p:nvPicPr>
          <p:cNvPr id="9" name="Segnaposto immagine 8" descr="mani di qualcuno"/>
          <p:cNvPicPr>
            <a:picLocks noGrp="1" noChangeAspect="1"/>
          </p:cNvPicPr>
          <p:nvPr>
            <p:ph type="pic" sz="quarter" idx="13"/>
          </p:nvPr>
        </p:nvPicPr>
        <p:blipFill rotWithShape="1">
          <a:blip r:embed="rId8"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a:xfrm>
            <a:off x="0" y="6423660"/>
            <a:ext cx="12192000" cy="796925"/>
          </a:xfrm>
        </p:spPr>
      </p:pic>
      <p:sp>
        <p:nvSpPr>
          <p:cNvPr id="2" name="Segnaposto numero diapositiva 1"/>
          <p:cNvSpPr>
            <a:spLocks noGrp="1"/>
          </p:cNvSpPr>
          <p:nvPr>
            <p:ph type="sldNum" sz="quarter" idx="12"/>
          </p:nvPr>
        </p:nvSpPr>
        <p:spPr/>
        <p:txBody>
          <a:bodyPr/>
          <a:lstStyle/>
          <a:p>
            <a:pPr rtl="0"/>
            <a:fld id="{3A98EE3D-8CD1-4C3F-BD1C-C98C9596463C}" type="slidenum">
              <a:rPr lang="it-IT" noProof="0" smtClean="0"/>
              <a:t>3</a:t>
            </a:fld>
            <a:endParaRPr lang="it-IT" noProof="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idx="1"/>
          </p:nvPr>
        </p:nvSpPr>
        <p:spPr/>
        <p:txBody>
          <a:bodyPr rtlCol="0"/>
          <a:lstStyle/>
          <a:p>
            <a:pPr marL="0" indent="0" rtl="0">
              <a:buNone/>
            </a:pPr>
            <a:r>
              <a:rPr lang="it-IT" b="1" dirty="0"/>
              <a:t>FINANZIAMENTI</a:t>
            </a:r>
          </a:p>
          <a:p>
            <a:pPr marL="0" indent="0" rtl="0">
              <a:buNone/>
            </a:pPr>
            <a:endParaRPr lang="it-IT" b="1" dirty="0">
              <a:solidFill>
                <a:schemeClr val="tx1"/>
              </a:solidFill>
              <a:effectLst>
                <a:outerShdw blurRad="38100" dist="19050" dir="2700000" algn="tl" rotWithShape="0">
                  <a:schemeClr val="dk1">
                    <a:alpha val="40000"/>
                  </a:schemeClr>
                </a:outerShdw>
              </a:effectLst>
            </a:endParaRPr>
          </a:p>
          <a:p>
            <a:pPr lvl="1">
              <a:buFont typeface="Wingdings" panose="05000000000000000000" pitchFamily="2" charset="2"/>
              <a:buChar char="§"/>
            </a:pPr>
            <a:r>
              <a:rPr lang="it-IT" sz="2000" dirty="0">
                <a:solidFill>
                  <a:schemeClr val="tx1"/>
                </a:solidFill>
                <a:effectLst>
                  <a:outerShdw blurRad="38100" dist="19050" dir="2700000" algn="tl" rotWithShape="0">
                    <a:schemeClr val="dk1">
                      <a:alpha val="40000"/>
                    </a:schemeClr>
                  </a:outerShdw>
                </a:effectLst>
              </a:rPr>
              <a:t>Agevolati per l'internazionalizzazione </a:t>
            </a:r>
          </a:p>
          <a:p>
            <a:pPr lvl="1">
              <a:buFont typeface="Wingdings" panose="05000000000000000000" pitchFamily="2" charset="2"/>
              <a:buChar char="§"/>
            </a:pPr>
            <a:r>
              <a:rPr lang="it-IT" sz="2000" dirty="0">
                <a:solidFill>
                  <a:schemeClr val="tx1"/>
                </a:solidFill>
                <a:effectLst>
                  <a:outerShdw blurRad="38100" dist="19050" dir="2700000" algn="tl" rotWithShape="0">
                    <a:schemeClr val="dk1">
                      <a:alpha val="40000"/>
                    </a:schemeClr>
                  </a:outerShdw>
                </a:effectLst>
              </a:rPr>
              <a:t>Export Finance</a:t>
            </a:r>
          </a:p>
          <a:p>
            <a:pPr lvl="1">
              <a:buFont typeface="Wingdings" panose="05000000000000000000" pitchFamily="2" charset="2"/>
              <a:buChar char="§"/>
            </a:pPr>
            <a:r>
              <a:rPr lang="it-IT" sz="2000" dirty="0">
                <a:solidFill>
                  <a:schemeClr val="tx1"/>
                </a:solidFill>
                <a:effectLst>
                  <a:outerShdw blurRad="38100" dist="19050" dir="2700000" algn="tl" rotWithShape="0">
                    <a:schemeClr val="dk1">
                      <a:alpha val="40000"/>
                    </a:schemeClr>
                  </a:outerShdw>
                </a:effectLst>
              </a:rPr>
              <a:t>Import Finance</a:t>
            </a:r>
          </a:p>
          <a:p>
            <a:pPr marL="0" indent="0" rtl="0">
              <a:buNone/>
            </a:pPr>
            <a:endParaRPr lang="it-IT" dirty="0"/>
          </a:p>
          <a:p>
            <a:pPr marL="0" indent="0" rtl="0">
              <a:buNone/>
            </a:pPr>
            <a:endParaRPr lang="it-IT" dirty="0"/>
          </a:p>
        </p:txBody>
      </p:sp>
      <p:sp>
        <p:nvSpPr>
          <p:cNvPr id="4" name="Titolo 3"/>
          <p:cNvSpPr>
            <a:spLocks noGrp="1"/>
          </p:cNvSpPr>
          <p:nvPr>
            <p:ph type="title"/>
          </p:nvPr>
        </p:nvSpPr>
        <p:spPr/>
        <p:txBody>
          <a:bodyPr rtlCol="0"/>
          <a:lstStyle/>
          <a:p>
            <a:pPr rtl="0"/>
            <a:r>
              <a:rPr lang="it-IT" dirty="0"/>
              <a:t>Panoramica deI prodottI</a:t>
            </a:r>
          </a:p>
        </p:txBody>
      </p:sp>
      <p:grpSp>
        <p:nvGrpSpPr>
          <p:cNvPr id="28" name="Gruppo 40" descr="icona binocolo"/>
          <p:cNvGrpSpPr>
            <a:grpSpLocks noChangeAspect="1"/>
          </p:cNvGrpSpPr>
          <p:nvPr/>
        </p:nvGrpSpPr>
        <p:grpSpPr bwMode="auto">
          <a:xfrm>
            <a:off x="868680" y="2389664"/>
            <a:ext cx="530860" cy="491076"/>
            <a:chOff x="3438" y="454"/>
            <a:chExt cx="427" cy="395"/>
          </a:xfrm>
          <a:solidFill>
            <a:schemeClr val="tx1"/>
          </a:solidFill>
        </p:grpSpPr>
        <p:sp>
          <p:nvSpPr>
            <p:cNvPr id="29" name="Figura a mano libera 41"/>
            <p:cNvSpPr>
              <a:spLocks noEditPoints="1"/>
            </p:cNvSpPr>
            <p:nvPr/>
          </p:nvSpPr>
          <p:spPr bwMode="auto">
            <a:xfrm>
              <a:off x="3438"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solidFill>
                  <a:schemeClr val="tx1">
                    <a:lumMod val="95000"/>
                  </a:schemeClr>
                </a:solidFill>
              </a:endParaRPr>
            </a:p>
          </p:txBody>
        </p:sp>
        <p:sp>
          <p:nvSpPr>
            <p:cNvPr id="30" name="Figura a mano libera 42"/>
            <p:cNvSpPr/>
            <p:nvPr/>
          </p:nvSpPr>
          <p:spPr bwMode="auto">
            <a:xfrm>
              <a:off x="3455" y="457"/>
              <a:ext cx="179" cy="250"/>
            </a:xfrm>
            <a:custGeom>
              <a:avLst/>
              <a:gdLst>
                <a:gd name="T0" fmla="*/ 7 w 121"/>
                <a:gd name="T1" fmla="*/ 169 h 169"/>
                <a:gd name="T2" fmla="*/ 4 w 121"/>
                <a:gd name="T3" fmla="*/ 168 h 169"/>
                <a:gd name="T4" fmla="*/ 1 w 121"/>
                <a:gd name="T5" fmla="*/ 160 h 169"/>
                <a:gd name="T6" fmla="*/ 37 w 121"/>
                <a:gd name="T7" fmla="*/ 76 h 169"/>
                <a:gd name="T8" fmla="*/ 39 w 121"/>
                <a:gd name="T9" fmla="*/ 74 h 169"/>
                <a:gd name="T10" fmla="*/ 56 w 121"/>
                <a:gd name="T11" fmla="*/ 57 h 169"/>
                <a:gd name="T12" fmla="*/ 73 w 121"/>
                <a:gd name="T13" fmla="*/ 11 h 169"/>
                <a:gd name="T14" fmla="*/ 75 w 121"/>
                <a:gd name="T15" fmla="*/ 8 h 169"/>
                <a:gd name="T16" fmla="*/ 97 w 121"/>
                <a:gd name="T17" fmla="*/ 0 h 169"/>
                <a:gd name="T18" fmla="*/ 119 w 121"/>
                <a:gd name="T19" fmla="*/ 8 h 169"/>
                <a:gd name="T20" fmla="*/ 121 w 121"/>
                <a:gd name="T21" fmla="*/ 13 h 169"/>
                <a:gd name="T22" fmla="*/ 121 w 121"/>
                <a:gd name="T23" fmla="*/ 61 h 169"/>
                <a:gd name="T24" fmla="*/ 115 w 121"/>
                <a:gd name="T25" fmla="*/ 67 h 169"/>
                <a:gd name="T26" fmla="*/ 109 w 121"/>
                <a:gd name="T27" fmla="*/ 61 h 169"/>
                <a:gd name="T28" fmla="*/ 109 w 121"/>
                <a:gd name="T29" fmla="*/ 15 h 169"/>
                <a:gd name="T30" fmla="*/ 84 w 121"/>
                <a:gd name="T31" fmla="*/ 16 h 169"/>
                <a:gd name="T32" fmla="*/ 66 w 121"/>
                <a:gd name="T33" fmla="*/ 63 h 169"/>
                <a:gd name="T34" fmla="*/ 65 w 121"/>
                <a:gd name="T35" fmla="*/ 65 h 169"/>
                <a:gd name="T36" fmla="*/ 48 w 121"/>
                <a:gd name="T37" fmla="*/ 82 h 169"/>
                <a:gd name="T38" fmla="*/ 12 w 121"/>
                <a:gd name="T39" fmla="*/ 165 h 169"/>
                <a:gd name="T40" fmla="*/ 7 w 121"/>
                <a:gd name="T41"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69">
                  <a:moveTo>
                    <a:pt x="7" y="169"/>
                  </a:moveTo>
                  <a:cubicBezTo>
                    <a:pt x="6" y="169"/>
                    <a:pt x="5" y="168"/>
                    <a:pt x="4" y="168"/>
                  </a:cubicBezTo>
                  <a:cubicBezTo>
                    <a:pt x="1" y="167"/>
                    <a:pt x="0" y="163"/>
                    <a:pt x="1" y="160"/>
                  </a:cubicBezTo>
                  <a:cubicBezTo>
                    <a:pt x="37" y="76"/>
                    <a:pt x="37" y="76"/>
                    <a:pt x="37" y="76"/>
                  </a:cubicBezTo>
                  <a:cubicBezTo>
                    <a:pt x="38" y="76"/>
                    <a:pt x="38" y="75"/>
                    <a:pt x="39" y="74"/>
                  </a:cubicBezTo>
                  <a:cubicBezTo>
                    <a:pt x="56" y="57"/>
                    <a:pt x="56" y="57"/>
                    <a:pt x="56" y="57"/>
                  </a:cubicBezTo>
                  <a:cubicBezTo>
                    <a:pt x="73" y="11"/>
                    <a:pt x="73" y="11"/>
                    <a:pt x="73" y="11"/>
                  </a:cubicBezTo>
                  <a:cubicBezTo>
                    <a:pt x="74" y="10"/>
                    <a:pt x="74" y="9"/>
                    <a:pt x="75" y="8"/>
                  </a:cubicBezTo>
                  <a:cubicBezTo>
                    <a:pt x="80" y="3"/>
                    <a:pt x="88" y="0"/>
                    <a:pt x="97" y="0"/>
                  </a:cubicBezTo>
                  <a:cubicBezTo>
                    <a:pt x="106" y="0"/>
                    <a:pt x="114" y="3"/>
                    <a:pt x="119" y="8"/>
                  </a:cubicBezTo>
                  <a:cubicBezTo>
                    <a:pt x="120" y="10"/>
                    <a:pt x="121" y="11"/>
                    <a:pt x="121" y="13"/>
                  </a:cubicBezTo>
                  <a:cubicBezTo>
                    <a:pt x="121" y="61"/>
                    <a:pt x="121" y="61"/>
                    <a:pt x="121" y="61"/>
                  </a:cubicBezTo>
                  <a:cubicBezTo>
                    <a:pt x="121" y="64"/>
                    <a:pt x="118" y="67"/>
                    <a:pt x="115" y="67"/>
                  </a:cubicBezTo>
                  <a:cubicBezTo>
                    <a:pt x="112" y="67"/>
                    <a:pt x="109" y="64"/>
                    <a:pt x="109" y="61"/>
                  </a:cubicBezTo>
                  <a:cubicBezTo>
                    <a:pt x="109" y="15"/>
                    <a:pt x="109" y="15"/>
                    <a:pt x="109" y="15"/>
                  </a:cubicBezTo>
                  <a:cubicBezTo>
                    <a:pt x="102" y="10"/>
                    <a:pt x="90" y="11"/>
                    <a:pt x="84" y="16"/>
                  </a:cubicBezTo>
                  <a:cubicBezTo>
                    <a:pt x="66" y="63"/>
                    <a:pt x="66" y="63"/>
                    <a:pt x="66" y="63"/>
                  </a:cubicBezTo>
                  <a:cubicBezTo>
                    <a:pt x="66" y="64"/>
                    <a:pt x="66" y="64"/>
                    <a:pt x="65" y="65"/>
                  </a:cubicBezTo>
                  <a:cubicBezTo>
                    <a:pt x="48" y="82"/>
                    <a:pt x="48" y="82"/>
                    <a:pt x="48" y="82"/>
                  </a:cubicBezTo>
                  <a:cubicBezTo>
                    <a:pt x="12" y="165"/>
                    <a:pt x="12" y="165"/>
                    <a:pt x="12" y="165"/>
                  </a:cubicBezTo>
                  <a:cubicBezTo>
                    <a:pt x="11" y="167"/>
                    <a:pt x="9" y="169"/>
                    <a:pt x="7" y="1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solidFill>
                  <a:schemeClr val="tx1">
                    <a:lumMod val="95000"/>
                  </a:schemeClr>
                </a:solidFill>
              </a:endParaRPr>
            </a:p>
          </p:txBody>
        </p:sp>
        <p:sp>
          <p:nvSpPr>
            <p:cNvPr id="31" name="Figura a mano libera 43"/>
            <p:cNvSpPr>
              <a:spLocks noEditPoints="1"/>
            </p:cNvSpPr>
            <p:nvPr/>
          </p:nvSpPr>
          <p:spPr bwMode="auto">
            <a:xfrm>
              <a:off x="3669"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solidFill>
                  <a:schemeClr val="tx1">
                    <a:lumMod val="95000"/>
                  </a:schemeClr>
                </a:solidFill>
              </a:endParaRPr>
            </a:p>
          </p:txBody>
        </p:sp>
        <p:sp>
          <p:nvSpPr>
            <p:cNvPr id="32" name="Figura a mano libera 44"/>
            <p:cNvSpPr/>
            <p:nvPr/>
          </p:nvSpPr>
          <p:spPr bwMode="auto">
            <a:xfrm>
              <a:off x="3669" y="454"/>
              <a:ext cx="179" cy="253"/>
            </a:xfrm>
            <a:custGeom>
              <a:avLst/>
              <a:gdLst>
                <a:gd name="T0" fmla="*/ 114 w 121"/>
                <a:gd name="T1" fmla="*/ 171 h 171"/>
                <a:gd name="T2" fmla="*/ 108 w 121"/>
                <a:gd name="T3" fmla="*/ 167 h 171"/>
                <a:gd name="T4" fmla="*/ 73 w 121"/>
                <a:gd name="T5" fmla="*/ 84 h 171"/>
                <a:gd name="T6" fmla="*/ 56 w 121"/>
                <a:gd name="T7" fmla="*/ 67 h 171"/>
                <a:gd name="T8" fmla="*/ 54 w 121"/>
                <a:gd name="T9" fmla="*/ 65 h 171"/>
                <a:gd name="T10" fmla="*/ 37 w 121"/>
                <a:gd name="T11" fmla="*/ 19 h 171"/>
                <a:gd name="T12" fmla="*/ 12 w 121"/>
                <a:gd name="T13" fmla="*/ 18 h 171"/>
                <a:gd name="T14" fmla="*/ 12 w 121"/>
                <a:gd name="T15" fmla="*/ 63 h 171"/>
                <a:gd name="T16" fmla="*/ 6 w 121"/>
                <a:gd name="T17" fmla="*/ 69 h 171"/>
                <a:gd name="T18" fmla="*/ 0 w 121"/>
                <a:gd name="T19" fmla="*/ 63 h 171"/>
                <a:gd name="T20" fmla="*/ 0 w 121"/>
                <a:gd name="T21" fmla="*/ 15 h 171"/>
                <a:gd name="T22" fmla="*/ 2 w 121"/>
                <a:gd name="T23" fmla="*/ 11 h 171"/>
                <a:gd name="T24" fmla="*/ 46 w 121"/>
                <a:gd name="T25" fmla="*/ 11 h 171"/>
                <a:gd name="T26" fmla="*/ 47 w 121"/>
                <a:gd name="T27" fmla="*/ 13 h 171"/>
                <a:gd name="T28" fmla="*/ 65 w 121"/>
                <a:gd name="T29" fmla="*/ 59 h 171"/>
                <a:gd name="T30" fmla="*/ 82 w 121"/>
                <a:gd name="T31" fmla="*/ 76 h 171"/>
                <a:gd name="T32" fmla="*/ 83 w 121"/>
                <a:gd name="T33" fmla="*/ 78 h 171"/>
                <a:gd name="T34" fmla="*/ 119 w 121"/>
                <a:gd name="T35" fmla="*/ 162 h 171"/>
                <a:gd name="T36" fmla="*/ 116 w 121"/>
                <a:gd name="T37" fmla="*/ 170 h 171"/>
                <a:gd name="T38" fmla="*/ 114 w 121"/>
                <a:gd name="T39"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 h="171">
                  <a:moveTo>
                    <a:pt x="114" y="171"/>
                  </a:moveTo>
                  <a:cubicBezTo>
                    <a:pt x="112" y="171"/>
                    <a:pt x="109" y="169"/>
                    <a:pt x="108" y="167"/>
                  </a:cubicBezTo>
                  <a:cubicBezTo>
                    <a:pt x="73" y="84"/>
                    <a:pt x="73" y="84"/>
                    <a:pt x="73" y="84"/>
                  </a:cubicBezTo>
                  <a:cubicBezTo>
                    <a:pt x="56" y="67"/>
                    <a:pt x="56" y="67"/>
                    <a:pt x="56" y="67"/>
                  </a:cubicBezTo>
                  <a:cubicBezTo>
                    <a:pt x="55" y="66"/>
                    <a:pt x="55" y="66"/>
                    <a:pt x="54" y="65"/>
                  </a:cubicBezTo>
                  <a:cubicBezTo>
                    <a:pt x="37" y="19"/>
                    <a:pt x="37" y="19"/>
                    <a:pt x="37" y="19"/>
                  </a:cubicBezTo>
                  <a:cubicBezTo>
                    <a:pt x="30" y="13"/>
                    <a:pt x="19" y="13"/>
                    <a:pt x="12" y="18"/>
                  </a:cubicBezTo>
                  <a:cubicBezTo>
                    <a:pt x="12" y="63"/>
                    <a:pt x="12" y="63"/>
                    <a:pt x="12" y="63"/>
                  </a:cubicBezTo>
                  <a:cubicBezTo>
                    <a:pt x="12" y="66"/>
                    <a:pt x="9" y="69"/>
                    <a:pt x="6" y="69"/>
                  </a:cubicBezTo>
                  <a:cubicBezTo>
                    <a:pt x="3" y="69"/>
                    <a:pt x="0" y="66"/>
                    <a:pt x="0" y="63"/>
                  </a:cubicBezTo>
                  <a:cubicBezTo>
                    <a:pt x="0" y="15"/>
                    <a:pt x="0" y="15"/>
                    <a:pt x="0" y="15"/>
                  </a:cubicBezTo>
                  <a:cubicBezTo>
                    <a:pt x="0" y="14"/>
                    <a:pt x="0" y="12"/>
                    <a:pt x="2" y="11"/>
                  </a:cubicBezTo>
                  <a:cubicBezTo>
                    <a:pt x="13" y="0"/>
                    <a:pt x="35" y="0"/>
                    <a:pt x="46" y="11"/>
                  </a:cubicBezTo>
                  <a:cubicBezTo>
                    <a:pt x="47" y="12"/>
                    <a:pt x="47" y="12"/>
                    <a:pt x="47" y="13"/>
                  </a:cubicBezTo>
                  <a:cubicBezTo>
                    <a:pt x="65" y="59"/>
                    <a:pt x="65" y="59"/>
                    <a:pt x="65" y="59"/>
                  </a:cubicBezTo>
                  <a:cubicBezTo>
                    <a:pt x="82" y="76"/>
                    <a:pt x="82" y="76"/>
                    <a:pt x="82" y="76"/>
                  </a:cubicBezTo>
                  <a:cubicBezTo>
                    <a:pt x="83" y="77"/>
                    <a:pt x="83" y="78"/>
                    <a:pt x="83" y="78"/>
                  </a:cubicBezTo>
                  <a:cubicBezTo>
                    <a:pt x="119" y="162"/>
                    <a:pt x="119" y="162"/>
                    <a:pt x="119" y="162"/>
                  </a:cubicBezTo>
                  <a:cubicBezTo>
                    <a:pt x="121" y="165"/>
                    <a:pt x="119" y="169"/>
                    <a:pt x="116" y="170"/>
                  </a:cubicBezTo>
                  <a:cubicBezTo>
                    <a:pt x="115" y="170"/>
                    <a:pt x="115" y="171"/>
                    <a:pt x="114" y="1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solidFill>
                  <a:schemeClr val="tx1">
                    <a:lumMod val="95000"/>
                  </a:schemeClr>
                </a:solidFill>
              </a:endParaRPr>
            </a:p>
          </p:txBody>
        </p:sp>
        <p:sp>
          <p:nvSpPr>
            <p:cNvPr id="33" name="Figura a mano libera 45"/>
            <p:cNvSpPr/>
            <p:nvPr/>
          </p:nvSpPr>
          <p:spPr bwMode="auto">
            <a:xfrm>
              <a:off x="3572" y="574"/>
              <a:ext cx="159" cy="53"/>
            </a:xfrm>
            <a:custGeom>
              <a:avLst/>
              <a:gdLst>
                <a:gd name="T0" fmla="*/ 102 w 108"/>
                <a:gd name="T1" fmla="*/ 36 h 36"/>
                <a:gd name="T2" fmla="*/ 96 w 108"/>
                <a:gd name="T3" fmla="*/ 30 h 36"/>
                <a:gd name="T4" fmla="*/ 54 w 108"/>
                <a:gd name="T5" fmla="*/ 12 h 36"/>
                <a:gd name="T6" fmla="*/ 12 w 108"/>
                <a:gd name="T7" fmla="*/ 30 h 36"/>
                <a:gd name="T8" fmla="*/ 6 w 108"/>
                <a:gd name="T9" fmla="*/ 36 h 36"/>
                <a:gd name="T10" fmla="*/ 0 w 108"/>
                <a:gd name="T11" fmla="*/ 30 h 36"/>
                <a:gd name="T12" fmla="*/ 54 w 108"/>
                <a:gd name="T13" fmla="*/ 0 h 36"/>
                <a:gd name="T14" fmla="*/ 108 w 108"/>
                <a:gd name="T15" fmla="*/ 30 h 36"/>
                <a:gd name="T16" fmla="*/ 102 w 108"/>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36">
                  <a:moveTo>
                    <a:pt x="102" y="36"/>
                  </a:moveTo>
                  <a:cubicBezTo>
                    <a:pt x="99" y="36"/>
                    <a:pt x="96" y="33"/>
                    <a:pt x="96" y="30"/>
                  </a:cubicBezTo>
                  <a:cubicBezTo>
                    <a:pt x="96" y="21"/>
                    <a:pt x="78" y="12"/>
                    <a:pt x="54" y="12"/>
                  </a:cubicBezTo>
                  <a:cubicBezTo>
                    <a:pt x="30" y="12"/>
                    <a:pt x="12" y="21"/>
                    <a:pt x="12" y="30"/>
                  </a:cubicBezTo>
                  <a:cubicBezTo>
                    <a:pt x="12" y="33"/>
                    <a:pt x="9" y="36"/>
                    <a:pt x="6" y="36"/>
                  </a:cubicBezTo>
                  <a:cubicBezTo>
                    <a:pt x="3" y="36"/>
                    <a:pt x="0" y="33"/>
                    <a:pt x="0" y="30"/>
                  </a:cubicBezTo>
                  <a:cubicBezTo>
                    <a:pt x="0" y="13"/>
                    <a:pt x="23" y="0"/>
                    <a:pt x="54" y="0"/>
                  </a:cubicBezTo>
                  <a:cubicBezTo>
                    <a:pt x="85" y="0"/>
                    <a:pt x="108" y="13"/>
                    <a:pt x="108" y="30"/>
                  </a:cubicBezTo>
                  <a:cubicBezTo>
                    <a:pt x="108" y="33"/>
                    <a:pt x="105" y="36"/>
                    <a:pt x="102"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solidFill>
                  <a:schemeClr val="tx1">
                    <a:lumMod val="95000"/>
                  </a:schemeClr>
                </a:solidFill>
              </a:endParaRPr>
            </a:p>
          </p:txBody>
        </p:sp>
        <p:sp>
          <p:nvSpPr>
            <p:cNvPr id="34" name="Figura a mano libera 46"/>
            <p:cNvSpPr/>
            <p:nvPr/>
          </p:nvSpPr>
          <p:spPr bwMode="auto">
            <a:xfrm>
              <a:off x="3616"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solidFill>
                  <a:schemeClr val="tx1">
                    <a:lumMod val="95000"/>
                  </a:schemeClr>
                </a:solidFill>
              </a:endParaRPr>
            </a:p>
          </p:txBody>
        </p:sp>
        <p:sp>
          <p:nvSpPr>
            <p:cNvPr id="35" name="Figura a mano libera 47"/>
            <p:cNvSpPr/>
            <p:nvPr/>
          </p:nvSpPr>
          <p:spPr bwMode="auto">
            <a:xfrm>
              <a:off x="3669"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solidFill>
                  <a:schemeClr val="tx1">
                    <a:lumMod val="95000"/>
                  </a:schemeClr>
                </a:solidFill>
              </a:endParaRPr>
            </a:p>
          </p:txBody>
        </p:sp>
        <p:sp>
          <p:nvSpPr>
            <p:cNvPr id="36" name="Figura a mano libera 48"/>
            <p:cNvSpPr/>
            <p:nvPr/>
          </p:nvSpPr>
          <p:spPr bwMode="auto">
            <a:xfrm>
              <a:off x="3474"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solidFill>
                  <a:schemeClr val="tx1">
                    <a:lumMod val="95000"/>
                  </a:schemeClr>
                </a:solidFill>
              </a:endParaRPr>
            </a:p>
          </p:txBody>
        </p:sp>
        <p:sp>
          <p:nvSpPr>
            <p:cNvPr id="37" name="Figura a mano libera 49"/>
            <p:cNvSpPr/>
            <p:nvPr/>
          </p:nvSpPr>
          <p:spPr bwMode="auto">
            <a:xfrm>
              <a:off x="3705"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solidFill>
                  <a:schemeClr val="tx1">
                    <a:lumMod val="95000"/>
                  </a:schemeClr>
                </a:solidFill>
              </a:endParaRPr>
            </a:p>
          </p:txBody>
        </p:sp>
      </p:grpSp>
      <p:sp>
        <p:nvSpPr>
          <p:cNvPr id="2" name="Pulsante di azione: Home 1">
            <a:hlinkClick r:id="rId3" action="ppaction://hlinksldjump" highlightClick="1"/>
          </p:cNvPr>
          <p:cNvSpPr/>
          <p:nvPr/>
        </p:nvSpPr>
        <p:spPr>
          <a:xfrm>
            <a:off x="475861" y="111967"/>
            <a:ext cx="291996" cy="289249"/>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numero diapositiva 5"/>
          <p:cNvSpPr>
            <a:spLocks noGrp="1"/>
          </p:cNvSpPr>
          <p:nvPr>
            <p:ph type="sldNum" sz="quarter" idx="12"/>
          </p:nvPr>
        </p:nvSpPr>
        <p:spPr/>
        <p:txBody>
          <a:bodyPr/>
          <a:lstStyle/>
          <a:p>
            <a:pPr rtl="0"/>
            <a:fld id="{3A98EE3D-8CD1-4C3F-BD1C-C98C9596463C}" type="slidenum">
              <a:rPr lang="it-IT" noProof="0" smtClean="0"/>
              <a:t>4</a:t>
            </a:fld>
            <a:endParaRPr lang="it-IT" noProof="0" dirty="0"/>
          </a:p>
        </p:txBody>
      </p:sp>
      <p:grpSp>
        <p:nvGrpSpPr>
          <p:cNvPr id="26" name="Gruppo 40" descr="icona binocolo">
            <a:extLst>
              <a:ext uri="{FF2B5EF4-FFF2-40B4-BE49-F238E27FC236}">
                <a16:creationId xmlns:a16="http://schemas.microsoft.com/office/drawing/2014/main" id="{08D7CAC6-4578-4DC8-814D-42C9D6ADFA21}"/>
              </a:ext>
            </a:extLst>
          </p:cNvPr>
          <p:cNvGrpSpPr>
            <a:grpSpLocks noChangeAspect="1"/>
          </p:cNvGrpSpPr>
          <p:nvPr/>
        </p:nvGrpSpPr>
        <p:grpSpPr bwMode="auto">
          <a:xfrm>
            <a:off x="8636000" y="3744595"/>
            <a:ext cx="2974975" cy="2752090"/>
            <a:chOff x="3438" y="454"/>
            <a:chExt cx="427" cy="395"/>
          </a:xfrm>
          <a:solidFill>
            <a:schemeClr val="tx1">
              <a:alpha val="73000"/>
            </a:schemeClr>
          </a:solidFill>
        </p:grpSpPr>
        <p:sp>
          <p:nvSpPr>
            <p:cNvPr id="27" name="Figura a mano libera 41">
              <a:extLst>
                <a:ext uri="{FF2B5EF4-FFF2-40B4-BE49-F238E27FC236}">
                  <a16:creationId xmlns:a16="http://schemas.microsoft.com/office/drawing/2014/main" id="{99C5B09E-3C69-4175-A24E-E529236A4610}"/>
                </a:ext>
              </a:extLst>
            </p:cNvPr>
            <p:cNvSpPr>
              <a:spLocks noEditPoints="1"/>
            </p:cNvSpPr>
            <p:nvPr/>
          </p:nvSpPr>
          <p:spPr bwMode="auto">
            <a:xfrm>
              <a:off x="3438"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p>
          </p:txBody>
        </p:sp>
        <p:sp>
          <p:nvSpPr>
            <p:cNvPr id="38" name="Figura a mano libera 42">
              <a:extLst>
                <a:ext uri="{FF2B5EF4-FFF2-40B4-BE49-F238E27FC236}">
                  <a16:creationId xmlns:a16="http://schemas.microsoft.com/office/drawing/2014/main" id="{A1BA24D3-684F-4601-A1D5-6423C4349814}"/>
                </a:ext>
              </a:extLst>
            </p:cNvPr>
            <p:cNvSpPr/>
            <p:nvPr/>
          </p:nvSpPr>
          <p:spPr bwMode="auto">
            <a:xfrm>
              <a:off x="3455" y="457"/>
              <a:ext cx="179" cy="250"/>
            </a:xfrm>
            <a:custGeom>
              <a:avLst/>
              <a:gdLst>
                <a:gd name="T0" fmla="*/ 7 w 121"/>
                <a:gd name="T1" fmla="*/ 169 h 169"/>
                <a:gd name="T2" fmla="*/ 4 w 121"/>
                <a:gd name="T3" fmla="*/ 168 h 169"/>
                <a:gd name="T4" fmla="*/ 1 w 121"/>
                <a:gd name="T5" fmla="*/ 160 h 169"/>
                <a:gd name="T6" fmla="*/ 37 w 121"/>
                <a:gd name="T7" fmla="*/ 76 h 169"/>
                <a:gd name="T8" fmla="*/ 39 w 121"/>
                <a:gd name="T9" fmla="*/ 74 h 169"/>
                <a:gd name="T10" fmla="*/ 56 w 121"/>
                <a:gd name="T11" fmla="*/ 57 h 169"/>
                <a:gd name="T12" fmla="*/ 73 w 121"/>
                <a:gd name="T13" fmla="*/ 11 h 169"/>
                <a:gd name="T14" fmla="*/ 75 w 121"/>
                <a:gd name="T15" fmla="*/ 8 h 169"/>
                <a:gd name="T16" fmla="*/ 97 w 121"/>
                <a:gd name="T17" fmla="*/ 0 h 169"/>
                <a:gd name="T18" fmla="*/ 119 w 121"/>
                <a:gd name="T19" fmla="*/ 8 h 169"/>
                <a:gd name="T20" fmla="*/ 121 w 121"/>
                <a:gd name="T21" fmla="*/ 13 h 169"/>
                <a:gd name="T22" fmla="*/ 121 w 121"/>
                <a:gd name="T23" fmla="*/ 61 h 169"/>
                <a:gd name="T24" fmla="*/ 115 w 121"/>
                <a:gd name="T25" fmla="*/ 67 h 169"/>
                <a:gd name="T26" fmla="*/ 109 w 121"/>
                <a:gd name="T27" fmla="*/ 61 h 169"/>
                <a:gd name="T28" fmla="*/ 109 w 121"/>
                <a:gd name="T29" fmla="*/ 15 h 169"/>
                <a:gd name="T30" fmla="*/ 84 w 121"/>
                <a:gd name="T31" fmla="*/ 16 h 169"/>
                <a:gd name="T32" fmla="*/ 66 w 121"/>
                <a:gd name="T33" fmla="*/ 63 h 169"/>
                <a:gd name="T34" fmla="*/ 65 w 121"/>
                <a:gd name="T35" fmla="*/ 65 h 169"/>
                <a:gd name="T36" fmla="*/ 48 w 121"/>
                <a:gd name="T37" fmla="*/ 82 h 169"/>
                <a:gd name="T38" fmla="*/ 12 w 121"/>
                <a:gd name="T39" fmla="*/ 165 h 169"/>
                <a:gd name="T40" fmla="*/ 7 w 121"/>
                <a:gd name="T41"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69">
                  <a:moveTo>
                    <a:pt x="7" y="169"/>
                  </a:moveTo>
                  <a:cubicBezTo>
                    <a:pt x="6" y="169"/>
                    <a:pt x="5" y="168"/>
                    <a:pt x="4" y="168"/>
                  </a:cubicBezTo>
                  <a:cubicBezTo>
                    <a:pt x="1" y="167"/>
                    <a:pt x="0" y="163"/>
                    <a:pt x="1" y="160"/>
                  </a:cubicBezTo>
                  <a:cubicBezTo>
                    <a:pt x="37" y="76"/>
                    <a:pt x="37" y="76"/>
                    <a:pt x="37" y="76"/>
                  </a:cubicBezTo>
                  <a:cubicBezTo>
                    <a:pt x="38" y="76"/>
                    <a:pt x="38" y="75"/>
                    <a:pt x="39" y="74"/>
                  </a:cubicBezTo>
                  <a:cubicBezTo>
                    <a:pt x="56" y="57"/>
                    <a:pt x="56" y="57"/>
                    <a:pt x="56" y="57"/>
                  </a:cubicBezTo>
                  <a:cubicBezTo>
                    <a:pt x="73" y="11"/>
                    <a:pt x="73" y="11"/>
                    <a:pt x="73" y="11"/>
                  </a:cubicBezTo>
                  <a:cubicBezTo>
                    <a:pt x="74" y="10"/>
                    <a:pt x="74" y="9"/>
                    <a:pt x="75" y="8"/>
                  </a:cubicBezTo>
                  <a:cubicBezTo>
                    <a:pt x="80" y="3"/>
                    <a:pt x="88" y="0"/>
                    <a:pt x="97" y="0"/>
                  </a:cubicBezTo>
                  <a:cubicBezTo>
                    <a:pt x="106" y="0"/>
                    <a:pt x="114" y="3"/>
                    <a:pt x="119" y="8"/>
                  </a:cubicBezTo>
                  <a:cubicBezTo>
                    <a:pt x="120" y="10"/>
                    <a:pt x="121" y="11"/>
                    <a:pt x="121" y="13"/>
                  </a:cubicBezTo>
                  <a:cubicBezTo>
                    <a:pt x="121" y="61"/>
                    <a:pt x="121" y="61"/>
                    <a:pt x="121" y="61"/>
                  </a:cubicBezTo>
                  <a:cubicBezTo>
                    <a:pt x="121" y="64"/>
                    <a:pt x="118" y="67"/>
                    <a:pt x="115" y="67"/>
                  </a:cubicBezTo>
                  <a:cubicBezTo>
                    <a:pt x="112" y="67"/>
                    <a:pt x="109" y="64"/>
                    <a:pt x="109" y="61"/>
                  </a:cubicBezTo>
                  <a:cubicBezTo>
                    <a:pt x="109" y="15"/>
                    <a:pt x="109" y="15"/>
                    <a:pt x="109" y="15"/>
                  </a:cubicBezTo>
                  <a:cubicBezTo>
                    <a:pt x="102" y="10"/>
                    <a:pt x="90" y="11"/>
                    <a:pt x="84" y="16"/>
                  </a:cubicBezTo>
                  <a:cubicBezTo>
                    <a:pt x="66" y="63"/>
                    <a:pt x="66" y="63"/>
                    <a:pt x="66" y="63"/>
                  </a:cubicBezTo>
                  <a:cubicBezTo>
                    <a:pt x="66" y="64"/>
                    <a:pt x="66" y="64"/>
                    <a:pt x="65" y="65"/>
                  </a:cubicBezTo>
                  <a:cubicBezTo>
                    <a:pt x="48" y="82"/>
                    <a:pt x="48" y="82"/>
                    <a:pt x="48" y="82"/>
                  </a:cubicBezTo>
                  <a:cubicBezTo>
                    <a:pt x="12" y="165"/>
                    <a:pt x="12" y="165"/>
                    <a:pt x="12" y="165"/>
                  </a:cubicBezTo>
                  <a:cubicBezTo>
                    <a:pt x="11" y="167"/>
                    <a:pt x="9" y="169"/>
                    <a:pt x="7" y="1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p>
          </p:txBody>
        </p:sp>
        <p:sp>
          <p:nvSpPr>
            <p:cNvPr id="39" name="Figura a mano libera 43">
              <a:extLst>
                <a:ext uri="{FF2B5EF4-FFF2-40B4-BE49-F238E27FC236}">
                  <a16:creationId xmlns:a16="http://schemas.microsoft.com/office/drawing/2014/main" id="{51D65D52-4FDB-42CE-ABD9-A520F0CC8118}"/>
                </a:ext>
              </a:extLst>
            </p:cNvPr>
            <p:cNvSpPr>
              <a:spLocks noEditPoints="1"/>
            </p:cNvSpPr>
            <p:nvPr/>
          </p:nvSpPr>
          <p:spPr bwMode="auto">
            <a:xfrm>
              <a:off x="3669"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p>
          </p:txBody>
        </p:sp>
        <p:sp>
          <p:nvSpPr>
            <p:cNvPr id="40" name="Figura a mano libera 44">
              <a:extLst>
                <a:ext uri="{FF2B5EF4-FFF2-40B4-BE49-F238E27FC236}">
                  <a16:creationId xmlns:a16="http://schemas.microsoft.com/office/drawing/2014/main" id="{12D49C17-8C37-4748-B307-80D0093B940F}"/>
                </a:ext>
              </a:extLst>
            </p:cNvPr>
            <p:cNvSpPr/>
            <p:nvPr/>
          </p:nvSpPr>
          <p:spPr bwMode="auto">
            <a:xfrm>
              <a:off x="3669" y="454"/>
              <a:ext cx="179" cy="253"/>
            </a:xfrm>
            <a:custGeom>
              <a:avLst/>
              <a:gdLst>
                <a:gd name="T0" fmla="*/ 114 w 121"/>
                <a:gd name="T1" fmla="*/ 171 h 171"/>
                <a:gd name="T2" fmla="*/ 108 w 121"/>
                <a:gd name="T3" fmla="*/ 167 h 171"/>
                <a:gd name="T4" fmla="*/ 73 w 121"/>
                <a:gd name="T5" fmla="*/ 84 h 171"/>
                <a:gd name="T6" fmla="*/ 56 w 121"/>
                <a:gd name="T7" fmla="*/ 67 h 171"/>
                <a:gd name="T8" fmla="*/ 54 w 121"/>
                <a:gd name="T9" fmla="*/ 65 h 171"/>
                <a:gd name="T10" fmla="*/ 37 w 121"/>
                <a:gd name="T11" fmla="*/ 19 h 171"/>
                <a:gd name="T12" fmla="*/ 12 w 121"/>
                <a:gd name="T13" fmla="*/ 18 h 171"/>
                <a:gd name="T14" fmla="*/ 12 w 121"/>
                <a:gd name="T15" fmla="*/ 63 h 171"/>
                <a:gd name="T16" fmla="*/ 6 w 121"/>
                <a:gd name="T17" fmla="*/ 69 h 171"/>
                <a:gd name="T18" fmla="*/ 0 w 121"/>
                <a:gd name="T19" fmla="*/ 63 h 171"/>
                <a:gd name="T20" fmla="*/ 0 w 121"/>
                <a:gd name="T21" fmla="*/ 15 h 171"/>
                <a:gd name="T22" fmla="*/ 2 w 121"/>
                <a:gd name="T23" fmla="*/ 11 h 171"/>
                <a:gd name="T24" fmla="*/ 46 w 121"/>
                <a:gd name="T25" fmla="*/ 11 h 171"/>
                <a:gd name="T26" fmla="*/ 47 w 121"/>
                <a:gd name="T27" fmla="*/ 13 h 171"/>
                <a:gd name="T28" fmla="*/ 65 w 121"/>
                <a:gd name="T29" fmla="*/ 59 h 171"/>
                <a:gd name="T30" fmla="*/ 82 w 121"/>
                <a:gd name="T31" fmla="*/ 76 h 171"/>
                <a:gd name="T32" fmla="*/ 83 w 121"/>
                <a:gd name="T33" fmla="*/ 78 h 171"/>
                <a:gd name="T34" fmla="*/ 119 w 121"/>
                <a:gd name="T35" fmla="*/ 162 h 171"/>
                <a:gd name="T36" fmla="*/ 116 w 121"/>
                <a:gd name="T37" fmla="*/ 170 h 171"/>
                <a:gd name="T38" fmla="*/ 114 w 121"/>
                <a:gd name="T39"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 h="171">
                  <a:moveTo>
                    <a:pt x="114" y="171"/>
                  </a:moveTo>
                  <a:cubicBezTo>
                    <a:pt x="112" y="171"/>
                    <a:pt x="109" y="169"/>
                    <a:pt x="108" y="167"/>
                  </a:cubicBezTo>
                  <a:cubicBezTo>
                    <a:pt x="73" y="84"/>
                    <a:pt x="73" y="84"/>
                    <a:pt x="73" y="84"/>
                  </a:cubicBezTo>
                  <a:cubicBezTo>
                    <a:pt x="56" y="67"/>
                    <a:pt x="56" y="67"/>
                    <a:pt x="56" y="67"/>
                  </a:cubicBezTo>
                  <a:cubicBezTo>
                    <a:pt x="55" y="66"/>
                    <a:pt x="55" y="66"/>
                    <a:pt x="54" y="65"/>
                  </a:cubicBezTo>
                  <a:cubicBezTo>
                    <a:pt x="37" y="19"/>
                    <a:pt x="37" y="19"/>
                    <a:pt x="37" y="19"/>
                  </a:cubicBezTo>
                  <a:cubicBezTo>
                    <a:pt x="30" y="13"/>
                    <a:pt x="19" y="13"/>
                    <a:pt x="12" y="18"/>
                  </a:cubicBezTo>
                  <a:cubicBezTo>
                    <a:pt x="12" y="63"/>
                    <a:pt x="12" y="63"/>
                    <a:pt x="12" y="63"/>
                  </a:cubicBezTo>
                  <a:cubicBezTo>
                    <a:pt x="12" y="66"/>
                    <a:pt x="9" y="69"/>
                    <a:pt x="6" y="69"/>
                  </a:cubicBezTo>
                  <a:cubicBezTo>
                    <a:pt x="3" y="69"/>
                    <a:pt x="0" y="66"/>
                    <a:pt x="0" y="63"/>
                  </a:cubicBezTo>
                  <a:cubicBezTo>
                    <a:pt x="0" y="15"/>
                    <a:pt x="0" y="15"/>
                    <a:pt x="0" y="15"/>
                  </a:cubicBezTo>
                  <a:cubicBezTo>
                    <a:pt x="0" y="14"/>
                    <a:pt x="0" y="12"/>
                    <a:pt x="2" y="11"/>
                  </a:cubicBezTo>
                  <a:cubicBezTo>
                    <a:pt x="13" y="0"/>
                    <a:pt x="35" y="0"/>
                    <a:pt x="46" y="11"/>
                  </a:cubicBezTo>
                  <a:cubicBezTo>
                    <a:pt x="47" y="12"/>
                    <a:pt x="47" y="12"/>
                    <a:pt x="47" y="13"/>
                  </a:cubicBezTo>
                  <a:cubicBezTo>
                    <a:pt x="65" y="59"/>
                    <a:pt x="65" y="59"/>
                    <a:pt x="65" y="59"/>
                  </a:cubicBezTo>
                  <a:cubicBezTo>
                    <a:pt x="82" y="76"/>
                    <a:pt x="82" y="76"/>
                    <a:pt x="82" y="76"/>
                  </a:cubicBezTo>
                  <a:cubicBezTo>
                    <a:pt x="83" y="77"/>
                    <a:pt x="83" y="78"/>
                    <a:pt x="83" y="78"/>
                  </a:cubicBezTo>
                  <a:cubicBezTo>
                    <a:pt x="119" y="162"/>
                    <a:pt x="119" y="162"/>
                    <a:pt x="119" y="162"/>
                  </a:cubicBezTo>
                  <a:cubicBezTo>
                    <a:pt x="121" y="165"/>
                    <a:pt x="119" y="169"/>
                    <a:pt x="116" y="170"/>
                  </a:cubicBezTo>
                  <a:cubicBezTo>
                    <a:pt x="115" y="170"/>
                    <a:pt x="115" y="171"/>
                    <a:pt x="114" y="1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p>
          </p:txBody>
        </p:sp>
        <p:sp>
          <p:nvSpPr>
            <p:cNvPr id="41" name="Figura a mano libera 45">
              <a:extLst>
                <a:ext uri="{FF2B5EF4-FFF2-40B4-BE49-F238E27FC236}">
                  <a16:creationId xmlns:a16="http://schemas.microsoft.com/office/drawing/2014/main" id="{FD250597-88CE-4C9E-95AA-CF2BCC3BAB61}"/>
                </a:ext>
              </a:extLst>
            </p:cNvPr>
            <p:cNvSpPr/>
            <p:nvPr/>
          </p:nvSpPr>
          <p:spPr bwMode="auto">
            <a:xfrm>
              <a:off x="3572" y="574"/>
              <a:ext cx="159" cy="53"/>
            </a:xfrm>
            <a:custGeom>
              <a:avLst/>
              <a:gdLst>
                <a:gd name="T0" fmla="*/ 102 w 108"/>
                <a:gd name="T1" fmla="*/ 36 h 36"/>
                <a:gd name="T2" fmla="*/ 96 w 108"/>
                <a:gd name="T3" fmla="*/ 30 h 36"/>
                <a:gd name="T4" fmla="*/ 54 w 108"/>
                <a:gd name="T5" fmla="*/ 12 h 36"/>
                <a:gd name="T6" fmla="*/ 12 w 108"/>
                <a:gd name="T7" fmla="*/ 30 h 36"/>
                <a:gd name="T8" fmla="*/ 6 w 108"/>
                <a:gd name="T9" fmla="*/ 36 h 36"/>
                <a:gd name="T10" fmla="*/ 0 w 108"/>
                <a:gd name="T11" fmla="*/ 30 h 36"/>
                <a:gd name="T12" fmla="*/ 54 w 108"/>
                <a:gd name="T13" fmla="*/ 0 h 36"/>
                <a:gd name="T14" fmla="*/ 108 w 108"/>
                <a:gd name="T15" fmla="*/ 30 h 36"/>
                <a:gd name="T16" fmla="*/ 102 w 108"/>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36">
                  <a:moveTo>
                    <a:pt x="102" y="36"/>
                  </a:moveTo>
                  <a:cubicBezTo>
                    <a:pt x="99" y="36"/>
                    <a:pt x="96" y="33"/>
                    <a:pt x="96" y="30"/>
                  </a:cubicBezTo>
                  <a:cubicBezTo>
                    <a:pt x="96" y="21"/>
                    <a:pt x="78" y="12"/>
                    <a:pt x="54" y="12"/>
                  </a:cubicBezTo>
                  <a:cubicBezTo>
                    <a:pt x="30" y="12"/>
                    <a:pt x="12" y="21"/>
                    <a:pt x="12" y="30"/>
                  </a:cubicBezTo>
                  <a:cubicBezTo>
                    <a:pt x="12" y="33"/>
                    <a:pt x="9" y="36"/>
                    <a:pt x="6" y="36"/>
                  </a:cubicBezTo>
                  <a:cubicBezTo>
                    <a:pt x="3" y="36"/>
                    <a:pt x="0" y="33"/>
                    <a:pt x="0" y="30"/>
                  </a:cubicBezTo>
                  <a:cubicBezTo>
                    <a:pt x="0" y="13"/>
                    <a:pt x="23" y="0"/>
                    <a:pt x="54" y="0"/>
                  </a:cubicBezTo>
                  <a:cubicBezTo>
                    <a:pt x="85" y="0"/>
                    <a:pt x="108" y="13"/>
                    <a:pt x="108" y="30"/>
                  </a:cubicBezTo>
                  <a:cubicBezTo>
                    <a:pt x="108" y="33"/>
                    <a:pt x="105" y="36"/>
                    <a:pt x="102"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p>
          </p:txBody>
        </p:sp>
        <p:sp>
          <p:nvSpPr>
            <p:cNvPr id="42" name="Figura a mano libera 46">
              <a:extLst>
                <a:ext uri="{FF2B5EF4-FFF2-40B4-BE49-F238E27FC236}">
                  <a16:creationId xmlns:a16="http://schemas.microsoft.com/office/drawing/2014/main" id="{B86C8A31-FDD4-453B-97F3-5D4DD10AEEA1}"/>
                </a:ext>
              </a:extLst>
            </p:cNvPr>
            <p:cNvSpPr/>
            <p:nvPr/>
          </p:nvSpPr>
          <p:spPr bwMode="auto">
            <a:xfrm>
              <a:off x="3616"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p>
          </p:txBody>
        </p:sp>
        <p:sp>
          <p:nvSpPr>
            <p:cNvPr id="43" name="Figura a mano libera 47">
              <a:extLst>
                <a:ext uri="{FF2B5EF4-FFF2-40B4-BE49-F238E27FC236}">
                  <a16:creationId xmlns:a16="http://schemas.microsoft.com/office/drawing/2014/main" id="{767DD55A-B08A-4A61-A864-AECF34F5A7BD}"/>
                </a:ext>
              </a:extLst>
            </p:cNvPr>
            <p:cNvSpPr/>
            <p:nvPr/>
          </p:nvSpPr>
          <p:spPr bwMode="auto">
            <a:xfrm>
              <a:off x="3669"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p>
          </p:txBody>
        </p:sp>
        <p:sp>
          <p:nvSpPr>
            <p:cNvPr id="44" name="Figura a mano libera 48">
              <a:extLst>
                <a:ext uri="{FF2B5EF4-FFF2-40B4-BE49-F238E27FC236}">
                  <a16:creationId xmlns:a16="http://schemas.microsoft.com/office/drawing/2014/main" id="{4BF6C998-E7FC-47D4-B673-821CFB840C82}"/>
                </a:ext>
              </a:extLst>
            </p:cNvPr>
            <p:cNvSpPr/>
            <p:nvPr/>
          </p:nvSpPr>
          <p:spPr bwMode="auto">
            <a:xfrm>
              <a:off x="3474"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p>
          </p:txBody>
        </p:sp>
        <p:sp>
          <p:nvSpPr>
            <p:cNvPr id="45" name="Figura a mano libera 49">
              <a:extLst>
                <a:ext uri="{FF2B5EF4-FFF2-40B4-BE49-F238E27FC236}">
                  <a16:creationId xmlns:a16="http://schemas.microsoft.com/office/drawing/2014/main" id="{A7C7775E-D6B1-490F-B99F-34DE641F8DE8}"/>
                </a:ext>
              </a:extLst>
            </p:cNvPr>
            <p:cNvSpPr/>
            <p:nvPr/>
          </p:nvSpPr>
          <p:spPr bwMode="auto">
            <a:xfrm>
              <a:off x="3705"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lemento grafico 7" descr="Globo terrestre: Africa ed Europa"/>
          <p:cNvPicPr>
            <a:picLocks noChangeAspect="1"/>
          </p:cNvPicPr>
          <p:nvPr/>
        </p:nvPicPr>
        <p:blipFill>
          <a:blip r:embed="rId3">
            <a:alphaModFix amt="14000"/>
            <a:duotone>
              <a:schemeClr val="accent1">
                <a:shade val="45000"/>
                <a:satMod val="135000"/>
              </a:schemeClr>
              <a:prstClr val="white"/>
            </a:duotone>
            <a:extLst>
              <a:ext uri="{96DAC541-7B7A-43D3-8B79-37D633B846F1}">
                <asvg:svgBlip xmlns:asvg="http://schemas.microsoft.com/office/drawing/2016/SVG/main" r:embed="rId4"/>
              </a:ext>
            </a:extLst>
          </a:blip>
          <a:srcRect/>
          <a:stretch>
            <a:fillRect/>
          </a:stretch>
        </p:blipFill>
        <p:spPr>
          <a:xfrm>
            <a:off x="6151916" y="1632857"/>
            <a:ext cx="4149012" cy="4149012"/>
          </a:xfrm>
          <a:prstGeom prst="rect">
            <a:avLst/>
          </a:prstGeom>
        </p:spPr>
      </p:pic>
      <p:sp>
        <p:nvSpPr>
          <p:cNvPr id="3" name="Titolo 2"/>
          <p:cNvSpPr>
            <a:spLocks noGrp="1"/>
          </p:cNvSpPr>
          <p:nvPr>
            <p:ph type="title"/>
          </p:nvPr>
        </p:nvSpPr>
        <p:spPr/>
        <p:txBody>
          <a:bodyPr rtlCol="0">
            <a:noAutofit/>
          </a:bodyPr>
          <a:lstStyle/>
          <a:p>
            <a:pPr rtl="0"/>
            <a:br>
              <a:rPr lang="it-IT" sz="1800" dirty="0">
                <a:effectLst>
                  <a:outerShdw blurRad="38100" dist="38100" dir="2700000" algn="tl">
                    <a:srgbClr val="000000">
                      <a:alpha val="43137"/>
                    </a:srgbClr>
                  </a:outerShdw>
                </a:effectLst>
              </a:rPr>
            </a:br>
            <a:br>
              <a:rPr lang="it-IT" sz="1800" dirty="0">
                <a:solidFill>
                  <a:schemeClr val="tx2"/>
                </a:solidFill>
                <a:effectLst>
                  <a:outerShdw blurRad="38100" dist="38100" dir="2700000" algn="tl">
                    <a:srgbClr val="000000">
                      <a:alpha val="43137"/>
                    </a:srgbClr>
                  </a:outerShdw>
                </a:effectLst>
              </a:rPr>
            </a:br>
            <a:r>
              <a:rPr lang="it-IT" sz="1800" dirty="0">
                <a:solidFill>
                  <a:schemeClr val="tx2"/>
                </a:solidFill>
                <a:effectLst>
                  <a:outerShdw blurRad="38100" dist="38100" dir="2700000" algn="tl">
                    <a:srgbClr val="000000">
                      <a:alpha val="43137"/>
                    </a:srgbClr>
                  </a:outerShdw>
                </a:effectLst>
              </a:rPr>
              <a:t>FINANZIAMENTI AGEVOLATI PER INTERNAZIONALIZZAZIONE</a:t>
            </a:r>
            <a:endParaRPr lang="it-IT" dirty="0">
              <a:solidFill>
                <a:schemeClr val="tx2"/>
              </a:solidFill>
              <a:effectLst>
                <a:outerShdw blurRad="38100" dist="38100" dir="2700000" algn="tl">
                  <a:srgbClr val="000000">
                    <a:alpha val="43137"/>
                  </a:srgbClr>
                </a:outerShdw>
              </a:effectLst>
            </a:endParaRPr>
          </a:p>
        </p:txBody>
      </p:sp>
      <p:pic>
        <p:nvPicPr>
          <p:cNvPr id="18" name="Segnaposto immagine 17"/>
          <p:cNvPicPr>
            <a:picLocks noGrp="1" noChangeAspect="1"/>
          </p:cNvPicPr>
          <p:nvPr>
            <p:ph type="pic" sz="quarter" idx="13"/>
          </p:nvPr>
        </p:nvPicPr>
        <p:blipFill rotWithShape="1">
          <a:blip r:embed="rId5"/>
          <a:srcRect l="12118" r="1342" b="1076"/>
          <a:stretch>
            <a:fillRect/>
          </a:stretch>
        </p:blipFill>
        <p:spPr>
          <a:xfrm>
            <a:off x="0" y="0"/>
            <a:ext cx="4226767" cy="6858000"/>
          </a:xfrm>
        </p:spPr>
      </p:pic>
      <p:sp>
        <p:nvSpPr>
          <p:cNvPr id="4" name="Segnaposto contenuto 3"/>
          <p:cNvSpPr>
            <a:spLocks noGrp="1"/>
          </p:cNvSpPr>
          <p:nvPr>
            <p:ph idx="1"/>
          </p:nvPr>
        </p:nvSpPr>
        <p:spPr>
          <a:xfrm>
            <a:off x="4900927" y="1632857"/>
            <a:ext cx="6650991" cy="4749282"/>
          </a:xfrm>
        </p:spPr>
        <p:txBody>
          <a:bodyPr>
            <a:normAutofit/>
          </a:bodyPr>
          <a:lstStyle/>
          <a:p>
            <a:pPr marL="0" indent="0">
              <a:spcBef>
                <a:spcPts val="90"/>
              </a:spcBef>
              <a:buNone/>
            </a:pPr>
            <a:r>
              <a:rPr lang="it-IT" sz="1400" b="1" dirty="0">
                <a:latin typeface="Arial" panose="020B0604020202020204"/>
                <a:cs typeface="Arial" panose="020B0604020202020204"/>
              </a:rPr>
              <a:t>Finanziamenti a sostegno di attività volte all'internazionalizzazione</a:t>
            </a:r>
          </a:p>
          <a:p>
            <a:pPr marL="0" marR="4445" indent="0" algn="just">
              <a:lnSpc>
                <a:spcPct val="117000"/>
              </a:lnSpc>
              <a:spcBef>
                <a:spcPts val="1030"/>
              </a:spcBef>
              <a:buNone/>
            </a:pPr>
            <a:r>
              <a:rPr lang="it-IT" sz="1400" dirty="0">
                <a:latin typeface="Calibri" panose="020F0502020204030204"/>
                <a:cs typeface="Calibri" panose="020F0502020204030204"/>
              </a:rPr>
              <a:t>Sono finanziamenti agevolati forniti direttamente alle aziende, senza ricorso al sistema bancario. Alcuni di tali finanziamenti sono riservati ad aziende che già dispongono di certe caratteristiche, quale ad esempio una pregressa quota di fatturato Export, mentre altri programmi sono aperti a tutte le aziende che intendano attuare investimenti volti ad aprire o incrementare la propria presenza all’estero. Il carattere di finanziamento agevolato deriva sia dalle condizioni economiche, la cui caratteristica è strutturale, sia dall’inserimento di componenti a fondo perduto, il cui carattere è contingente a momenti di crisi sistemica. </a:t>
            </a:r>
          </a:p>
          <a:p>
            <a:pPr marL="10795" indent="0">
              <a:spcBef>
                <a:spcPts val="130"/>
              </a:spcBef>
              <a:buSzPct val="83000"/>
              <a:buFont typeface="Wingdings" panose="05000000000000000000" pitchFamily="2" charset="2"/>
              <a:buNone/>
              <a:tabLst>
                <a:tab pos="174625" algn="l"/>
              </a:tabLst>
            </a:pPr>
            <a:endParaRPr lang="it-IT" sz="1400" b="1" dirty="0">
              <a:latin typeface="Arial" panose="020B0604020202020204"/>
              <a:cs typeface="Arial" panose="020B0604020202020204"/>
            </a:endParaRPr>
          </a:p>
          <a:p>
            <a:pPr marL="353695" indent="-342900">
              <a:spcBef>
                <a:spcPts val="130"/>
              </a:spcBef>
              <a:buSzPct val="83000"/>
              <a:buFont typeface="Wingdings" panose="05000000000000000000" pitchFamily="2" charset="2"/>
              <a:buChar char="§"/>
              <a:tabLst>
                <a:tab pos="174625" algn="l"/>
              </a:tabLst>
            </a:pPr>
            <a:r>
              <a:rPr lang="it-IT" sz="1400" b="1" dirty="0">
                <a:latin typeface="Arial" panose="020B0604020202020204"/>
                <a:cs typeface="Arial" panose="020B0604020202020204"/>
              </a:rPr>
              <a:t>Vantaggi: sostegno a svariati programmi di investimento</a:t>
            </a:r>
          </a:p>
          <a:p>
            <a:pPr marL="10795" indent="0">
              <a:spcBef>
                <a:spcPts val="130"/>
              </a:spcBef>
              <a:buSzPct val="83000"/>
              <a:buFont typeface="Wingdings" panose="05000000000000000000" pitchFamily="2" charset="2"/>
              <a:buNone/>
              <a:tabLst>
                <a:tab pos="174625" algn="l"/>
              </a:tabLst>
            </a:pPr>
            <a:endParaRPr lang="it-IT" sz="1400" b="1" dirty="0">
              <a:latin typeface="Arial" panose="020B0604020202020204"/>
              <a:cs typeface="Arial" panose="020B0604020202020204"/>
            </a:endParaRPr>
          </a:p>
          <a:p>
            <a:pPr marL="353695" indent="-342900">
              <a:spcBef>
                <a:spcPts val="130"/>
              </a:spcBef>
              <a:buSzPct val="83000"/>
              <a:buFont typeface="Wingdings" panose="05000000000000000000" pitchFamily="2" charset="2"/>
              <a:buChar char="§"/>
              <a:tabLst>
                <a:tab pos="174625" algn="l"/>
              </a:tabLst>
            </a:pPr>
            <a:r>
              <a:rPr lang="it-IT" sz="1400" b="1" dirty="0">
                <a:latin typeface="Arial" panose="020B0604020202020204"/>
                <a:cs typeface="Arial" panose="020B0604020202020204"/>
              </a:rPr>
              <a:t>Particolarità: finanziamento diretto senza intermediazione bancaria</a:t>
            </a:r>
          </a:p>
          <a:p>
            <a:pPr marL="353695" indent="-342900">
              <a:spcBef>
                <a:spcPts val="130"/>
              </a:spcBef>
              <a:buSzPct val="83000"/>
              <a:buFont typeface="Wingdings" panose="05000000000000000000" pitchFamily="2" charset="2"/>
              <a:buChar char="§"/>
              <a:tabLst>
                <a:tab pos="174625" algn="l"/>
              </a:tabLst>
            </a:pPr>
            <a:endParaRPr lang="it-IT" sz="1400" b="1" dirty="0">
              <a:latin typeface="Arial" panose="020B0604020202020204"/>
              <a:cs typeface="Arial" panose="020B0604020202020204"/>
            </a:endParaRPr>
          </a:p>
          <a:p>
            <a:pPr marL="353695" indent="-342900">
              <a:spcBef>
                <a:spcPts val="140"/>
              </a:spcBef>
              <a:buSzPct val="83000"/>
              <a:buFont typeface="Wingdings" panose="05000000000000000000" pitchFamily="2" charset="2"/>
              <a:buChar char="§"/>
              <a:tabLst>
                <a:tab pos="174625" algn="l"/>
              </a:tabLst>
            </a:pPr>
            <a:endParaRPr lang="it-IT" sz="2000" b="1" dirty="0">
              <a:latin typeface="Arial" panose="020B0604020202020204"/>
              <a:cs typeface="Arial" panose="020B0604020202020204"/>
            </a:endParaRPr>
          </a:p>
          <a:p>
            <a:pPr marL="0" indent="0">
              <a:buNone/>
            </a:pPr>
            <a:endParaRPr lang="it-IT" dirty="0"/>
          </a:p>
        </p:txBody>
      </p:sp>
      <p:sp>
        <p:nvSpPr>
          <p:cNvPr id="5" name="Segnaposto numero diapositiva 4"/>
          <p:cNvSpPr>
            <a:spLocks noGrp="1"/>
          </p:cNvSpPr>
          <p:nvPr>
            <p:ph type="sldNum" sz="quarter" idx="12"/>
          </p:nvPr>
        </p:nvSpPr>
        <p:spPr>
          <a:xfrm>
            <a:off x="10558300" y="6415006"/>
            <a:ext cx="1052510" cy="365125"/>
          </a:xfrm>
        </p:spPr>
        <p:txBody>
          <a:bodyPr/>
          <a:lstStyle/>
          <a:p>
            <a:pPr rtl="0"/>
            <a:fld id="{3A98EE3D-8CD1-4C3F-BD1C-C98C9596463C}" type="slidenum">
              <a:rPr lang="it-IT" noProof="0" smtClean="0"/>
              <a:t>5</a:t>
            </a:fld>
            <a:endParaRPr lang="it-IT" noProof="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4900926" y="608106"/>
            <a:ext cx="6650991" cy="699407"/>
          </a:xfrm>
        </p:spPr>
        <p:txBody>
          <a:bodyPr rtlCol="0">
            <a:noAutofit/>
          </a:bodyPr>
          <a:lstStyle/>
          <a:p>
            <a:pPr rtl="0"/>
            <a:br>
              <a:rPr lang="it-IT" sz="1800" dirty="0">
                <a:effectLst>
                  <a:outerShdw blurRad="38100" dist="38100" dir="2700000" algn="tl">
                    <a:srgbClr val="000000">
                      <a:alpha val="43137"/>
                    </a:srgbClr>
                  </a:outerShdw>
                </a:effectLst>
              </a:rPr>
            </a:br>
            <a:br>
              <a:rPr lang="it-IT" sz="1800" dirty="0">
                <a:effectLst>
                  <a:outerShdw blurRad="38100" dist="38100" dir="2700000" algn="tl">
                    <a:srgbClr val="000000">
                      <a:alpha val="43137"/>
                    </a:srgbClr>
                  </a:outerShdw>
                </a:effectLst>
              </a:rPr>
            </a:br>
            <a:r>
              <a:rPr lang="it-IT" sz="1800" dirty="0">
                <a:solidFill>
                  <a:schemeClr val="tx2"/>
                </a:solidFill>
                <a:effectLst>
                  <a:outerShdw blurRad="38100" dist="38100" dir="2700000" algn="tl">
                    <a:srgbClr val="000000">
                      <a:alpha val="43137"/>
                    </a:srgbClr>
                  </a:outerShdw>
                </a:effectLst>
              </a:rPr>
              <a:t>EXPORT FINANCE</a:t>
            </a:r>
            <a:endParaRPr lang="it-IT" dirty="0">
              <a:solidFill>
                <a:schemeClr val="tx2"/>
              </a:solidFill>
              <a:effectLst>
                <a:outerShdw blurRad="38100" dist="38100" dir="2700000" algn="tl">
                  <a:srgbClr val="000000">
                    <a:alpha val="43137"/>
                  </a:srgbClr>
                </a:outerShdw>
              </a:effectLst>
            </a:endParaRPr>
          </a:p>
        </p:txBody>
      </p:sp>
      <p:pic>
        <p:nvPicPr>
          <p:cNvPr id="18" name="Segnaposto immagine 17"/>
          <p:cNvPicPr>
            <a:picLocks noGrp="1" noChangeAspect="1"/>
          </p:cNvPicPr>
          <p:nvPr>
            <p:ph type="pic" sz="quarter" idx="13"/>
          </p:nvPr>
        </p:nvPicPr>
        <p:blipFill rotWithShape="1">
          <a:blip r:embed="rId3"/>
          <a:srcRect l="12118" r="1342" b="1076"/>
          <a:stretch>
            <a:fillRect/>
          </a:stretch>
        </p:blipFill>
        <p:spPr>
          <a:xfrm>
            <a:off x="0" y="0"/>
            <a:ext cx="4226767" cy="6858000"/>
          </a:xfrm>
        </p:spPr>
      </p:pic>
      <p:sp>
        <p:nvSpPr>
          <p:cNvPr id="4" name="Segnaposto contenuto 3"/>
          <p:cNvSpPr>
            <a:spLocks noGrp="1"/>
          </p:cNvSpPr>
          <p:nvPr>
            <p:ph idx="1"/>
          </p:nvPr>
        </p:nvSpPr>
        <p:spPr>
          <a:xfrm>
            <a:off x="4900926" y="1332722"/>
            <a:ext cx="6650991" cy="4749282"/>
          </a:xfrm>
        </p:spPr>
        <p:txBody>
          <a:bodyPr>
            <a:normAutofit fontScale="90000"/>
          </a:bodyPr>
          <a:lstStyle/>
          <a:p>
            <a:pPr marL="0" indent="0">
              <a:spcBef>
                <a:spcPts val="90"/>
              </a:spcBef>
              <a:buNone/>
            </a:pPr>
            <a:r>
              <a:rPr lang="it-IT" sz="1300" b="1" dirty="0">
                <a:latin typeface="Arial" panose="020B0604020202020204"/>
                <a:cs typeface="Arial" panose="020B0604020202020204"/>
              </a:rPr>
              <a:t>Smobilizzo a favore dell'esportatore di pagamenti dilazionati concessi all'importatore  </a:t>
            </a:r>
            <a:endParaRPr lang="it-IT" sz="1000" b="1" dirty="0">
              <a:latin typeface="Arial" panose="020B0604020202020204"/>
              <a:cs typeface="Arial" panose="020B0604020202020204"/>
            </a:endParaRPr>
          </a:p>
          <a:p>
            <a:pPr marL="0" marR="4445" indent="0" algn="just">
              <a:lnSpc>
                <a:spcPct val="117000"/>
              </a:lnSpc>
              <a:spcBef>
                <a:spcPts val="1030"/>
              </a:spcBef>
              <a:buNone/>
            </a:pPr>
            <a:r>
              <a:rPr lang="it-IT" sz="1400" dirty="0">
                <a:latin typeface="Calibri" panose="020F0502020204030204"/>
                <a:cs typeface="Calibri" panose="020F0502020204030204"/>
              </a:rPr>
              <a:t>L'Export Credit Agency italiana fornisce alle aziende esportatrici un rinomato servizio di Trade Finance, ovvero la possibilità di vendere i propri beni a clienti esteri che fruiscano di pagamenti dilazionati. Chiaramente, il fornitore italiano viene saldato alla consegna, mentre il rischio di credito viene assunto dall'assicurazione. Tale servizio è quasi imprescindibile per gli esportatori di beni strumentali a valenza pluriennale.</a:t>
            </a:r>
          </a:p>
          <a:p>
            <a:pPr marL="0" marR="4445" indent="0" algn="just">
              <a:lnSpc>
                <a:spcPct val="117000"/>
              </a:lnSpc>
              <a:spcBef>
                <a:spcPts val="1030"/>
              </a:spcBef>
              <a:buNone/>
            </a:pPr>
            <a:r>
              <a:rPr lang="it-IT" sz="1400" dirty="0">
                <a:latin typeface="Calibri" panose="020F0502020204030204"/>
                <a:cs typeface="Calibri" panose="020F0502020204030204"/>
              </a:rPr>
              <a:t>Per quanto invece attiene alle vendite di beni di consumo, i cui pagamenti sono usualmente concordati a breve termine, si ricorre allo strumento del factoring internazionale. Con tale modalità si fornisce alle aziende esportatrici la possibilità di smobilizzare crediti esteri di importi rilevanti, oppure più modesti ma ricorrenti, attraverso tale strumento.</a:t>
            </a:r>
          </a:p>
          <a:p>
            <a:pPr marL="0" marR="4445" indent="0" algn="just">
              <a:lnSpc>
                <a:spcPct val="117000"/>
              </a:lnSpc>
              <a:spcBef>
                <a:spcPts val="1030"/>
              </a:spcBef>
              <a:buNone/>
            </a:pPr>
            <a:endParaRPr lang="it-IT" sz="1400" dirty="0">
              <a:latin typeface="Calibri" panose="020F0502020204030204"/>
              <a:cs typeface="Calibri" panose="020F0502020204030204"/>
            </a:endParaRPr>
          </a:p>
          <a:p>
            <a:pPr marL="353695" indent="-342900">
              <a:spcBef>
                <a:spcPts val="5"/>
              </a:spcBef>
              <a:buSzPct val="83000"/>
              <a:buFont typeface="Wingdings" panose="05000000000000000000" pitchFamily="2" charset="2"/>
              <a:buChar char="§"/>
              <a:tabLst>
                <a:tab pos="174625" algn="l"/>
              </a:tabLst>
            </a:pPr>
            <a:r>
              <a:rPr lang="it-IT" sz="1400" b="1" dirty="0">
                <a:latin typeface="Arial" panose="020B0604020202020204"/>
                <a:cs typeface="Arial" panose="020B0604020202020204"/>
              </a:rPr>
              <a:t>Vantaggio: il fornitore ha un incasso immediato e in pro-soluto di un credito, concesso con dilazione anche pluriennale, a un importatore dei propri beni</a:t>
            </a:r>
          </a:p>
          <a:p>
            <a:pPr marL="10795" indent="0">
              <a:spcBef>
                <a:spcPts val="125"/>
              </a:spcBef>
              <a:buSzPct val="83000"/>
              <a:buFont typeface="Wingdings" panose="05000000000000000000" pitchFamily="2" charset="2"/>
              <a:buNone/>
              <a:tabLst>
                <a:tab pos="174625" algn="l"/>
              </a:tabLst>
            </a:pPr>
            <a:r>
              <a:rPr lang="it-IT" sz="1400" b="1" dirty="0">
                <a:latin typeface="Arial" panose="020B0604020202020204"/>
                <a:cs typeface="Arial" panose="020B0604020202020204"/>
              </a:rPr>
              <a:t>    </a:t>
            </a:r>
          </a:p>
          <a:p>
            <a:pPr marL="353695" indent="-342900">
              <a:spcBef>
                <a:spcPts val="130"/>
              </a:spcBef>
              <a:buSzPct val="83000"/>
              <a:buFont typeface="Wingdings" panose="05000000000000000000" pitchFamily="2" charset="2"/>
              <a:buChar char="§"/>
              <a:tabLst>
                <a:tab pos="174625" algn="l"/>
              </a:tabLst>
            </a:pPr>
            <a:r>
              <a:rPr lang="it-IT" sz="1400" b="1" dirty="0">
                <a:latin typeface="Arial" panose="020B0604020202020204"/>
                <a:cs typeface="Arial" panose="020B0604020202020204"/>
              </a:rPr>
              <a:t>Particolarità: il beneficiario della dilazione di pagamento accede a un credito commerciale e non finanziario</a:t>
            </a:r>
          </a:p>
          <a:p>
            <a:pPr marL="353695" indent="-342900">
              <a:spcBef>
                <a:spcPts val="140"/>
              </a:spcBef>
              <a:buSzPct val="83000"/>
              <a:buFont typeface="Wingdings" panose="05000000000000000000" pitchFamily="2" charset="2"/>
              <a:buChar char="§"/>
              <a:tabLst>
                <a:tab pos="174625" algn="l"/>
              </a:tabLst>
            </a:pPr>
            <a:endParaRPr lang="it-IT" sz="1400" b="1" dirty="0">
              <a:latin typeface="Arial" panose="020B0604020202020204"/>
              <a:cs typeface="Arial" panose="020B0604020202020204"/>
            </a:endParaRPr>
          </a:p>
          <a:p>
            <a:pPr marL="0" indent="0">
              <a:buNone/>
            </a:pPr>
            <a:endParaRPr lang="it-IT" sz="1400" dirty="0"/>
          </a:p>
        </p:txBody>
      </p:sp>
      <p:sp>
        <p:nvSpPr>
          <p:cNvPr id="5" name="Segnaposto numero diapositiva 4"/>
          <p:cNvSpPr>
            <a:spLocks noGrp="1"/>
          </p:cNvSpPr>
          <p:nvPr>
            <p:ph type="sldNum" sz="quarter" idx="12"/>
          </p:nvPr>
        </p:nvSpPr>
        <p:spPr/>
        <p:txBody>
          <a:bodyPr/>
          <a:lstStyle/>
          <a:p>
            <a:pPr rtl="0"/>
            <a:fld id="{3A98EE3D-8CD1-4C3F-BD1C-C98C9596463C}" type="slidenum">
              <a:rPr lang="it-IT" noProof="0" smtClean="0"/>
              <a:t>6</a:t>
            </a:fld>
            <a:endParaRPr lang="it-IT" noProof="0" dirty="0"/>
          </a:p>
        </p:txBody>
      </p:sp>
      <p:pic>
        <p:nvPicPr>
          <p:cNvPr id="9" name="Elemento grafico 8" descr="Globo terrestre: Africa ed Europa">
            <a:extLst>
              <a:ext uri="{FF2B5EF4-FFF2-40B4-BE49-F238E27FC236}">
                <a16:creationId xmlns:a16="http://schemas.microsoft.com/office/drawing/2014/main" id="{18475641-4D9B-4BD2-B171-83811829B76E}"/>
              </a:ext>
            </a:extLst>
          </p:cNvPr>
          <p:cNvPicPr>
            <a:picLocks noChangeAspect="1"/>
          </p:cNvPicPr>
          <p:nvPr/>
        </p:nvPicPr>
        <p:blipFill>
          <a:blip r:embed="rId4">
            <a:alphaModFix amt="14000"/>
            <a:duotone>
              <a:schemeClr val="accent1">
                <a:shade val="45000"/>
                <a:satMod val="135000"/>
              </a:schemeClr>
              <a:prstClr val="white"/>
            </a:duotone>
            <a:extLst>
              <a:ext uri="{96DAC541-7B7A-43D3-8B79-37D633B846F1}">
                <asvg:svgBlip xmlns:asvg="http://schemas.microsoft.com/office/drawing/2016/SVG/main" r:embed="rId5"/>
              </a:ext>
            </a:extLst>
          </a:blip>
          <a:srcRect/>
          <a:stretch>
            <a:fillRect/>
          </a:stretch>
        </p:blipFill>
        <p:spPr>
          <a:xfrm>
            <a:off x="6151916" y="1632857"/>
            <a:ext cx="4149012" cy="414901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rtlCol="0">
            <a:noAutofit/>
          </a:bodyPr>
          <a:lstStyle/>
          <a:p>
            <a:pPr rtl="0"/>
            <a:br>
              <a:rPr lang="it-IT" sz="1800" dirty="0">
                <a:effectLst>
                  <a:outerShdw blurRad="38100" dist="38100" dir="2700000" algn="tl">
                    <a:srgbClr val="000000">
                      <a:alpha val="43137"/>
                    </a:srgbClr>
                  </a:outerShdw>
                </a:effectLst>
              </a:rPr>
            </a:br>
            <a:br>
              <a:rPr lang="it-IT" sz="1800" dirty="0">
                <a:effectLst>
                  <a:outerShdw blurRad="38100" dist="38100" dir="2700000" algn="tl">
                    <a:srgbClr val="000000">
                      <a:alpha val="43137"/>
                    </a:srgbClr>
                  </a:outerShdw>
                </a:effectLst>
              </a:rPr>
            </a:br>
            <a:r>
              <a:rPr lang="it-IT" sz="1800" dirty="0">
                <a:solidFill>
                  <a:schemeClr val="tx2"/>
                </a:solidFill>
                <a:effectLst>
                  <a:outerShdw blurRad="38100" dist="38100" dir="2700000" algn="tl">
                    <a:srgbClr val="000000">
                      <a:alpha val="43137"/>
                    </a:srgbClr>
                  </a:outerShdw>
                </a:effectLst>
              </a:rPr>
              <a:t>IMPORT FINANCE</a:t>
            </a:r>
            <a:endParaRPr lang="it-IT" dirty="0">
              <a:solidFill>
                <a:schemeClr val="tx2"/>
              </a:solidFill>
              <a:effectLst>
                <a:outerShdw blurRad="38100" dist="38100" dir="2700000" algn="tl">
                  <a:srgbClr val="000000">
                    <a:alpha val="43137"/>
                  </a:srgbClr>
                </a:outerShdw>
              </a:effectLst>
            </a:endParaRPr>
          </a:p>
        </p:txBody>
      </p:sp>
      <p:pic>
        <p:nvPicPr>
          <p:cNvPr id="18" name="Segnaposto immagine 17"/>
          <p:cNvPicPr>
            <a:picLocks noGrp="1" noChangeAspect="1"/>
          </p:cNvPicPr>
          <p:nvPr>
            <p:ph type="pic" sz="quarter" idx="13"/>
          </p:nvPr>
        </p:nvPicPr>
        <p:blipFill rotWithShape="1">
          <a:blip r:embed="rId3"/>
          <a:srcRect l="12118" r="1342" b="1076"/>
          <a:stretch>
            <a:fillRect/>
          </a:stretch>
        </p:blipFill>
        <p:spPr>
          <a:xfrm>
            <a:off x="0" y="0"/>
            <a:ext cx="4226767" cy="6858000"/>
          </a:xfrm>
        </p:spPr>
      </p:pic>
      <p:sp>
        <p:nvSpPr>
          <p:cNvPr id="4" name="Segnaposto contenuto 3"/>
          <p:cNvSpPr>
            <a:spLocks noGrp="1"/>
          </p:cNvSpPr>
          <p:nvPr>
            <p:ph idx="1"/>
          </p:nvPr>
        </p:nvSpPr>
        <p:spPr>
          <a:xfrm>
            <a:off x="4900926" y="1408972"/>
            <a:ext cx="6650991" cy="4749282"/>
          </a:xfrm>
        </p:spPr>
        <p:txBody>
          <a:bodyPr>
            <a:normAutofit/>
          </a:bodyPr>
          <a:lstStyle/>
          <a:p>
            <a:pPr marL="0" indent="0" algn="just">
              <a:spcBef>
                <a:spcPts val="90"/>
              </a:spcBef>
              <a:buNone/>
            </a:pPr>
            <a:r>
              <a:rPr lang="it-IT" sz="1400" b="1" dirty="0">
                <a:latin typeface="Arial" panose="020B0604020202020204"/>
                <a:cs typeface="Arial" panose="020B0604020202020204"/>
              </a:rPr>
              <a:t>Supporto al finanziamento delle proprie importazioni</a:t>
            </a:r>
          </a:p>
          <a:p>
            <a:pPr marL="0" marR="4445" indent="0" algn="just">
              <a:lnSpc>
                <a:spcPct val="117000"/>
              </a:lnSpc>
              <a:spcBef>
                <a:spcPts val="1030"/>
              </a:spcBef>
              <a:buNone/>
            </a:pPr>
            <a:r>
              <a:rPr lang="it-IT" sz="1400" dirty="0">
                <a:latin typeface="Calibri" panose="020F0502020204030204"/>
                <a:cs typeface="Calibri" panose="020F0502020204030204"/>
              </a:rPr>
              <a:t>Alle aziende abituali esportatrici può essere fornita una garanzia finanziaria (cd. GarFin) a favore di banche che finanzino le aziende stesse. Finanziamenti inferiori a un certo tetto d’importo seguono iter convenzionati e possono essere declinati secondo diverse forme tecniche, ma prevalentemente a sostegno di linee denominate Fin Import.</a:t>
            </a:r>
          </a:p>
          <a:p>
            <a:pPr marL="0" marR="4445" indent="0" algn="just">
              <a:lnSpc>
                <a:spcPct val="117000"/>
              </a:lnSpc>
              <a:spcBef>
                <a:spcPts val="1030"/>
              </a:spcBef>
              <a:buNone/>
            </a:pPr>
            <a:endParaRPr lang="it-IT" sz="1400" dirty="0">
              <a:latin typeface="Calibri" panose="020F0502020204030204"/>
              <a:cs typeface="Calibri" panose="020F0502020204030204"/>
            </a:endParaRPr>
          </a:p>
          <a:p>
            <a:pPr marL="353695" indent="-342900">
              <a:spcBef>
                <a:spcPts val="5"/>
              </a:spcBef>
              <a:buSzPct val="83000"/>
              <a:buFont typeface="Wingdings" panose="05000000000000000000" pitchFamily="2" charset="2"/>
              <a:buChar char="§"/>
              <a:tabLst>
                <a:tab pos="174625" algn="l"/>
              </a:tabLst>
            </a:pPr>
            <a:r>
              <a:rPr lang="it-IT" sz="1400" b="1" dirty="0">
                <a:latin typeface="Arial" panose="020B0604020202020204"/>
                <a:cs typeface="Arial" panose="020B0604020202020204"/>
              </a:rPr>
              <a:t>Vantaggio: aumentare la propria capacità finanziaria dedicata agli acquisti, altrimenti contenuta entro i limiti del proprio merito creditizio presso il sistema bancario</a:t>
            </a:r>
          </a:p>
          <a:p>
            <a:pPr marL="10795" indent="0" algn="just">
              <a:spcBef>
                <a:spcPts val="130"/>
              </a:spcBef>
              <a:buSzPct val="83000"/>
              <a:buFont typeface="Wingdings" panose="05000000000000000000" pitchFamily="2" charset="2"/>
              <a:buNone/>
              <a:tabLst>
                <a:tab pos="174625" algn="l"/>
              </a:tabLst>
            </a:pPr>
            <a:endParaRPr lang="it-IT" sz="1400" b="1" dirty="0">
              <a:latin typeface="Arial" panose="020B0604020202020204"/>
              <a:cs typeface="Arial" panose="020B0604020202020204"/>
            </a:endParaRPr>
          </a:p>
          <a:p>
            <a:pPr marL="353695" indent="-342900">
              <a:spcBef>
                <a:spcPts val="130"/>
              </a:spcBef>
              <a:buSzPct val="83000"/>
              <a:buFont typeface="Wingdings" panose="05000000000000000000" pitchFamily="2" charset="2"/>
              <a:buChar char="§"/>
              <a:tabLst>
                <a:tab pos="174625" algn="l"/>
              </a:tabLst>
            </a:pPr>
            <a:r>
              <a:rPr lang="it-IT" sz="1400" b="1" dirty="0">
                <a:latin typeface="Arial" panose="020B0604020202020204"/>
                <a:cs typeface="Arial" panose="020B0604020202020204"/>
              </a:rPr>
              <a:t>Particolarità: uno dei pochi strumenti finanziari dedicati al supporto agli acquisti di beni non strumentali</a:t>
            </a:r>
          </a:p>
          <a:p>
            <a:pPr marL="353695" indent="-342900" algn="just">
              <a:spcBef>
                <a:spcPts val="140"/>
              </a:spcBef>
              <a:buSzPct val="83000"/>
              <a:buFont typeface="Wingdings" panose="05000000000000000000" pitchFamily="2" charset="2"/>
              <a:buChar char="§"/>
              <a:tabLst>
                <a:tab pos="174625" algn="l"/>
              </a:tabLst>
            </a:pPr>
            <a:endParaRPr lang="it-IT" sz="1500" b="1" dirty="0">
              <a:latin typeface="Arial" panose="020B0604020202020204"/>
              <a:cs typeface="Arial" panose="020B0604020202020204"/>
            </a:endParaRPr>
          </a:p>
          <a:p>
            <a:pPr marL="0" indent="0">
              <a:buNone/>
            </a:pPr>
            <a:endParaRPr lang="it-IT" dirty="0"/>
          </a:p>
        </p:txBody>
      </p:sp>
      <p:sp>
        <p:nvSpPr>
          <p:cNvPr id="5" name="Segnaposto numero diapositiva 4"/>
          <p:cNvSpPr>
            <a:spLocks noGrp="1"/>
          </p:cNvSpPr>
          <p:nvPr>
            <p:ph type="sldNum" sz="quarter" idx="12"/>
          </p:nvPr>
        </p:nvSpPr>
        <p:spPr/>
        <p:txBody>
          <a:bodyPr/>
          <a:lstStyle/>
          <a:p>
            <a:pPr rtl="0"/>
            <a:fld id="{3A98EE3D-8CD1-4C3F-BD1C-C98C9596463C}" type="slidenum">
              <a:rPr lang="it-IT" noProof="0" smtClean="0"/>
              <a:t>7</a:t>
            </a:fld>
            <a:endParaRPr lang="it-IT" noProof="0" dirty="0"/>
          </a:p>
        </p:txBody>
      </p:sp>
      <p:pic>
        <p:nvPicPr>
          <p:cNvPr id="7" name="Elemento grafico 6" descr="Globo terrestre: Africa ed Europa">
            <a:extLst>
              <a:ext uri="{FF2B5EF4-FFF2-40B4-BE49-F238E27FC236}">
                <a16:creationId xmlns:a16="http://schemas.microsoft.com/office/drawing/2014/main" id="{2359134D-EDBA-4900-84BA-8FC1879D736A}"/>
              </a:ext>
            </a:extLst>
          </p:cNvPr>
          <p:cNvPicPr>
            <a:picLocks noChangeAspect="1"/>
          </p:cNvPicPr>
          <p:nvPr/>
        </p:nvPicPr>
        <p:blipFill>
          <a:blip r:embed="rId4">
            <a:alphaModFix amt="14000"/>
            <a:duotone>
              <a:schemeClr val="accent1">
                <a:shade val="45000"/>
                <a:satMod val="135000"/>
              </a:schemeClr>
              <a:prstClr val="white"/>
            </a:duotone>
            <a:extLst>
              <a:ext uri="{96DAC541-7B7A-43D3-8B79-37D633B846F1}">
                <asvg:svgBlip xmlns:asvg="http://schemas.microsoft.com/office/drawing/2016/SVG/main" r:embed="rId5"/>
              </a:ext>
            </a:extLst>
          </a:blip>
          <a:srcRect/>
          <a:stretch>
            <a:fillRect/>
          </a:stretch>
        </p:blipFill>
        <p:spPr>
          <a:xfrm>
            <a:off x="6151916" y="1660849"/>
            <a:ext cx="4149012" cy="414901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idx="1"/>
          </p:nvPr>
        </p:nvSpPr>
        <p:spPr>
          <a:xfrm>
            <a:off x="4900928" y="1179829"/>
            <a:ext cx="7135562" cy="4658216"/>
          </a:xfrm>
        </p:spPr>
        <p:txBody>
          <a:bodyPr rtlCol="0"/>
          <a:lstStyle/>
          <a:p>
            <a:pPr marL="0" indent="0" rtl="0">
              <a:buNone/>
            </a:pPr>
            <a:r>
              <a:rPr lang="it-IT" b="1" dirty="0"/>
              <a:t>EQUITY</a:t>
            </a:r>
          </a:p>
          <a:p>
            <a:pPr marL="0" indent="0" rtl="0">
              <a:buNone/>
            </a:pPr>
            <a:endParaRPr lang="it-IT" b="1" dirty="0">
              <a:solidFill>
                <a:schemeClr val="tx1"/>
              </a:solidFill>
              <a:effectLst>
                <a:outerShdw blurRad="38100" dist="19050" dir="2700000" algn="tl" rotWithShape="0">
                  <a:schemeClr val="dk1">
                    <a:alpha val="40000"/>
                  </a:schemeClr>
                </a:outerShdw>
              </a:effectLst>
            </a:endParaRPr>
          </a:p>
          <a:p>
            <a:pPr lvl="1">
              <a:buFont typeface="Wingdings" panose="05000000000000000000" pitchFamily="2" charset="2"/>
              <a:buChar char="§"/>
            </a:pPr>
            <a:r>
              <a:rPr lang="it-IT" sz="2000" b="1" dirty="0">
                <a:solidFill>
                  <a:schemeClr val="tx1"/>
                </a:solidFill>
                <a:effectLst>
                  <a:outerShdw blurRad="38100" dist="19050" dir="2700000" algn="tl" rotWithShape="0">
                    <a:schemeClr val="dk1">
                      <a:alpha val="40000"/>
                    </a:schemeClr>
                  </a:outerShdw>
                </a:effectLst>
              </a:rPr>
              <a:t>Partecipazione al capitale di internazionalizzazione</a:t>
            </a:r>
          </a:p>
          <a:p>
            <a:pPr marL="323850" lvl="1" indent="0">
              <a:buFont typeface="Wingdings" panose="05000000000000000000" pitchFamily="2" charset="2"/>
              <a:buNone/>
            </a:pPr>
            <a:endParaRPr lang="it-IT" sz="2000" b="1" dirty="0">
              <a:solidFill>
                <a:schemeClr val="tx1"/>
              </a:solidFill>
              <a:effectLst>
                <a:outerShdw blurRad="38100" dist="19050" dir="2700000" algn="tl" rotWithShape="0">
                  <a:schemeClr val="dk1">
                    <a:alpha val="40000"/>
                  </a:schemeClr>
                </a:outerShdw>
              </a:effectLst>
            </a:endParaRPr>
          </a:p>
          <a:p>
            <a:pPr lvl="1">
              <a:buFont typeface="Wingdings" panose="05000000000000000000" pitchFamily="2" charset="2"/>
              <a:buChar char="§"/>
            </a:pPr>
            <a:endParaRPr lang="it-IT" sz="2000" b="1" dirty="0">
              <a:solidFill>
                <a:schemeClr val="accent1"/>
              </a:solidFill>
            </a:endParaRPr>
          </a:p>
          <a:p>
            <a:pPr marL="0" indent="0" rtl="0">
              <a:buNone/>
            </a:pPr>
            <a:endParaRPr lang="it-IT" dirty="0"/>
          </a:p>
          <a:p>
            <a:pPr marL="0" indent="0" rtl="0">
              <a:buNone/>
            </a:pPr>
            <a:endParaRPr lang="it-IT" dirty="0"/>
          </a:p>
        </p:txBody>
      </p:sp>
      <p:sp>
        <p:nvSpPr>
          <p:cNvPr id="4" name="Titolo 3"/>
          <p:cNvSpPr>
            <a:spLocks noGrp="1"/>
          </p:cNvSpPr>
          <p:nvPr>
            <p:ph type="title"/>
          </p:nvPr>
        </p:nvSpPr>
        <p:spPr/>
        <p:txBody>
          <a:bodyPr rtlCol="0"/>
          <a:lstStyle/>
          <a:p>
            <a:pPr rtl="0"/>
            <a:r>
              <a:rPr lang="it-IT" dirty="0"/>
              <a:t>Panoramica dei prodotti</a:t>
            </a:r>
          </a:p>
        </p:txBody>
      </p:sp>
      <p:grpSp>
        <p:nvGrpSpPr>
          <p:cNvPr id="28" name="Gruppo 40" descr="icona binocolo"/>
          <p:cNvGrpSpPr>
            <a:grpSpLocks noChangeAspect="1"/>
          </p:cNvGrpSpPr>
          <p:nvPr/>
        </p:nvGrpSpPr>
        <p:grpSpPr bwMode="auto">
          <a:xfrm>
            <a:off x="868680" y="2389664"/>
            <a:ext cx="530860" cy="491076"/>
            <a:chOff x="3438" y="454"/>
            <a:chExt cx="427" cy="395"/>
          </a:xfrm>
          <a:solidFill>
            <a:schemeClr val="tx1"/>
          </a:solidFill>
        </p:grpSpPr>
        <p:sp>
          <p:nvSpPr>
            <p:cNvPr id="29" name="Figura a mano libera 41"/>
            <p:cNvSpPr>
              <a:spLocks noEditPoints="1"/>
            </p:cNvSpPr>
            <p:nvPr/>
          </p:nvSpPr>
          <p:spPr bwMode="auto">
            <a:xfrm>
              <a:off x="3438"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p>
          </p:txBody>
        </p:sp>
        <p:sp>
          <p:nvSpPr>
            <p:cNvPr id="30" name="Figura a mano libera 42"/>
            <p:cNvSpPr/>
            <p:nvPr/>
          </p:nvSpPr>
          <p:spPr bwMode="auto">
            <a:xfrm>
              <a:off x="3455" y="457"/>
              <a:ext cx="179" cy="250"/>
            </a:xfrm>
            <a:custGeom>
              <a:avLst/>
              <a:gdLst>
                <a:gd name="T0" fmla="*/ 7 w 121"/>
                <a:gd name="T1" fmla="*/ 169 h 169"/>
                <a:gd name="T2" fmla="*/ 4 w 121"/>
                <a:gd name="T3" fmla="*/ 168 h 169"/>
                <a:gd name="T4" fmla="*/ 1 w 121"/>
                <a:gd name="T5" fmla="*/ 160 h 169"/>
                <a:gd name="T6" fmla="*/ 37 w 121"/>
                <a:gd name="T7" fmla="*/ 76 h 169"/>
                <a:gd name="T8" fmla="*/ 39 w 121"/>
                <a:gd name="T9" fmla="*/ 74 h 169"/>
                <a:gd name="T10" fmla="*/ 56 w 121"/>
                <a:gd name="T11" fmla="*/ 57 h 169"/>
                <a:gd name="T12" fmla="*/ 73 w 121"/>
                <a:gd name="T13" fmla="*/ 11 h 169"/>
                <a:gd name="T14" fmla="*/ 75 w 121"/>
                <a:gd name="T15" fmla="*/ 8 h 169"/>
                <a:gd name="T16" fmla="*/ 97 w 121"/>
                <a:gd name="T17" fmla="*/ 0 h 169"/>
                <a:gd name="T18" fmla="*/ 119 w 121"/>
                <a:gd name="T19" fmla="*/ 8 h 169"/>
                <a:gd name="T20" fmla="*/ 121 w 121"/>
                <a:gd name="T21" fmla="*/ 13 h 169"/>
                <a:gd name="T22" fmla="*/ 121 w 121"/>
                <a:gd name="T23" fmla="*/ 61 h 169"/>
                <a:gd name="T24" fmla="*/ 115 w 121"/>
                <a:gd name="T25" fmla="*/ 67 h 169"/>
                <a:gd name="T26" fmla="*/ 109 w 121"/>
                <a:gd name="T27" fmla="*/ 61 h 169"/>
                <a:gd name="T28" fmla="*/ 109 w 121"/>
                <a:gd name="T29" fmla="*/ 15 h 169"/>
                <a:gd name="T30" fmla="*/ 84 w 121"/>
                <a:gd name="T31" fmla="*/ 16 h 169"/>
                <a:gd name="T32" fmla="*/ 66 w 121"/>
                <a:gd name="T33" fmla="*/ 63 h 169"/>
                <a:gd name="T34" fmla="*/ 65 w 121"/>
                <a:gd name="T35" fmla="*/ 65 h 169"/>
                <a:gd name="T36" fmla="*/ 48 w 121"/>
                <a:gd name="T37" fmla="*/ 82 h 169"/>
                <a:gd name="T38" fmla="*/ 12 w 121"/>
                <a:gd name="T39" fmla="*/ 165 h 169"/>
                <a:gd name="T40" fmla="*/ 7 w 121"/>
                <a:gd name="T41"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69">
                  <a:moveTo>
                    <a:pt x="7" y="169"/>
                  </a:moveTo>
                  <a:cubicBezTo>
                    <a:pt x="6" y="169"/>
                    <a:pt x="5" y="168"/>
                    <a:pt x="4" y="168"/>
                  </a:cubicBezTo>
                  <a:cubicBezTo>
                    <a:pt x="1" y="167"/>
                    <a:pt x="0" y="163"/>
                    <a:pt x="1" y="160"/>
                  </a:cubicBezTo>
                  <a:cubicBezTo>
                    <a:pt x="37" y="76"/>
                    <a:pt x="37" y="76"/>
                    <a:pt x="37" y="76"/>
                  </a:cubicBezTo>
                  <a:cubicBezTo>
                    <a:pt x="38" y="76"/>
                    <a:pt x="38" y="75"/>
                    <a:pt x="39" y="74"/>
                  </a:cubicBezTo>
                  <a:cubicBezTo>
                    <a:pt x="56" y="57"/>
                    <a:pt x="56" y="57"/>
                    <a:pt x="56" y="57"/>
                  </a:cubicBezTo>
                  <a:cubicBezTo>
                    <a:pt x="73" y="11"/>
                    <a:pt x="73" y="11"/>
                    <a:pt x="73" y="11"/>
                  </a:cubicBezTo>
                  <a:cubicBezTo>
                    <a:pt x="74" y="10"/>
                    <a:pt x="74" y="9"/>
                    <a:pt x="75" y="8"/>
                  </a:cubicBezTo>
                  <a:cubicBezTo>
                    <a:pt x="80" y="3"/>
                    <a:pt x="88" y="0"/>
                    <a:pt x="97" y="0"/>
                  </a:cubicBezTo>
                  <a:cubicBezTo>
                    <a:pt x="106" y="0"/>
                    <a:pt x="114" y="3"/>
                    <a:pt x="119" y="8"/>
                  </a:cubicBezTo>
                  <a:cubicBezTo>
                    <a:pt x="120" y="10"/>
                    <a:pt x="121" y="11"/>
                    <a:pt x="121" y="13"/>
                  </a:cubicBezTo>
                  <a:cubicBezTo>
                    <a:pt x="121" y="61"/>
                    <a:pt x="121" y="61"/>
                    <a:pt x="121" y="61"/>
                  </a:cubicBezTo>
                  <a:cubicBezTo>
                    <a:pt x="121" y="64"/>
                    <a:pt x="118" y="67"/>
                    <a:pt x="115" y="67"/>
                  </a:cubicBezTo>
                  <a:cubicBezTo>
                    <a:pt x="112" y="67"/>
                    <a:pt x="109" y="64"/>
                    <a:pt x="109" y="61"/>
                  </a:cubicBezTo>
                  <a:cubicBezTo>
                    <a:pt x="109" y="15"/>
                    <a:pt x="109" y="15"/>
                    <a:pt x="109" y="15"/>
                  </a:cubicBezTo>
                  <a:cubicBezTo>
                    <a:pt x="102" y="10"/>
                    <a:pt x="90" y="11"/>
                    <a:pt x="84" y="16"/>
                  </a:cubicBezTo>
                  <a:cubicBezTo>
                    <a:pt x="66" y="63"/>
                    <a:pt x="66" y="63"/>
                    <a:pt x="66" y="63"/>
                  </a:cubicBezTo>
                  <a:cubicBezTo>
                    <a:pt x="66" y="64"/>
                    <a:pt x="66" y="64"/>
                    <a:pt x="65" y="65"/>
                  </a:cubicBezTo>
                  <a:cubicBezTo>
                    <a:pt x="48" y="82"/>
                    <a:pt x="48" y="82"/>
                    <a:pt x="48" y="82"/>
                  </a:cubicBezTo>
                  <a:cubicBezTo>
                    <a:pt x="12" y="165"/>
                    <a:pt x="12" y="165"/>
                    <a:pt x="12" y="165"/>
                  </a:cubicBezTo>
                  <a:cubicBezTo>
                    <a:pt x="11" y="167"/>
                    <a:pt x="9" y="169"/>
                    <a:pt x="7" y="1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p>
          </p:txBody>
        </p:sp>
        <p:sp>
          <p:nvSpPr>
            <p:cNvPr id="31" name="Figura a mano libera 43"/>
            <p:cNvSpPr>
              <a:spLocks noEditPoints="1"/>
            </p:cNvSpPr>
            <p:nvPr/>
          </p:nvSpPr>
          <p:spPr bwMode="auto">
            <a:xfrm>
              <a:off x="3669"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p>
          </p:txBody>
        </p:sp>
        <p:sp>
          <p:nvSpPr>
            <p:cNvPr id="32" name="Figura a mano libera 44"/>
            <p:cNvSpPr/>
            <p:nvPr/>
          </p:nvSpPr>
          <p:spPr bwMode="auto">
            <a:xfrm>
              <a:off x="3669" y="454"/>
              <a:ext cx="179" cy="253"/>
            </a:xfrm>
            <a:custGeom>
              <a:avLst/>
              <a:gdLst>
                <a:gd name="T0" fmla="*/ 114 w 121"/>
                <a:gd name="T1" fmla="*/ 171 h 171"/>
                <a:gd name="T2" fmla="*/ 108 w 121"/>
                <a:gd name="T3" fmla="*/ 167 h 171"/>
                <a:gd name="T4" fmla="*/ 73 w 121"/>
                <a:gd name="T5" fmla="*/ 84 h 171"/>
                <a:gd name="T6" fmla="*/ 56 w 121"/>
                <a:gd name="T7" fmla="*/ 67 h 171"/>
                <a:gd name="T8" fmla="*/ 54 w 121"/>
                <a:gd name="T9" fmla="*/ 65 h 171"/>
                <a:gd name="T10" fmla="*/ 37 w 121"/>
                <a:gd name="T11" fmla="*/ 19 h 171"/>
                <a:gd name="T12" fmla="*/ 12 w 121"/>
                <a:gd name="T13" fmla="*/ 18 h 171"/>
                <a:gd name="T14" fmla="*/ 12 w 121"/>
                <a:gd name="T15" fmla="*/ 63 h 171"/>
                <a:gd name="T16" fmla="*/ 6 w 121"/>
                <a:gd name="T17" fmla="*/ 69 h 171"/>
                <a:gd name="T18" fmla="*/ 0 w 121"/>
                <a:gd name="T19" fmla="*/ 63 h 171"/>
                <a:gd name="T20" fmla="*/ 0 w 121"/>
                <a:gd name="T21" fmla="*/ 15 h 171"/>
                <a:gd name="T22" fmla="*/ 2 w 121"/>
                <a:gd name="T23" fmla="*/ 11 h 171"/>
                <a:gd name="T24" fmla="*/ 46 w 121"/>
                <a:gd name="T25" fmla="*/ 11 h 171"/>
                <a:gd name="T26" fmla="*/ 47 w 121"/>
                <a:gd name="T27" fmla="*/ 13 h 171"/>
                <a:gd name="T28" fmla="*/ 65 w 121"/>
                <a:gd name="T29" fmla="*/ 59 h 171"/>
                <a:gd name="T30" fmla="*/ 82 w 121"/>
                <a:gd name="T31" fmla="*/ 76 h 171"/>
                <a:gd name="T32" fmla="*/ 83 w 121"/>
                <a:gd name="T33" fmla="*/ 78 h 171"/>
                <a:gd name="T34" fmla="*/ 119 w 121"/>
                <a:gd name="T35" fmla="*/ 162 h 171"/>
                <a:gd name="T36" fmla="*/ 116 w 121"/>
                <a:gd name="T37" fmla="*/ 170 h 171"/>
                <a:gd name="T38" fmla="*/ 114 w 121"/>
                <a:gd name="T39"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 h="171">
                  <a:moveTo>
                    <a:pt x="114" y="171"/>
                  </a:moveTo>
                  <a:cubicBezTo>
                    <a:pt x="112" y="171"/>
                    <a:pt x="109" y="169"/>
                    <a:pt x="108" y="167"/>
                  </a:cubicBezTo>
                  <a:cubicBezTo>
                    <a:pt x="73" y="84"/>
                    <a:pt x="73" y="84"/>
                    <a:pt x="73" y="84"/>
                  </a:cubicBezTo>
                  <a:cubicBezTo>
                    <a:pt x="56" y="67"/>
                    <a:pt x="56" y="67"/>
                    <a:pt x="56" y="67"/>
                  </a:cubicBezTo>
                  <a:cubicBezTo>
                    <a:pt x="55" y="66"/>
                    <a:pt x="55" y="66"/>
                    <a:pt x="54" y="65"/>
                  </a:cubicBezTo>
                  <a:cubicBezTo>
                    <a:pt x="37" y="19"/>
                    <a:pt x="37" y="19"/>
                    <a:pt x="37" y="19"/>
                  </a:cubicBezTo>
                  <a:cubicBezTo>
                    <a:pt x="30" y="13"/>
                    <a:pt x="19" y="13"/>
                    <a:pt x="12" y="18"/>
                  </a:cubicBezTo>
                  <a:cubicBezTo>
                    <a:pt x="12" y="63"/>
                    <a:pt x="12" y="63"/>
                    <a:pt x="12" y="63"/>
                  </a:cubicBezTo>
                  <a:cubicBezTo>
                    <a:pt x="12" y="66"/>
                    <a:pt x="9" y="69"/>
                    <a:pt x="6" y="69"/>
                  </a:cubicBezTo>
                  <a:cubicBezTo>
                    <a:pt x="3" y="69"/>
                    <a:pt x="0" y="66"/>
                    <a:pt x="0" y="63"/>
                  </a:cubicBezTo>
                  <a:cubicBezTo>
                    <a:pt x="0" y="15"/>
                    <a:pt x="0" y="15"/>
                    <a:pt x="0" y="15"/>
                  </a:cubicBezTo>
                  <a:cubicBezTo>
                    <a:pt x="0" y="14"/>
                    <a:pt x="0" y="12"/>
                    <a:pt x="2" y="11"/>
                  </a:cubicBezTo>
                  <a:cubicBezTo>
                    <a:pt x="13" y="0"/>
                    <a:pt x="35" y="0"/>
                    <a:pt x="46" y="11"/>
                  </a:cubicBezTo>
                  <a:cubicBezTo>
                    <a:pt x="47" y="12"/>
                    <a:pt x="47" y="12"/>
                    <a:pt x="47" y="13"/>
                  </a:cubicBezTo>
                  <a:cubicBezTo>
                    <a:pt x="65" y="59"/>
                    <a:pt x="65" y="59"/>
                    <a:pt x="65" y="59"/>
                  </a:cubicBezTo>
                  <a:cubicBezTo>
                    <a:pt x="82" y="76"/>
                    <a:pt x="82" y="76"/>
                    <a:pt x="82" y="76"/>
                  </a:cubicBezTo>
                  <a:cubicBezTo>
                    <a:pt x="83" y="77"/>
                    <a:pt x="83" y="78"/>
                    <a:pt x="83" y="78"/>
                  </a:cubicBezTo>
                  <a:cubicBezTo>
                    <a:pt x="119" y="162"/>
                    <a:pt x="119" y="162"/>
                    <a:pt x="119" y="162"/>
                  </a:cubicBezTo>
                  <a:cubicBezTo>
                    <a:pt x="121" y="165"/>
                    <a:pt x="119" y="169"/>
                    <a:pt x="116" y="170"/>
                  </a:cubicBezTo>
                  <a:cubicBezTo>
                    <a:pt x="115" y="170"/>
                    <a:pt x="115" y="171"/>
                    <a:pt x="114" y="1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p>
          </p:txBody>
        </p:sp>
        <p:sp>
          <p:nvSpPr>
            <p:cNvPr id="33" name="Figura a mano libera 45"/>
            <p:cNvSpPr/>
            <p:nvPr/>
          </p:nvSpPr>
          <p:spPr bwMode="auto">
            <a:xfrm>
              <a:off x="3572" y="574"/>
              <a:ext cx="159" cy="53"/>
            </a:xfrm>
            <a:custGeom>
              <a:avLst/>
              <a:gdLst>
                <a:gd name="T0" fmla="*/ 102 w 108"/>
                <a:gd name="T1" fmla="*/ 36 h 36"/>
                <a:gd name="T2" fmla="*/ 96 w 108"/>
                <a:gd name="T3" fmla="*/ 30 h 36"/>
                <a:gd name="T4" fmla="*/ 54 w 108"/>
                <a:gd name="T5" fmla="*/ 12 h 36"/>
                <a:gd name="T6" fmla="*/ 12 w 108"/>
                <a:gd name="T7" fmla="*/ 30 h 36"/>
                <a:gd name="T8" fmla="*/ 6 w 108"/>
                <a:gd name="T9" fmla="*/ 36 h 36"/>
                <a:gd name="T10" fmla="*/ 0 w 108"/>
                <a:gd name="T11" fmla="*/ 30 h 36"/>
                <a:gd name="T12" fmla="*/ 54 w 108"/>
                <a:gd name="T13" fmla="*/ 0 h 36"/>
                <a:gd name="T14" fmla="*/ 108 w 108"/>
                <a:gd name="T15" fmla="*/ 30 h 36"/>
                <a:gd name="T16" fmla="*/ 102 w 108"/>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36">
                  <a:moveTo>
                    <a:pt x="102" y="36"/>
                  </a:moveTo>
                  <a:cubicBezTo>
                    <a:pt x="99" y="36"/>
                    <a:pt x="96" y="33"/>
                    <a:pt x="96" y="30"/>
                  </a:cubicBezTo>
                  <a:cubicBezTo>
                    <a:pt x="96" y="21"/>
                    <a:pt x="78" y="12"/>
                    <a:pt x="54" y="12"/>
                  </a:cubicBezTo>
                  <a:cubicBezTo>
                    <a:pt x="30" y="12"/>
                    <a:pt x="12" y="21"/>
                    <a:pt x="12" y="30"/>
                  </a:cubicBezTo>
                  <a:cubicBezTo>
                    <a:pt x="12" y="33"/>
                    <a:pt x="9" y="36"/>
                    <a:pt x="6" y="36"/>
                  </a:cubicBezTo>
                  <a:cubicBezTo>
                    <a:pt x="3" y="36"/>
                    <a:pt x="0" y="33"/>
                    <a:pt x="0" y="30"/>
                  </a:cubicBezTo>
                  <a:cubicBezTo>
                    <a:pt x="0" y="13"/>
                    <a:pt x="23" y="0"/>
                    <a:pt x="54" y="0"/>
                  </a:cubicBezTo>
                  <a:cubicBezTo>
                    <a:pt x="85" y="0"/>
                    <a:pt x="108" y="13"/>
                    <a:pt x="108" y="30"/>
                  </a:cubicBezTo>
                  <a:cubicBezTo>
                    <a:pt x="108" y="33"/>
                    <a:pt x="105" y="36"/>
                    <a:pt x="102"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p>
          </p:txBody>
        </p:sp>
        <p:sp>
          <p:nvSpPr>
            <p:cNvPr id="34" name="Figura a mano libera 46"/>
            <p:cNvSpPr/>
            <p:nvPr/>
          </p:nvSpPr>
          <p:spPr bwMode="auto">
            <a:xfrm>
              <a:off x="3616"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p>
          </p:txBody>
        </p:sp>
        <p:sp>
          <p:nvSpPr>
            <p:cNvPr id="35" name="Figura a mano libera 47"/>
            <p:cNvSpPr/>
            <p:nvPr/>
          </p:nvSpPr>
          <p:spPr bwMode="auto">
            <a:xfrm>
              <a:off x="3669"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p>
          </p:txBody>
        </p:sp>
        <p:sp>
          <p:nvSpPr>
            <p:cNvPr id="36" name="Figura a mano libera 48"/>
            <p:cNvSpPr/>
            <p:nvPr/>
          </p:nvSpPr>
          <p:spPr bwMode="auto">
            <a:xfrm>
              <a:off x="3474"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p>
          </p:txBody>
        </p:sp>
        <p:sp>
          <p:nvSpPr>
            <p:cNvPr id="37" name="Figura a mano libera 49"/>
            <p:cNvSpPr/>
            <p:nvPr/>
          </p:nvSpPr>
          <p:spPr bwMode="auto">
            <a:xfrm>
              <a:off x="3705"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p>
          </p:txBody>
        </p:sp>
      </p:grpSp>
      <p:sp>
        <p:nvSpPr>
          <p:cNvPr id="2" name="Pulsante di azione: Home 1">
            <a:hlinkClick r:id="rId3" action="ppaction://hlinksldjump" highlightClick="1"/>
          </p:cNvPr>
          <p:cNvSpPr/>
          <p:nvPr/>
        </p:nvSpPr>
        <p:spPr>
          <a:xfrm>
            <a:off x="475861" y="111967"/>
            <a:ext cx="291996" cy="289249"/>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Segnaposto numero diapositiva 5"/>
          <p:cNvSpPr>
            <a:spLocks noGrp="1"/>
          </p:cNvSpPr>
          <p:nvPr>
            <p:ph type="sldNum" sz="quarter" idx="12"/>
          </p:nvPr>
        </p:nvSpPr>
        <p:spPr/>
        <p:txBody>
          <a:bodyPr/>
          <a:lstStyle/>
          <a:p>
            <a:pPr rtl="0"/>
            <a:fld id="{3A98EE3D-8CD1-4C3F-BD1C-C98C9596463C}" type="slidenum">
              <a:rPr lang="it-IT" noProof="0" smtClean="0"/>
              <a:t>8</a:t>
            </a:fld>
            <a:endParaRPr lang="it-IT" noProof="0" dirty="0"/>
          </a:p>
        </p:txBody>
      </p:sp>
      <p:grpSp>
        <p:nvGrpSpPr>
          <p:cNvPr id="26" name="Gruppo 40" descr="icona binocolo">
            <a:extLst>
              <a:ext uri="{FF2B5EF4-FFF2-40B4-BE49-F238E27FC236}">
                <a16:creationId xmlns:a16="http://schemas.microsoft.com/office/drawing/2014/main" id="{A1184A2C-AF1A-4738-9B34-F6B757B8CE55}"/>
              </a:ext>
            </a:extLst>
          </p:cNvPr>
          <p:cNvGrpSpPr>
            <a:grpSpLocks noChangeAspect="1"/>
          </p:cNvGrpSpPr>
          <p:nvPr/>
        </p:nvGrpSpPr>
        <p:grpSpPr bwMode="auto">
          <a:xfrm>
            <a:off x="8636000" y="3744595"/>
            <a:ext cx="2974975" cy="2752090"/>
            <a:chOff x="3438" y="454"/>
            <a:chExt cx="427" cy="395"/>
          </a:xfrm>
          <a:solidFill>
            <a:schemeClr val="tx1">
              <a:alpha val="73000"/>
            </a:schemeClr>
          </a:solidFill>
        </p:grpSpPr>
        <p:sp>
          <p:nvSpPr>
            <p:cNvPr id="27" name="Figura a mano libera 41">
              <a:extLst>
                <a:ext uri="{FF2B5EF4-FFF2-40B4-BE49-F238E27FC236}">
                  <a16:creationId xmlns:a16="http://schemas.microsoft.com/office/drawing/2014/main" id="{193414CE-4C88-4356-8023-9AA81AFBB655}"/>
                </a:ext>
              </a:extLst>
            </p:cNvPr>
            <p:cNvSpPr>
              <a:spLocks noEditPoints="1"/>
            </p:cNvSpPr>
            <p:nvPr/>
          </p:nvSpPr>
          <p:spPr bwMode="auto">
            <a:xfrm>
              <a:off x="3438"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p>
          </p:txBody>
        </p:sp>
        <p:sp>
          <p:nvSpPr>
            <p:cNvPr id="38" name="Figura a mano libera 42">
              <a:extLst>
                <a:ext uri="{FF2B5EF4-FFF2-40B4-BE49-F238E27FC236}">
                  <a16:creationId xmlns:a16="http://schemas.microsoft.com/office/drawing/2014/main" id="{F268C91C-2571-4CD8-8871-19E8E8F804A4}"/>
                </a:ext>
              </a:extLst>
            </p:cNvPr>
            <p:cNvSpPr/>
            <p:nvPr/>
          </p:nvSpPr>
          <p:spPr bwMode="auto">
            <a:xfrm>
              <a:off x="3455" y="457"/>
              <a:ext cx="179" cy="250"/>
            </a:xfrm>
            <a:custGeom>
              <a:avLst/>
              <a:gdLst>
                <a:gd name="T0" fmla="*/ 7 w 121"/>
                <a:gd name="T1" fmla="*/ 169 h 169"/>
                <a:gd name="T2" fmla="*/ 4 w 121"/>
                <a:gd name="T3" fmla="*/ 168 h 169"/>
                <a:gd name="T4" fmla="*/ 1 w 121"/>
                <a:gd name="T5" fmla="*/ 160 h 169"/>
                <a:gd name="T6" fmla="*/ 37 w 121"/>
                <a:gd name="T7" fmla="*/ 76 h 169"/>
                <a:gd name="T8" fmla="*/ 39 w 121"/>
                <a:gd name="T9" fmla="*/ 74 h 169"/>
                <a:gd name="T10" fmla="*/ 56 w 121"/>
                <a:gd name="T11" fmla="*/ 57 h 169"/>
                <a:gd name="T12" fmla="*/ 73 w 121"/>
                <a:gd name="T13" fmla="*/ 11 h 169"/>
                <a:gd name="T14" fmla="*/ 75 w 121"/>
                <a:gd name="T15" fmla="*/ 8 h 169"/>
                <a:gd name="T16" fmla="*/ 97 w 121"/>
                <a:gd name="T17" fmla="*/ 0 h 169"/>
                <a:gd name="T18" fmla="*/ 119 w 121"/>
                <a:gd name="T19" fmla="*/ 8 h 169"/>
                <a:gd name="T20" fmla="*/ 121 w 121"/>
                <a:gd name="T21" fmla="*/ 13 h 169"/>
                <a:gd name="T22" fmla="*/ 121 w 121"/>
                <a:gd name="T23" fmla="*/ 61 h 169"/>
                <a:gd name="T24" fmla="*/ 115 w 121"/>
                <a:gd name="T25" fmla="*/ 67 h 169"/>
                <a:gd name="T26" fmla="*/ 109 w 121"/>
                <a:gd name="T27" fmla="*/ 61 h 169"/>
                <a:gd name="T28" fmla="*/ 109 w 121"/>
                <a:gd name="T29" fmla="*/ 15 h 169"/>
                <a:gd name="T30" fmla="*/ 84 w 121"/>
                <a:gd name="T31" fmla="*/ 16 h 169"/>
                <a:gd name="T32" fmla="*/ 66 w 121"/>
                <a:gd name="T33" fmla="*/ 63 h 169"/>
                <a:gd name="T34" fmla="*/ 65 w 121"/>
                <a:gd name="T35" fmla="*/ 65 h 169"/>
                <a:gd name="T36" fmla="*/ 48 w 121"/>
                <a:gd name="T37" fmla="*/ 82 h 169"/>
                <a:gd name="T38" fmla="*/ 12 w 121"/>
                <a:gd name="T39" fmla="*/ 165 h 169"/>
                <a:gd name="T40" fmla="*/ 7 w 121"/>
                <a:gd name="T41"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 h="169">
                  <a:moveTo>
                    <a:pt x="7" y="169"/>
                  </a:moveTo>
                  <a:cubicBezTo>
                    <a:pt x="6" y="169"/>
                    <a:pt x="5" y="168"/>
                    <a:pt x="4" y="168"/>
                  </a:cubicBezTo>
                  <a:cubicBezTo>
                    <a:pt x="1" y="167"/>
                    <a:pt x="0" y="163"/>
                    <a:pt x="1" y="160"/>
                  </a:cubicBezTo>
                  <a:cubicBezTo>
                    <a:pt x="37" y="76"/>
                    <a:pt x="37" y="76"/>
                    <a:pt x="37" y="76"/>
                  </a:cubicBezTo>
                  <a:cubicBezTo>
                    <a:pt x="38" y="76"/>
                    <a:pt x="38" y="75"/>
                    <a:pt x="39" y="74"/>
                  </a:cubicBezTo>
                  <a:cubicBezTo>
                    <a:pt x="56" y="57"/>
                    <a:pt x="56" y="57"/>
                    <a:pt x="56" y="57"/>
                  </a:cubicBezTo>
                  <a:cubicBezTo>
                    <a:pt x="73" y="11"/>
                    <a:pt x="73" y="11"/>
                    <a:pt x="73" y="11"/>
                  </a:cubicBezTo>
                  <a:cubicBezTo>
                    <a:pt x="74" y="10"/>
                    <a:pt x="74" y="9"/>
                    <a:pt x="75" y="8"/>
                  </a:cubicBezTo>
                  <a:cubicBezTo>
                    <a:pt x="80" y="3"/>
                    <a:pt x="88" y="0"/>
                    <a:pt x="97" y="0"/>
                  </a:cubicBezTo>
                  <a:cubicBezTo>
                    <a:pt x="106" y="0"/>
                    <a:pt x="114" y="3"/>
                    <a:pt x="119" y="8"/>
                  </a:cubicBezTo>
                  <a:cubicBezTo>
                    <a:pt x="120" y="10"/>
                    <a:pt x="121" y="11"/>
                    <a:pt x="121" y="13"/>
                  </a:cubicBezTo>
                  <a:cubicBezTo>
                    <a:pt x="121" y="61"/>
                    <a:pt x="121" y="61"/>
                    <a:pt x="121" y="61"/>
                  </a:cubicBezTo>
                  <a:cubicBezTo>
                    <a:pt x="121" y="64"/>
                    <a:pt x="118" y="67"/>
                    <a:pt x="115" y="67"/>
                  </a:cubicBezTo>
                  <a:cubicBezTo>
                    <a:pt x="112" y="67"/>
                    <a:pt x="109" y="64"/>
                    <a:pt x="109" y="61"/>
                  </a:cubicBezTo>
                  <a:cubicBezTo>
                    <a:pt x="109" y="15"/>
                    <a:pt x="109" y="15"/>
                    <a:pt x="109" y="15"/>
                  </a:cubicBezTo>
                  <a:cubicBezTo>
                    <a:pt x="102" y="10"/>
                    <a:pt x="90" y="11"/>
                    <a:pt x="84" y="16"/>
                  </a:cubicBezTo>
                  <a:cubicBezTo>
                    <a:pt x="66" y="63"/>
                    <a:pt x="66" y="63"/>
                    <a:pt x="66" y="63"/>
                  </a:cubicBezTo>
                  <a:cubicBezTo>
                    <a:pt x="66" y="64"/>
                    <a:pt x="66" y="64"/>
                    <a:pt x="65" y="65"/>
                  </a:cubicBezTo>
                  <a:cubicBezTo>
                    <a:pt x="48" y="82"/>
                    <a:pt x="48" y="82"/>
                    <a:pt x="48" y="82"/>
                  </a:cubicBezTo>
                  <a:cubicBezTo>
                    <a:pt x="12" y="165"/>
                    <a:pt x="12" y="165"/>
                    <a:pt x="12" y="165"/>
                  </a:cubicBezTo>
                  <a:cubicBezTo>
                    <a:pt x="11" y="167"/>
                    <a:pt x="9" y="169"/>
                    <a:pt x="7" y="1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p>
          </p:txBody>
        </p:sp>
        <p:sp>
          <p:nvSpPr>
            <p:cNvPr id="39" name="Figura a mano libera 43">
              <a:extLst>
                <a:ext uri="{FF2B5EF4-FFF2-40B4-BE49-F238E27FC236}">
                  <a16:creationId xmlns:a16="http://schemas.microsoft.com/office/drawing/2014/main" id="{0D1A25D3-2CB6-414B-A71E-03E60C3DB50F}"/>
                </a:ext>
              </a:extLst>
            </p:cNvPr>
            <p:cNvSpPr>
              <a:spLocks noEditPoints="1"/>
            </p:cNvSpPr>
            <p:nvPr/>
          </p:nvSpPr>
          <p:spPr bwMode="auto">
            <a:xfrm>
              <a:off x="3669" y="653"/>
              <a:ext cx="196" cy="196"/>
            </a:xfrm>
            <a:custGeom>
              <a:avLst/>
              <a:gdLst>
                <a:gd name="T0" fmla="*/ 66 w 132"/>
                <a:gd name="T1" fmla="*/ 132 h 132"/>
                <a:gd name="T2" fmla="*/ 0 w 132"/>
                <a:gd name="T3" fmla="*/ 66 h 132"/>
                <a:gd name="T4" fmla="*/ 66 w 132"/>
                <a:gd name="T5" fmla="*/ 0 h 132"/>
                <a:gd name="T6" fmla="*/ 132 w 132"/>
                <a:gd name="T7" fmla="*/ 66 h 132"/>
                <a:gd name="T8" fmla="*/ 66 w 132"/>
                <a:gd name="T9" fmla="*/ 132 h 132"/>
                <a:gd name="T10" fmla="*/ 66 w 132"/>
                <a:gd name="T11" fmla="*/ 12 h 132"/>
                <a:gd name="T12" fmla="*/ 12 w 132"/>
                <a:gd name="T13" fmla="*/ 66 h 132"/>
                <a:gd name="T14" fmla="*/ 66 w 132"/>
                <a:gd name="T15" fmla="*/ 120 h 132"/>
                <a:gd name="T16" fmla="*/ 120 w 132"/>
                <a:gd name="T17" fmla="*/ 66 h 132"/>
                <a:gd name="T18" fmla="*/ 66 w 132"/>
                <a:gd name="T19" fmla="*/ 1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132">
                  <a:moveTo>
                    <a:pt x="66" y="132"/>
                  </a:moveTo>
                  <a:cubicBezTo>
                    <a:pt x="29" y="132"/>
                    <a:pt x="0" y="102"/>
                    <a:pt x="0" y="66"/>
                  </a:cubicBezTo>
                  <a:cubicBezTo>
                    <a:pt x="0" y="29"/>
                    <a:pt x="29" y="0"/>
                    <a:pt x="66" y="0"/>
                  </a:cubicBezTo>
                  <a:cubicBezTo>
                    <a:pt x="102" y="0"/>
                    <a:pt x="132" y="29"/>
                    <a:pt x="132" y="66"/>
                  </a:cubicBezTo>
                  <a:cubicBezTo>
                    <a:pt x="132" y="102"/>
                    <a:pt x="102" y="132"/>
                    <a:pt x="66" y="132"/>
                  </a:cubicBezTo>
                  <a:close/>
                  <a:moveTo>
                    <a:pt x="66" y="12"/>
                  </a:moveTo>
                  <a:cubicBezTo>
                    <a:pt x="36" y="12"/>
                    <a:pt x="12" y="36"/>
                    <a:pt x="12" y="66"/>
                  </a:cubicBezTo>
                  <a:cubicBezTo>
                    <a:pt x="12" y="95"/>
                    <a:pt x="36" y="120"/>
                    <a:pt x="66" y="120"/>
                  </a:cubicBezTo>
                  <a:cubicBezTo>
                    <a:pt x="96" y="120"/>
                    <a:pt x="120" y="95"/>
                    <a:pt x="120" y="66"/>
                  </a:cubicBezTo>
                  <a:cubicBezTo>
                    <a:pt x="120" y="36"/>
                    <a:pt x="96" y="12"/>
                    <a:pt x="66"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p>
          </p:txBody>
        </p:sp>
        <p:sp>
          <p:nvSpPr>
            <p:cNvPr id="40" name="Figura a mano libera 44">
              <a:extLst>
                <a:ext uri="{FF2B5EF4-FFF2-40B4-BE49-F238E27FC236}">
                  <a16:creationId xmlns:a16="http://schemas.microsoft.com/office/drawing/2014/main" id="{BB801507-41CE-4531-964E-331A7B82DD2A}"/>
                </a:ext>
              </a:extLst>
            </p:cNvPr>
            <p:cNvSpPr/>
            <p:nvPr/>
          </p:nvSpPr>
          <p:spPr bwMode="auto">
            <a:xfrm>
              <a:off x="3669" y="454"/>
              <a:ext cx="179" cy="253"/>
            </a:xfrm>
            <a:custGeom>
              <a:avLst/>
              <a:gdLst>
                <a:gd name="T0" fmla="*/ 114 w 121"/>
                <a:gd name="T1" fmla="*/ 171 h 171"/>
                <a:gd name="T2" fmla="*/ 108 w 121"/>
                <a:gd name="T3" fmla="*/ 167 h 171"/>
                <a:gd name="T4" fmla="*/ 73 w 121"/>
                <a:gd name="T5" fmla="*/ 84 h 171"/>
                <a:gd name="T6" fmla="*/ 56 w 121"/>
                <a:gd name="T7" fmla="*/ 67 h 171"/>
                <a:gd name="T8" fmla="*/ 54 w 121"/>
                <a:gd name="T9" fmla="*/ 65 h 171"/>
                <a:gd name="T10" fmla="*/ 37 w 121"/>
                <a:gd name="T11" fmla="*/ 19 h 171"/>
                <a:gd name="T12" fmla="*/ 12 w 121"/>
                <a:gd name="T13" fmla="*/ 18 h 171"/>
                <a:gd name="T14" fmla="*/ 12 w 121"/>
                <a:gd name="T15" fmla="*/ 63 h 171"/>
                <a:gd name="T16" fmla="*/ 6 w 121"/>
                <a:gd name="T17" fmla="*/ 69 h 171"/>
                <a:gd name="T18" fmla="*/ 0 w 121"/>
                <a:gd name="T19" fmla="*/ 63 h 171"/>
                <a:gd name="T20" fmla="*/ 0 w 121"/>
                <a:gd name="T21" fmla="*/ 15 h 171"/>
                <a:gd name="T22" fmla="*/ 2 w 121"/>
                <a:gd name="T23" fmla="*/ 11 h 171"/>
                <a:gd name="T24" fmla="*/ 46 w 121"/>
                <a:gd name="T25" fmla="*/ 11 h 171"/>
                <a:gd name="T26" fmla="*/ 47 w 121"/>
                <a:gd name="T27" fmla="*/ 13 h 171"/>
                <a:gd name="T28" fmla="*/ 65 w 121"/>
                <a:gd name="T29" fmla="*/ 59 h 171"/>
                <a:gd name="T30" fmla="*/ 82 w 121"/>
                <a:gd name="T31" fmla="*/ 76 h 171"/>
                <a:gd name="T32" fmla="*/ 83 w 121"/>
                <a:gd name="T33" fmla="*/ 78 h 171"/>
                <a:gd name="T34" fmla="*/ 119 w 121"/>
                <a:gd name="T35" fmla="*/ 162 h 171"/>
                <a:gd name="T36" fmla="*/ 116 w 121"/>
                <a:gd name="T37" fmla="*/ 170 h 171"/>
                <a:gd name="T38" fmla="*/ 114 w 121"/>
                <a:gd name="T39" fmla="*/ 171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 h="171">
                  <a:moveTo>
                    <a:pt x="114" y="171"/>
                  </a:moveTo>
                  <a:cubicBezTo>
                    <a:pt x="112" y="171"/>
                    <a:pt x="109" y="169"/>
                    <a:pt x="108" y="167"/>
                  </a:cubicBezTo>
                  <a:cubicBezTo>
                    <a:pt x="73" y="84"/>
                    <a:pt x="73" y="84"/>
                    <a:pt x="73" y="84"/>
                  </a:cubicBezTo>
                  <a:cubicBezTo>
                    <a:pt x="56" y="67"/>
                    <a:pt x="56" y="67"/>
                    <a:pt x="56" y="67"/>
                  </a:cubicBezTo>
                  <a:cubicBezTo>
                    <a:pt x="55" y="66"/>
                    <a:pt x="55" y="66"/>
                    <a:pt x="54" y="65"/>
                  </a:cubicBezTo>
                  <a:cubicBezTo>
                    <a:pt x="37" y="19"/>
                    <a:pt x="37" y="19"/>
                    <a:pt x="37" y="19"/>
                  </a:cubicBezTo>
                  <a:cubicBezTo>
                    <a:pt x="30" y="13"/>
                    <a:pt x="19" y="13"/>
                    <a:pt x="12" y="18"/>
                  </a:cubicBezTo>
                  <a:cubicBezTo>
                    <a:pt x="12" y="63"/>
                    <a:pt x="12" y="63"/>
                    <a:pt x="12" y="63"/>
                  </a:cubicBezTo>
                  <a:cubicBezTo>
                    <a:pt x="12" y="66"/>
                    <a:pt x="9" y="69"/>
                    <a:pt x="6" y="69"/>
                  </a:cubicBezTo>
                  <a:cubicBezTo>
                    <a:pt x="3" y="69"/>
                    <a:pt x="0" y="66"/>
                    <a:pt x="0" y="63"/>
                  </a:cubicBezTo>
                  <a:cubicBezTo>
                    <a:pt x="0" y="15"/>
                    <a:pt x="0" y="15"/>
                    <a:pt x="0" y="15"/>
                  </a:cubicBezTo>
                  <a:cubicBezTo>
                    <a:pt x="0" y="14"/>
                    <a:pt x="0" y="12"/>
                    <a:pt x="2" y="11"/>
                  </a:cubicBezTo>
                  <a:cubicBezTo>
                    <a:pt x="13" y="0"/>
                    <a:pt x="35" y="0"/>
                    <a:pt x="46" y="11"/>
                  </a:cubicBezTo>
                  <a:cubicBezTo>
                    <a:pt x="47" y="12"/>
                    <a:pt x="47" y="12"/>
                    <a:pt x="47" y="13"/>
                  </a:cubicBezTo>
                  <a:cubicBezTo>
                    <a:pt x="65" y="59"/>
                    <a:pt x="65" y="59"/>
                    <a:pt x="65" y="59"/>
                  </a:cubicBezTo>
                  <a:cubicBezTo>
                    <a:pt x="82" y="76"/>
                    <a:pt x="82" y="76"/>
                    <a:pt x="82" y="76"/>
                  </a:cubicBezTo>
                  <a:cubicBezTo>
                    <a:pt x="83" y="77"/>
                    <a:pt x="83" y="78"/>
                    <a:pt x="83" y="78"/>
                  </a:cubicBezTo>
                  <a:cubicBezTo>
                    <a:pt x="119" y="162"/>
                    <a:pt x="119" y="162"/>
                    <a:pt x="119" y="162"/>
                  </a:cubicBezTo>
                  <a:cubicBezTo>
                    <a:pt x="121" y="165"/>
                    <a:pt x="119" y="169"/>
                    <a:pt x="116" y="170"/>
                  </a:cubicBezTo>
                  <a:cubicBezTo>
                    <a:pt x="115" y="170"/>
                    <a:pt x="115" y="171"/>
                    <a:pt x="114" y="1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p>
          </p:txBody>
        </p:sp>
        <p:sp>
          <p:nvSpPr>
            <p:cNvPr id="41" name="Figura a mano libera 45">
              <a:extLst>
                <a:ext uri="{FF2B5EF4-FFF2-40B4-BE49-F238E27FC236}">
                  <a16:creationId xmlns:a16="http://schemas.microsoft.com/office/drawing/2014/main" id="{9BB8417E-FA95-4F8A-AD26-522051D2F273}"/>
                </a:ext>
              </a:extLst>
            </p:cNvPr>
            <p:cNvSpPr/>
            <p:nvPr/>
          </p:nvSpPr>
          <p:spPr bwMode="auto">
            <a:xfrm>
              <a:off x="3572" y="574"/>
              <a:ext cx="159" cy="53"/>
            </a:xfrm>
            <a:custGeom>
              <a:avLst/>
              <a:gdLst>
                <a:gd name="T0" fmla="*/ 102 w 108"/>
                <a:gd name="T1" fmla="*/ 36 h 36"/>
                <a:gd name="T2" fmla="*/ 96 w 108"/>
                <a:gd name="T3" fmla="*/ 30 h 36"/>
                <a:gd name="T4" fmla="*/ 54 w 108"/>
                <a:gd name="T5" fmla="*/ 12 h 36"/>
                <a:gd name="T6" fmla="*/ 12 w 108"/>
                <a:gd name="T7" fmla="*/ 30 h 36"/>
                <a:gd name="T8" fmla="*/ 6 w 108"/>
                <a:gd name="T9" fmla="*/ 36 h 36"/>
                <a:gd name="T10" fmla="*/ 0 w 108"/>
                <a:gd name="T11" fmla="*/ 30 h 36"/>
                <a:gd name="T12" fmla="*/ 54 w 108"/>
                <a:gd name="T13" fmla="*/ 0 h 36"/>
                <a:gd name="T14" fmla="*/ 108 w 108"/>
                <a:gd name="T15" fmla="*/ 30 h 36"/>
                <a:gd name="T16" fmla="*/ 102 w 108"/>
                <a:gd name="T17"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36">
                  <a:moveTo>
                    <a:pt x="102" y="36"/>
                  </a:moveTo>
                  <a:cubicBezTo>
                    <a:pt x="99" y="36"/>
                    <a:pt x="96" y="33"/>
                    <a:pt x="96" y="30"/>
                  </a:cubicBezTo>
                  <a:cubicBezTo>
                    <a:pt x="96" y="21"/>
                    <a:pt x="78" y="12"/>
                    <a:pt x="54" y="12"/>
                  </a:cubicBezTo>
                  <a:cubicBezTo>
                    <a:pt x="30" y="12"/>
                    <a:pt x="12" y="21"/>
                    <a:pt x="12" y="30"/>
                  </a:cubicBezTo>
                  <a:cubicBezTo>
                    <a:pt x="12" y="33"/>
                    <a:pt x="9" y="36"/>
                    <a:pt x="6" y="36"/>
                  </a:cubicBezTo>
                  <a:cubicBezTo>
                    <a:pt x="3" y="36"/>
                    <a:pt x="0" y="33"/>
                    <a:pt x="0" y="30"/>
                  </a:cubicBezTo>
                  <a:cubicBezTo>
                    <a:pt x="0" y="13"/>
                    <a:pt x="23" y="0"/>
                    <a:pt x="54" y="0"/>
                  </a:cubicBezTo>
                  <a:cubicBezTo>
                    <a:pt x="85" y="0"/>
                    <a:pt x="108" y="13"/>
                    <a:pt x="108" y="30"/>
                  </a:cubicBezTo>
                  <a:cubicBezTo>
                    <a:pt x="108" y="33"/>
                    <a:pt x="105" y="36"/>
                    <a:pt x="102"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p>
          </p:txBody>
        </p:sp>
        <p:sp>
          <p:nvSpPr>
            <p:cNvPr id="42" name="Figura a mano libera 46">
              <a:extLst>
                <a:ext uri="{FF2B5EF4-FFF2-40B4-BE49-F238E27FC236}">
                  <a16:creationId xmlns:a16="http://schemas.microsoft.com/office/drawing/2014/main" id="{5DCAB9F1-C580-4F74-B686-BDAA623259B9}"/>
                </a:ext>
              </a:extLst>
            </p:cNvPr>
            <p:cNvSpPr/>
            <p:nvPr/>
          </p:nvSpPr>
          <p:spPr bwMode="auto">
            <a:xfrm>
              <a:off x="3616"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p>
          </p:txBody>
        </p:sp>
        <p:sp>
          <p:nvSpPr>
            <p:cNvPr id="43" name="Figura a mano libera 47">
              <a:extLst>
                <a:ext uri="{FF2B5EF4-FFF2-40B4-BE49-F238E27FC236}">
                  <a16:creationId xmlns:a16="http://schemas.microsoft.com/office/drawing/2014/main" id="{FDF840B9-C0E8-4C87-905D-77005F04A8AA}"/>
                </a:ext>
              </a:extLst>
            </p:cNvPr>
            <p:cNvSpPr/>
            <p:nvPr/>
          </p:nvSpPr>
          <p:spPr bwMode="auto">
            <a:xfrm>
              <a:off x="3669" y="575"/>
              <a:ext cx="18" cy="185"/>
            </a:xfrm>
            <a:custGeom>
              <a:avLst/>
              <a:gdLst>
                <a:gd name="T0" fmla="*/ 6 w 12"/>
                <a:gd name="T1" fmla="*/ 125 h 125"/>
                <a:gd name="T2" fmla="*/ 0 w 12"/>
                <a:gd name="T3" fmla="*/ 119 h 125"/>
                <a:gd name="T4" fmla="*/ 0 w 12"/>
                <a:gd name="T5" fmla="*/ 6 h 125"/>
                <a:gd name="T6" fmla="*/ 6 w 12"/>
                <a:gd name="T7" fmla="*/ 0 h 125"/>
                <a:gd name="T8" fmla="*/ 12 w 12"/>
                <a:gd name="T9" fmla="*/ 6 h 125"/>
                <a:gd name="T10" fmla="*/ 12 w 12"/>
                <a:gd name="T11" fmla="*/ 119 h 125"/>
                <a:gd name="T12" fmla="*/ 6 w 12"/>
                <a:gd name="T13" fmla="*/ 125 h 125"/>
              </a:gdLst>
              <a:ahLst/>
              <a:cxnLst>
                <a:cxn ang="0">
                  <a:pos x="T0" y="T1"/>
                </a:cxn>
                <a:cxn ang="0">
                  <a:pos x="T2" y="T3"/>
                </a:cxn>
                <a:cxn ang="0">
                  <a:pos x="T4" y="T5"/>
                </a:cxn>
                <a:cxn ang="0">
                  <a:pos x="T6" y="T7"/>
                </a:cxn>
                <a:cxn ang="0">
                  <a:pos x="T8" y="T9"/>
                </a:cxn>
                <a:cxn ang="0">
                  <a:pos x="T10" y="T11"/>
                </a:cxn>
                <a:cxn ang="0">
                  <a:pos x="T12" y="T13"/>
                </a:cxn>
              </a:cxnLst>
              <a:rect l="0" t="0" r="r" b="b"/>
              <a:pathLst>
                <a:path w="12" h="125">
                  <a:moveTo>
                    <a:pt x="6" y="125"/>
                  </a:moveTo>
                  <a:cubicBezTo>
                    <a:pt x="3" y="125"/>
                    <a:pt x="0" y="122"/>
                    <a:pt x="0" y="119"/>
                  </a:cubicBezTo>
                  <a:cubicBezTo>
                    <a:pt x="0" y="6"/>
                    <a:pt x="0" y="6"/>
                    <a:pt x="0" y="6"/>
                  </a:cubicBezTo>
                  <a:cubicBezTo>
                    <a:pt x="0" y="3"/>
                    <a:pt x="3" y="0"/>
                    <a:pt x="6" y="0"/>
                  </a:cubicBezTo>
                  <a:cubicBezTo>
                    <a:pt x="9" y="0"/>
                    <a:pt x="12" y="3"/>
                    <a:pt x="12" y="6"/>
                  </a:cubicBezTo>
                  <a:cubicBezTo>
                    <a:pt x="12" y="119"/>
                    <a:pt x="12" y="119"/>
                    <a:pt x="12" y="119"/>
                  </a:cubicBezTo>
                  <a:cubicBezTo>
                    <a:pt x="12" y="122"/>
                    <a:pt x="9" y="125"/>
                    <a:pt x="6"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p>
          </p:txBody>
        </p:sp>
        <p:sp>
          <p:nvSpPr>
            <p:cNvPr id="44" name="Figura a mano libera 48">
              <a:extLst>
                <a:ext uri="{FF2B5EF4-FFF2-40B4-BE49-F238E27FC236}">
                  <a16:creationId xmlns:a16="http://schemas.microsoft.com/office/drawing/2014/main" id="{C66B8C29-D46D-45BB-8CDA-1BCDFC29B748}"/>
                </a:ext>
              </a:extLst>
            </p:cNvPr>
            <p:cNvSpPr/>
            <p:nvPr/>
          </p:nvSpPr>
          <p:spPr bwMode="auto">
            <a:xfrm>
              <a:off x="3474"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p>
          </p:txBody>
        </p:sp>
        <p:sp>
          <p:nvSpPr>
            <p:cNvPr id="45" name="Figura a mano libera 49">
              <a:extLst>
                <a:ext uri="{FF2B5EF4-FFF2-40B4-BE49-F238E27FC236}">
                  <a16:creationId xmlns:a16="http://schemas.microsoft.com/office/drawing/2014/main" id="{7AE7E0CE-2594-4A10-A6C6-B6650F1D4FEA}"/>
                </a:ext>
              </a:extLst>
            </p:cNvPr>
            <p:cNvSpPr/>
            <p:nvPr/>
          </p:nvSpPr>
          <p:spPr bwMode="auto">
            <a:xfrm>
              <a:off x="3705" y="689"/>
              <a:ext cx="71" cy="71"/>
            </a:xfrm>
            <a:custGeom>
              <a:avLst/>
              <a:gdLst>
                <a:gd name="T0" fmla="*/ 6 w 48"/>
                <a:gd name="T1" fmla="*/ 48 h 48"/>
                <a:gd name="T2" fmla="*/ 0 w 48"/>
                <a:gd name="T3" fmla="*/ 42 h 48"/>
                <a:gd name="T4" fmla="*/ 42 w 48"/>
                <a:gd name="T5" fmla="*/ 0 h 48"/>
                <a:gd name="T6" fmla="*/ 48 w 48"/>
                <a:gd name="T7" fmla="*/ 6 h 48"/>
                <a:gd name="T8" fmla="*/ 42 w 48"/>
                <a:gd name="T9" fmla="*/ 12 h 48"/>
                <a:gd name="T10" fmla="*/ 12 w 48"/>
                <a:gd name="T11" fmla="*/ 42 h 48"/>
                <a:gd name="T12" fmla="*/ 6 w 48"/>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8" h="48">
                  <a:moveTo>
                    <a:pt x="6" y="48"/>
                  </a:moveTo>
                  <a:cubicBezTo>
                    <a:pt x="3" y="48"/>
                    <a:pt x="0" y="45"/>
                    <a:pt x="0" y="42"/>
                  </a:cubicBezTo>
                  <a:cubicBezTo>
                    <a:pt x="0" y="18"/>
                    <a:pt x="19" y="0"/>
                    <a:pt x="42" y="0"/>
                  </a:cubicBezTo>
                  <a:cubicBezTo>
                    <a:pt x="45" y="0"/>
                    <a:pt x="48" y="2"/>
                    <a:pt x="48" y="6"/>
                  </a:cubicBezTo>
                  <a:cubicBezTo>
                    <a:pt x="48" y="9"/>
                    <a:pt x="45" y="12"/>
                    <a:pt x="42" y="12"/>
                  </a:cubicBezTo>
                  <a:cubicBezTo>
                    <a:pt x="25" y="12"/>
                    <a:pt x="12" y="25"/>
                    <a:pt x="12" y="42"/>
                  </a:cubicBezTo>
                  <a:cubicBezTo>
                    <a:pt x="12" y="45"/>
                    <a:pt x="9" y="48"/>
                    <a:pt x="6"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9" tIns="45709" rIns="91419" bIns="45709" numCol="1" rtlCol="0" anchor="t" anchorCtr="0" compatLnSpc="1"/>
            <a:lstStyle/>
            <a:p>
              <a:pPr rtl="0"/>
              <a:endParaRPr lang="it-IT" dirty="0"/>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rtlCol="0">
            <a:noAutofit/>
          </a:bodyPr>
          <a:lstStyle/>
          <a:p>
            <a:pPr rtl="0"/>
            <a:br>
              <a:rPr lang="it-IT" sz="1800" dirty="0">
                <a:effectLst>
                  <a:outerShdw blurRad="38100" dist="38100" dir="2700000" algn="tl">
                    <a:srgbClr val="000000">
                      <a:alpha val="43137"/>
                    </a:srgbClr>
                  </a:outerShdw>
                </a:effectLst>
              </a:rPr>
            </a:br>
            <a:br>
              <a:rPr lang="it-IT" sz="1800" dirty="0">
                <a:effectLst>
                  <a:outerShdw blurRad="38100" dist="38100" dir="2700000" algn="tl">
                    <a:srgbClr val="000000">
                      <a:alpha val="43137"/>
                    </a:srgbClr>
                  </a:outerShdw>
                </a:effectLst>
              </a:rPr>
            </a:br>
            <a:r>
              <a:rPr lang="it-IT" sz="1800" dirty="0">
                <a:solidFill>
                  <a:schemeClr val="tx2"/>
                </a:solidFill>
                <a:effectLst>
                  <a:outerShdw blurRad="38100" dist="38100" dir="2700000" algn="tl">
                    <a:srgbClr val="000000">
                      <a:alpha val="43137"/>
                    </a:srgbClr>
                  </a:outerShdw>
                </a:effectLst>
              </a:rPr>
              <a:t>PARTECIPAZIONE AL CAPITALE D'INTERNAZIONALIZZAZIONE</a:t>
            </a:r>
            <a:endParaRPr lang="it-IT" dirty="0">
              <a:solidFill>
                <a:schemeClr val="tx2"/>
              </a:solidFill>
              <a:effectLst>
                <a:outerShdw blurRad="38100" dist="38100" dir="2700000" algn="tl">
                  <a:srgbClr val="000000">
                    <a:alpha val="43137"/>
                  </a:srgbClr>
                </a:outerShdw>
              </a:effectLst>
            </a:endParaRPr>
          </a:p>
        </p:txBody>
      </p:sp>
      <p:pic>
        <p:nvPicPr>
          <p:cNvPr id="18" name="Segnaposto immagine 17"/>
          <p:cNvPicPr>
            <a:picLocks noGrp="1" noChangeAspect="1"/>
          </p:cNvPicPr>
          <p:nvPr>
            <p:ph type="pic" sz="quarter" idx="13"/>
          </p:nvPr>
        </p:nvPicPr>
        <p:blipFill rotWithShape="1">
          <a:blip r:embed="rId3"/>
          <a:srcRect l="12118" r="1342" b="1076"/>
          <a:stretch>
            <a:fillRect/>
          </a:stretch>
        </p:blipFill>
        <p:spPr>
          <a:xfrm>
            <a:off x="0" y="0"/>
            <a:ext cx="4226767" cy="6858000"/>
          </a:xfrm>
        </p:spPr>
      </p:pic>
      <p:sp>
        <p:nvSpPr>
          <p:cNvPr id="4" name="Segnaposto contenuto 3"/>
          <p:cNvSpPr>
            <a:spLocks noGrp="1"/>
          </p:cNvSpPr>
          <p:nvPr>
            <p:ph idx="1"/>
          </p:nvPr>
        </p:nvSpPr>
        <p:spPr>
          <a:xfrm>
            <a:off x="4900926" y="1632857"/>
            <a:ext cx="6650991" cy="4749282"/>
          </a:xfrm>
        </p:spPr>
        <p:txBody>
          <a:bodyPr>
            <a:normAutofit/>
          </a:bodyPr>
          <a:lstStyle/>
          <a:p>
            <a:pPr marL="0" indent="0">
              <a:spcBef>
                <a:spcPts val="90"/>
              </a:spcBef>
              <a:buNone/>
            </a:pPr>
            <a:r>
              <a:rPr lang="it-IT" sz="1300" b="1" dirty="0">
                <a:latin typeface="Arial" panose="020B0604020202020204"/>
                <a:cs typeface="Arial" panose="020B0604020202020204"/>
                <a:sym typeface="+mn-ea"/>
              </a:rPr>
              <a:t>Finanziamento a lungo termine declinato in partecipazione al capitale</a:t>
            </a:r>
            <a:endParaRPr lang="it-IT" sz="1000" b="1" dirty="0">
              <a:latin typeface="Arial" panose="020B0604020202020204"/>
              <a:cs typeface="Arial" panose="020B0604020202020204"/>
            </a:endParaRPr>
          </a:p>
          <a:p>
            <a:pPr marL="0" marR="4445" indent="0" algn="just">
              <a:lnSpc>
                <a:spcPct val="117000"/>
              </a:lnSpc>
              <a:spcBef>
                <a:spcPts val="1030"/>
              </a:spcBef>
              <a:buNone/>
            </a:pPr>
            <a:r>
              <a:rPr lang="it-IT" sz="1400" dirty="0">
                <a:latin typeface="Calibri" panose="020F0502020204030204"/>
                <a:cs typeface="Calibri" panose="020F0502020204030204"/>
              </a:rPr>
              <a:t>Con la primaria missione di supportare l’internazionalizzazione delle imprese italiane, l'ente governativo può partecipare al capitale delle società estere controllate da aziende italiane. Esso può intervenire fino al 50% dell’investimento dell’impresa italiana, con una durata di lungo periodo e un’uscita a condizioni predeterminate, che non risentono della rivalutazione futura della società in cui ha effettuato l’investimento.</a:t>
            </a:r>
          </a:p>
          <a:p>
            <a:pPr marL="0" indent="0">
              <a:spcBef>
                <a:spcPts val="25"/>
              </a:spcBef>
              <a:buNone/>
            </a:pPr>
            <a:endParaRPr lang="it-IT" sz="2000" dirty="0">
              <a:latin typeface="Calibri" panose="020F0502020204030204"/>
              <a:cs typeface="Calibri" panose="020F0502020204030204"/>
            </a:endParaRPr>
          </a:p>
          <a:p>
            <a:pPr marL="353695" indent="-342900">
              <a:spcBef>
                <a:spcPts val="5"/>
              </a:spcBef>
              <a:buSzPct val="83000"/>
              <a:buFont typeface="Wingdings" panose="05000000000000000000" pitchFamily="2" charset="2"/>
              <a:buChar char="§"/>
              <a:tabLst>
                <a:tab pos="174625" algn="l"/>
              </a:tabLst>
            </a:pPr>
            <a:r>
              <a:rPr lang="it-IT" sz="1400" b="1" dirty="0">
                <a:latin typeface="Arial" panose="020B0604020202020204"/>
                <a:cs typeface="Arial" panose="020B0604020202020204"/>
              </a:rPr>
              <a:t>Vantaggio: tra i molteplici vantaggi vi sono l'orizzonte di lungo periodo, la non ingerenza nella gestione, il mancato adeguamento del prezzo di riacquisto delle proprie azioni</a:t>
            </a:r>
          </a:p>
          <a:p>
            <a:pPr marL="10795" indent="0">
              <a:spcBef>
                <a:spcPts val="130"/>
              </a:spcBef>
              <a:buSzPct val="83000"/>
              <a:buFont typeface="Wingdings" panose="05000000000000000000" pitchFamily="2" charset="2"/>
              <a:buNone/>
              <a:tabLst>
                <a:tab pos="174625" algn="l"/>
              </a:tabLst>
            </a:pPr>
            <a:endParaRPr lang="it-IT" sz="1400" b="1" dirty="0">
              <a:latin typeface="Arial" panose="020B0604020202020204"/>
              <a:cs typeface="Arial" panose="020B0604020202020204"/>
            </a:endParaRPr>
          </a:p>
          <a:p>
            <a:pPr marL="353695" indent="-342900">
              <a:spcBef>
                <a:spcPts val="130"/>
              </a:spcBef>
              <a:buSzPct val="83000"/>
              <a:buFont typeface="Wingdings" panose="05000000000000000000" pitchFamily="2" charset="2"/>
              <a:buChar char="§"/>
              <a:tabLst>
                <a:tab pos="174625" algn="l"/>
              </a:tabLst>
            </a:pPr>
            <a:r>
              <a:rPr lang="it-IT" sz="1400" b="1" dirty="0">
                <a:latin typeface="Arial" panose="020B0604020202020204"/>
                <a:cs typeface="Arial" panose="020B0604020202020204"/>
              </a:rPr>
              <a:t>Particolarità: utilizzabile anche per investimenti esteri produttivi e manifatturieri</a:t>
            </a:r>
          </a:p>
          <a:p>
            <a:pPr marL="353695" indent="-342900">
              <a:spcBef>
                <a:spcPts val="140"/>
              </a:spcBef>
              <a:buSzPct val="83000"/>
              <a:buFont typeface="Wingdings" panose="05000000000000000000" pitchFamily="2" charset="2"/>
              <a:buChar char="§"/>
              <a:tabLst>
                <a:tab pos="174625" algn="l"/>
              </a:tabLst>
            </a:pPr>
            <a:endParaRPr lang="it-IT" sz="1400" b="1" dirty="0">
              <a:latin typeface="Arial" panose="020B0604020202020204"/>
              <a:cs typeface="Arial" panose="020B0604020202020204"/>
            </a:endParaRPr>
          </a:p>
          <a:p>
            <a:pPr marL="0" indent="0">
              <a:buNone/>
            </a:pPr>
            <a:endParaRPr lang="it-IT" sz="1400" dirty="0"/>
          </a:p>
        </p:txBody>
      </p:sp>
      <p:sp>
        <p:nvSpPr>
          <p:cNvPr id="5" name="Segnaposto numero diapositiva 4"/>
          <p:cNvSpPr>
            <a:spLocks noGrp="1"/>
          </p:cNvSpPr>
          <p:nvPr>
            <p:ph type="sldNum" sz="quarter" idx="12"/>
          </p:nvPr>
        </p:nvSpPr>
        <p:spPr/>
        <p:txBody>
          <a:bodyPr/>
          <a:lstStyle/>
          <a:p>
            <a:pPr rtl="0"/>
            <a:fld id="{3A98EE3D-8CD1-4C3F-BD1C-C98C9596463C}" type="slidenum">
              <a:rPr lang="it-IT" noProof="0" smtClean="0"/>
              <a:t>9</a:t>
            </a:fld>
            <a:endParaRPr lang="it-IT" noProof="0" dirty="0"/>
          </a:p>
        </p:txBody>
      </p:sp>
      <p:pic>
        <p:nvPicPr>
          <p:cNvPr id="7" name="Elemento grafico 6" descr="Globo terrestre: Africa ed Europa">
            <a:extLst>
              <a:ext uri="{FF2B5EF4-FFF2-40B4-BE49-F238E27FC236}">
                <a16:creationId xmlns:a16="http://schemas.microsoft.com/office/drawing/2014/main" id="{80CF44C9-EC1E-41DB-B29D-6147B2E2CFD7}"/>
              </a:ext>
            </a:extLst>
          </p:cNvPr>
          <p:cNvPicPr>
            <a:picLocks noChangeAspect="1"/>
          </p:cNvPicPr>
          <p:nvPr/>
        </p:nvPicPr>
        <p:blipFill>
          <a:blip r:embed="rId4">
            <a:alphaModFix amt="14000"/>
            <a:duotone>
              <a:schemeClr val="accent1">
                <a:shade val="45000"/>
                <a:satMod val="135000"/>
              </a:schemeClr>
              <a:prstClr val="white"/>
            </a:duotone>
            <a:extLst>
              <a:ext uri="{96DAC541-7B7A-43D3-8B79-37D633B846F1}">
                <asvg:svgBlip xmlns:asvg="http://schemas.microsoft.com/office/drawing/2016/SVG/main" r:embed="rId5"/>
              </a:ext>
            </a:extLst>
          </a:blip>
          <a:srcRect/>
          <a:stretch>
            <a:fillRect/>
          </a:stretch>
        </p:blipFill>
        <p:spPr>
          <a:xfrm>
            <a:off x="6151916" y="1632857"/>
            <a:ext cx="4149012" cy="4149012"/>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desia">
  <a:themeElements>
    <a:clrScheme name="Blu">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rdesia">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rdesia">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470</TotalTime>
  <Words>1144</Words>
  <Application>Microsoft Office PowerPoint</Application>
  <PresentationFormat>Widescreen</PresentationFormat>
  <Paragraphs>125</Paragraphs>
  <Slides>14</Slides>
  <Notes>14</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14</vt:i4>
      </vt:variant>
    </vt:vector>
  </HeadingPairs>
  <TitlesOfParts>
    <vt:vector size="21" baseType="lpstr">
      <vt:lpstr>Arial</vt:lpstr>
      <vt:lpstr>Calibri</vt:lpstr>
      <vt:lpstr>Calisto MT</vt:lpstr>
      <vt:lpstr>Courier New</vt:lpstr>
      <vt:lpstr>Wingdings</vt:lpstr>
      <vt:lpstr>Wingdings 2</vt:lpstr>
      <vt:lpstr>Ardesia</vt:lpstr>
      <vt:lpstr> DIVISIONE FINANZA INTERNAZIONALE – Resp. Nicola Carboni</vt:lpstr>
      <vt:lpstr>OVERVIEW</vt:lpstr>
      <vt:lpstr>SOSTEGNO A COMMERCIO &amp; INTERNAZIONALIZZAZIONE highlights</vt:lpstr>
      <vt:lpstr>Panoramica deI prodottI</vt:lpstr>
      <vt:lpstr>  FINANZIAMENTI AGEVOLATI PER INTERNAZIONALIZZAZIONE</vt:lpstr>
      <vt:lpstr>  EXPORT FINANCE</vt:lpstr>
      <vt:lpstr>  IMPORT FINANCE</vt:lpstr>
      <vt:lpstr>Panoramica dei prodotti</vt:lpstr>
      <vt:lpstr>  PARTECIPAZIONE AL CAPITALE D'INTERNAZIONALIZZAZIONE</vt:lpstr>
      <vt:lpstr>Panoramica deI prodottI</vt:lpstr>
      <vt:lpstr>  GARANZIE FIDEJUSSORIE CONTRATTUALI</vt:lpstr>
      <vt:lpstr>Panoramica deI prodottI</vt:lpstr>
      <vt:lpstr>  COPERTURA ASSICURATIVA SU RISCHIO DI CREDITO</vt:lpstr>
      <vt:lpstr>Grazie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factoring in 4 mosse</dc:title>
  <dc:creator>Marta Rocca</dc:creator>
  <cp:lastModifiedBy>Carlotta Filacchione</cp:lastModifiedBy>
  <cp:revision>61</cp:revision>
  <dcterms:created xsi:type="dcterms:W3CDTF">2020-11-12T04:14:24Z</dcterms:created>
  <dcterms:modified xsi:type="dcterms:W3CDTF">2021-05-26T14:23:49Z</dcterms:modified>
</cp:coreProperties>
</file>