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73" r:id="rId3"/>
    <p:sldId id="260" r:id="rId4"/>
    <p:sldId id="276" r:id="rId5"/>
    <p:sldId id="277" r:id="rId6"/>
    <p:sldId id="271" r:id="rId7"/>
    <p:sldId id="274" r:id="rId8"/>
    <p:sldId id="275" r:id="rId9"/>
    <p:sldId id="279" r:id="rId10"/>
    <p:sldId id="283" r:id="rId11"/>
    <p:sldId id="284" r:id="rId12"/>
    <p:sldId id="285" r:id="rId13"/>
    <p:sldId id="280" r:id="rId14"/>
    <p:sldId id="287" r:id="rId15"/>
    <p:sldId id="288" r:id="rId16"/>
    <p:sldId id="289" r:id="rId17"/>
    <p:sldId id="281" r:id="rId18"/>
    <p:sldId id="292" r:id="rId19"/>
    <p:sldId id="293" r:id="rId20"/>
    <p:sldId id="294" r:id="rId21"/>
    <p:sldId id="295" r:id="rId22"/>
    <p:sldId id="296" r:id="rId23"/>
    <p:sldId id="269" r:id="rId24"/>
    <p:sldId id="278" r:id="rId25"/>
    <p:sldId id="263" r:id="rId26"/>
    <p:sldId id="26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6D2EB-0EBB-4CCA-BDF6-D2874026CEB5}" type="datetimeFigureOut">
              <a:rPr lang="it-IT" smtClean="0"/>
              <a:t>26/05/2021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B252D-0727-4BE2-B46E-06E06233A839}" type="slidenum">
              <a:rPr lang="it-IT" smtClean="0"/>
              <a:t>‹N›</a:t>
            </a:fld>
            <a:endParaRPr lang="it-IT"/>
          </a:p>
        </p:txBody>
      </p:sp>
    </p:spTree>
    <p:extLst>
      <p:ext uri="{BB962C8B-B14F-4D97-AF65-F5344CB8AC3E}">
        <p14:creationId xmlns:p14="http://schemas.microsoft.com/office/powerpoint/2010/main" val="361596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B79A58-67E1-4DB9-A3F7-C8F702D86ECF}"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05004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7C379A-81B4-4B57-8E76-2E85F8BD4633}"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4120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06DA97-3643-43C7-8675-633086E5A784}"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11434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0966F4-CB7F-4530-9B9B-C2E25B6B060B}"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1902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7262CDA-6D13-40F5-BB37-F9B03CD3729F}"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65863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57DDDF2C-ACFD-465D-BFBF-78BEEC420415}"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89393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797AC3AA-830D-4141-8C21-0D11F521063A}"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36972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7EAF16-58BA-48A7-AE43-20B9C5416BB0}"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11428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8C4590-FD8F-410A-A33F-DAD918081878}"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7564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9046C9-F91E-4104-96E9-BD9BF2D244C6}"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90507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15AD4C6-B030-4C4E-BD72-899B263F99B0}"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026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C331A8-87BA-4B8A-AC94-DAF06E1DF851}"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06397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AAD2CD-83B7-4BFD-A60B-CE26673A0F4F}" type="datetime1">
              <a:rPr lang="it-IT" smtClean="0"/>
              <a:t>26/05/2021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13475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62B338-12DC-49BB-8A97-E886A2B27183}"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83383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18253-3E94-402F-B5D5-C59F00CCD94E}" type="datetime1">
              <a:rPr lang="it-IT" smtClean="0"/>
              <a:t>26/05/2021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8421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7335340-F3EA-4699-AD37-74B7679A58A1}"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42219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004AFD-98A5-449E-AB61-298766F4C5E3}"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61167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46728E2-22DA-4D13-8387-3F41B8E955C8}" type="datetime1">
              <a:rPr lang="it-IT" smtClean="0"/>
              <a:t>26/05/2021</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650A2BA-4C3A-486F-8B6F-533ABB6EB3DC}" type="slidenum">
              <a:rPr lang="it-IT" smtClean="0"/>
              <a:t>‹N›</a:t>
            </a:fld>
            <a:endParaRPr lang="it-IT"/>
          </a:p>
        </p:txBody>
      </p:sp>
    </p:spTree>
    <p:extLst>
      <p:ext uri="{BB962C8B-B14F-4D97-AF65-F5344CB8AC3E}">
        <p14:creationId xmlns:p14="http://schemas.microsoft.com/office/powerpoint/2010/main" val="29681023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3.png"/><Relationship Id="rId7"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luca.varischetti@italfinancemcc.com"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146643-D6E0-4681-9DD7-D61BC6519369}"/>
              </a:ext>
            </a:extLst>
          </p:cNvPr>
          <p:cNvSpPr>
            <a:spLocks noGrp="1"/>
          </p:cNvSpPr>
          <p:nvPr>
            <p:ph type="ctrTitle"/>
          </p:nvPr>
        </p:nvSpPr>
        <p:spPr>
          <a:xfrm>
            <a:off x="1370690" y="2002305"/>
            <a:ext cx="9440034" cy="1828801"/>
          </a:xfrm>
        </p:spPr>
        <p:txBody>
          <a:bodyPr>
            <a:normAutofit/>
          </a:bodyPr>
          <a:lstStyle/>
          <a:p>
            <a:r>
              <a:rPr lang="it-IT" sz="6600" dirty="0">
                <a:solidFill>
                  <a:schemeClr val="tx1"/>
                </a:solidFill>
                <a:effectLst/>
                <a:latin typeface="Arial" panose="020B0604020202020204" pitchFamily="34" charset="0"/>
                <a:cs typeface="Arial" panose="020B0604020202020204" pitchFamily="34" charset="0"/>
              </a:rPr>
              <a:t>Il factoring in 4 mosse</a:t>
            </a:r>
          </a:p>
        </p:txBody>
      </p:sp>
      <p:sp>
        <p:nvSpPr>
          <p:cNvPr id="6" name="CasellaDiTesto 5">
            <a:extLst>
              <a:ext uri="{FF2B5EF4-FFF2-40B4-BE49-F238E27FC236}">
                <a16:creationId xmlns:a16="http://schemas.microsoft.com/office/drawing/2014/main" id="{8D8C1D98-4880-4008-9F9D-70B563017A89}"/>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sp>
        <p:nvSpPr>
          <p:cNvPr id="9" name="Segnaposto data 8">
            <a:extLst>
              <a:ext uri="{FF2B5EF4-FFF2-40B4-BE49-F238E27FC236}">
                <a16:creationId xmlns:a16="http://schemas.microsoft.com/office/drawing/2014/main" id="{BF8E73DF-9B0E-4DB7-9E85-70A36570B918}"/>
              </a:ext>
            </a:extLst>
          </p:cNvPr>
          <p:cNvSpPr>
            <a:spLocks noGrp="1"/>
          </p:cNvSpPr>
          <p:nvPr>
            <p:ph type="dt" sz="half" idx="10"/>
          </p:nvPr>
        </p:nvSpPr>
        <p:spPr/>
        <p:txBody>
          <a:bodyPr/>
          <a:lstStyle/>
          <a:p>
            <a:fld id="{BEF50B8E-25F0-440B-88BC-A0FEC5FBA8DD}"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10" name="Segnaposto numero diapositiva 9">
            <a:extLst>
              <a:ext uri="{FF2B5EF4-FFF2-40B4-BE49-F238E27FC236}">
                <a16:creationId xmlns:a16="http://schemas.microsoft.com/office/drawing/2014/main" id="{39F4D227-76B1-40BA-9B2E-D31C8D98B708}"/>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1</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3CAA26EC-5762-4772-85DF-F3F8E752D0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4" name="CasellaDiTesto 3">
            <a:extLst>
              <a:ext uri="{FF2B5EF4-FFF2-40B4-BE49-F238E27FC236}">
                <a16:creationId xmlns:a16="http://schemas.microsoft.com/office/drawing/2014/main" id="{E0858D7F-C5A4-49C8-A48B-A8AFF607D8BA}"/>
              </a:ext>
            </a:extLst>
          </p:cNvPr>
          <p:cNvSpPr txBox="1"/>
          <p:nvPr/>
        </p:nvSpPr>
        <p:spPr>
          <a:xfrm>
            <a:off x="2118781" y="4185857"/>
            <a:ext cx="7943850" cy="369332"/>
          </a:xfrm>
          <a:prstGeom prst="rect">
            <a:avLst/>
          </a:prstGeom>
          <a:noFill/>
        </p:spPr>
        <p:txBody>
          <a:bodyPr wrap="square" rtlCol="0">
            <a:spAutoFit/>
          </a:bodyPr>
          <a:lstStyle/>
          <a:p>
            <a:pPr algn="ctr"/>
            <a:r>
              <a:rPr lang="it-IT" dirty="0">
                <a:latin typeface="Arial" panose="020B0604020202020204" pitchFamily="34" charset="0"/>
                <a:cs typeface="Arial" panose="020B0604020202020204" pitchFamily="34" charset="0"/>
              </a:rPr>
              <a:t>Rel. Luca Varischetti, Resp. Divisione Factoring Italfinance Group</a:t>
            </a:r>
          </a:p>
        </p:txBody>
      </p:sp>
    </p:spTree>
    <p:extLst>
      <p:ext uri="{BB962C8B-B14F-4D97-AF65-F5344CB8AC3E}">
        <p14:creationId xmlns:p14="http://schemas.microsoft.com/office/powerpoint/2010/main" val="227282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10</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Reverse factoring</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Baseball">
            <a:extLst>
              <a:ext uri="{FF2B5EF4-FFF2-40B4-BE49-F238E27FC236}">
                <a16:creationId xmlns:a16="http://schemas.microsoft.com/office/drawing/2014/main" id="{6C1C8868-7393-4A0E-933E-508D4DEDD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381512"/>
            <a:ext cx="914400" cy="914400"/>
          </a:xfrm>
          <a:prstGeom prst="rect">
            <a:avLst/>
          </a:prstGeom>
        </p:spPr>
      </p:pic>
      <p:sp>
        <p:nvSpPr>
          <p:cNvPr id="5" name="CasellaDiTesto 4">
            <a:extLst>
              <a:ext uri="{FF2B5EF4-FFF2-40B4-BE49-F238E27FC236}">
                <a16:creationId xmlns:a16="http://schemas.microsoft.com/office/drawing/2014/main" id="{C2AA7E04-037A-4264-995C-4C6169ADC6A0}"/>
              </a:ext>
            </a:extLst>
          </p:cNvPr>
          <p:cNvSpPr txBox="1"/>
          <p:nvPr/>
        </p:nvSpPr>
        <p:spPr>
          <a:xfrm>
            <a:off x="9180511" y="2488005"/>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5D009EA-DED9-464B-A583-BF988335A1BC}"/>
              </a:ext>
            </a:extLst>
          </p:cNvPr>
          <p:cNvSpPr txBox="1"/>
          <p:nvPr/>
        </p:nvSpPr>
        <p:spPr>
          <a:xfrm>
            <a:off x="542925" y="1863844"/>
            <a:ext cx="7439025" cy="4770537"/>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Servizio</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dirty="0">
                <a:solidFill>
                  <a:schemeClr val="bg1"/>
                </a:solidFill>
                <a:latin typeface="Arial" panose="020B0604020202020204" pitchFamily="34" charset="0"/>
                <a:cs typeface="Arial" panose="020B0604020202020204" pitchFamily="34" charset="0"/>
              </a:rPr>
              <a:t>Generalmente, </a:t>
            </a:r>
            <a:r>
              <a:rPr lang="it-IT" b="1" dirty="0">
                <a:solidFill>
                  <a:schemeClr val="bg1"/>
                </a:solidFill>
                <a:latin typeface="Arial" panose="020B0604020202020204" pitchFamily="34" charset="0"/>
                <a:cs typeface="Arial" panose="020B0604020202020204" pitchFamily="34" charset="0"/>
              </a:rPr>
              <a:t>l’operazione di Reverse factoring si basa su una convenzione o un accordo tra il Factor e il debitore</a:t>
            </a:r>
            <a:r>
              <a:rPr lang="it-IT" dirty="0">
                <a:solidFill>
                  <a:schemeClr val="bg1"/>
                </a:solidFill>
                <a:latin typeface="Arial" panose="020B0604020202020204" pitchFamily="34" charset="0"/>
                <a:cs typeface="Arial" panose="020B0604020202020204" pitchFamily="34" charset="0"/>
              </a:rPr>
              <a:t>, e prevede l’incarico di regolare - di norma a condizioni concordate e in via esclusiva - tutti i debiti verso i fornitori che aderiscono all’accordo e si rendono disponibili alla sottoscrizione del contratto di factoring. Ciò consente alla società ceduta di:</a:t>
            </a:r>
          </a:p>
          <a:p>
            <a:pPr algn="just"/>
            <a:endParaRPr lang="it-IT"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razionalizzare i rapporti con i fornitori</a:t>
            </a:r>
            <a:r>
              <a:rPr lang="it-IT" dirty="0">
                <a:solidFill>
                  <a:schemeClr val="bg1"/>
                </a:solidFill>
                <a:latin typeface="Arial" panose="020B0604020202020204" pitchFamily="34" charset="0"/>
                <a:cs typeface="Arial" panose="020B0604020202020204" pitchFamily="34" charset="0"/>
              </a:rPr>
              <a:t>, ottimizzando la gestione e le valute relative alle transazioni finanziarie</a:t>
            </a:r>
          </a:p>
          <a:p>
            <a:pPr marL="285750" indent="-28575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coordinare i flussi di incasso o di finanziamento con i flussi di pagamento ai fornitori</a:t>
            </a:r>
          </a:p>
          <a:p>
            <a:pPr marL="285750" indent="-28575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canalizzare</a:t>
            </a:r>
            <a:r>
              <a:rPr lang="it-IT" dirty="0">
                <a:solidFill>
                  <a:schemeClr val="bg1"/>
                </a:solidFill>
                <a:latin typeface="Arial" panose="020B0604020202020204" pitchFamily="34" charset="0"/>
                <a:cs typeface="Arial" panose="020B0604020202020204" pitchFamily="34" charset="0"/>
              </a:rPr>
              <a:t> - e quindi semplificare - </a:t>
            </a:r>
            <a:r>
              <a:rPr lang="it-IT" b="1" dirty="0">
                <a:solidFill>
                  <a:schemeClr val="bg1"/>
                </a:solidFill>
                <a:latin typeface="Arial" panose="020B0604020202020204" pitchFamily="34" charset="0"/>
                <a:cs typeface="Arial" panose="020B0604020202020204" pitchFamily="34" charset="0"/>
              </a:rPr>
              <a:t>i rapporti di tesoreria</a:t>
            </a:r>
          </a:p>
          <a:p>
            <a:pPr marL="285750" indent="-28575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generare finanza</a:t>
            </a:r>
            <a:r>
              <a:rPr lang="it-IT" dirty="0">
                <a:solidFill>
                  <a:schemeClr val="bg1"/>
                </a:solidFill>
                <a:latin typeface="Arial" panose="020B0604020202020204" pitchFamily="34" charset="0"/>
                <a:cs typeface="Arial" panose="020B0604020202020204" pitchFamily="34" charset="0"/>
              </a:rPr>
              <a:t>, potendo ottenere maggiori dilazioni sui tempi di pagamento ai fornitori.</a:t>
            </a:r>
          </a:p>
        </p:txBody>
      </p:sp>
    </p:spTree>
    <p:extLst>
      <p:ext uri="{BB962C8B-B14F-4D97-AF65-F5344CB8AC3E}">
        <p14:creationId xmlns:p14="http://schemas.microsoft.com/office/powerpoint/2010/main" val="391169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11</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Reverse factoring</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Baseball">
            <a:extLst>
              <a:ext uri="{FF2B5EF4-FFF2-40B4-BE49-F238E27FC236}">
                <a16:creationId xmlns:a16="http://schemas.microsoft.com/office/drawing/2014/main" id="{6C1C8868-7393-4A0E-933E-508D4DEDD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381512"/>
            <a:ext cx="914400" cy="914400"/>
          </a:xfrm>
          <a:prstGeom prst="rect">
            <a:avLst/>
          </a:prstGeom>
        </p:spPr>
      </p:pic>
      <p:sp>
        <p:nvSpPr>
          <p:cNvPr id="5" name="CasellaDiTesto 4">
            <a:extLst>
              <a:ext uri="{FF2B5EF4-FFF2-40B4-BE49-F238E27FC236}">
                <a16:creationId xmlns:a16="http://schemas.microsoft.com/office/drawing/2014/main" id="{C2AA7E04-037A-4264-995C-4C6169ADC6A0}"/>
              </a:ext>
            </a:extLst>
          </p:cNvPr>
          <p:cNvSpPr txBox="1"/>
          <p:nvPr/>
        </p:nvSpPr>
        <p:spPr>
          <a:xfrm>
            <a:off x="9180511" y="2488005"/>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5D009EA-DED9-464B-A583-BF988335A1BC}"/>
              </a:ext>
            </a:extLst>
          </p:cNvPr>
          <p:cNvSpPr txBox="1"/>
          <p:nvPr/>
        </p:nvSpPr>
        <p:spPr>
          <a:xfrm>
            <a:off x="542925" y="1726035"/>
            <a:ext cx="7439025" cy="4985980"/>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Operatività</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sz="1400" b="1" dirty="0">
                <a:solidFill>
                  <a:schemeClr val="bg1"/>
                </a:solidFill>
                <a:latin typeface="Arial" panose="020B0604020202020204" pitchFamily="34" charset="0"/>
                <a:cs typeface="Arial" panose="020B0604020202020204" pitchFamily="34" charset="0"/>
              </a:rPr>
              <a:t>Il Factor mette a disposizione dell’azienda debitrice un adeguato plafond di fido debitore</a:t>
            </a:r>
            <a:r>
              <a:rPr lang="it-IT" sz="1400" dirty="0">
                <a:solidFill>
                  <a:schemeClr val="bg1"/>
                </a:solidFill>
                <a:latin typeface="Arial" panose="020B0604020202020204" pitchFamily="34" charset="0"/>
                <a:cs typeface="Arial" panose="020B0604020202020204" pitchFamily="34" charset="0"/>
              </a:rPr>
              <a:t>, pro solvendo e/o pro soluto, tale da consentire - in una logica “captive” - la disponibilità di un servizio presentato come elemento caratterizzante del rapporto tra fornitore e cliente.</a:t>
            </a:r>
          </a:p>
          <a:p>
            <a:pPr algn="just"/>
            <a:r>
              <a:rPr lang="it-IT" sz="1400" b="1" dirty="0">
                <a:solidFill>
                  <a:schemeClr val="bg1"/>
                </a:solidFill>
                <a:latin typeface="Arial" panose="020B0604020202020204" pitchFamily="34" charset="0"/>
                <a:cs typeface="Arial" panose="020B0604020202020204" pitchFamily="34" charset="0"/>
              </a:rPr>
              <a:t>Possono accedere al servizio tutti i fornitori affidabili</a:t>
            </a:r>
            <a:r>
              <a:rPr lang="it-IT" sz="1400" dirty="0">
                <a:solidFill>
                  <a:schemeClr val="bg1"/>
                </a:solidFill>
                <a:latin typeface="Arial" panose="020B0604020202020204" pitchFamily="34" charset="0"/>
                <a:cs typeface="Arial" panose="020B0604020202020204" pitchFamily="34" charset="0"/>
              </a:rPr>
              <a:t>, con possibilità di anticipazione - in percentuale da concordare - dei crediti oggetto di cessione, valutando anche eventuali interventi di finanziamento occasionale su ordini e/o contratti confermati.</a:t>
            </a:r>
          </a:p>
          <a:p>
            <a:pPr algn="just"/>
            <a:r>
              <a:rPr lang="it-IT" sz="1400" dirty="0">
                <a:solidFill>
                  <a:schemeClr val="bg1"/>
                </a:solidFill>
                <a:latin typeface="Arial" panose="020B0604020202020204" pitchFamily="34" charset="0"/>
                <a:cs typeface="Arial" panose="020B0604020202020204" pitchFamily="34" charset="0"/>
              </a:rPr>
              <a:t>Spesso </a:t>
            </a:r>
            <a:r>
              <a:rPr lang="it-IT" sz="1400" b="1" dirty="0">
                <a:solidFill>
                  <a:schemeClr val="bg1"/>
                </a:solidFill>
                <a:latin typeface="Arial" panose="020B0604020202020204" pitchFamily="34" charset="0"/>
                <a:cs typeface="Arial" panose="020B0604020202020204" pitchFamily="34" charset="0"/>
              </a:rPr>
              <a:t>le condizioni economiche applicate ai fornitori sono concordate con l’azienda convenzionata</a:t>
            </a:r>
            <a:r>
              <a:rPr lang="it-IT" sz="1400" dirty="0">
                <a:solidFill>
                  <a:schemeClr val="bg1"/>
                </a:solidFill>
                <a:latin typeface="Arial" panose="020B0604020202020204" pitchFamily="34" charset="0"/>
                <a:cs typeface="Arial" panose="020B0604020202020204" pitchFamily="34" charset="0"/>
              </a:rPr>
              <a:t>, che potrà giovarsene in termini di marketing per migliorare lo stato dei rapporti con l’indotto, agevolandone il ricorso al credito a condizioni vantaggiose, e qualificare, integrandola, l’area negoziale sugli acquisti.</a:t>
            </a:r>
          </a:p>
          <a:p>
            <a:pPr algn="just"/>
            <a:r>
              <a:rPr lang="it-IT" sz="1400" b="1" dirty="0">
                <a:solidFill>
                  <a:schemeClr val="bg1"/>
                </a:solidFill>
                <a:latin typeface="Arial" panose="020B0604020202020204" pitchFamily="34" charset="0"/>
                <a:cs typeface="Arial" panose="020B0604020202020204" pitchFamily="34" charset="0"/>
              </a:rPr>
              <a:t>All'azienda convenzionata è richiesta la collaborazione necessaria allo sviluppo del progetto</a:t>
            </a:r>
            <a:r>
              <a:rPr lang="it-IT" sz="1400" dirty="0">
                <a:solidFill>
                  <a:schemeClr val="bg1"/>
                </a:solidFill>
                <a:latin typeface="Arial" panose="020B0604020202020204" pitchFamily="34" charset="0"/>
                <a:cs typeface="Arial" panose="020B0604020202020204" pitchFamily="34" charset="0"/>
              </a:rPr>
              <a:t>, con tempi e modi da definire congiuntamente, ma con l’obiettivo comune di raggiungere e soddisfare le necessità finanziarie del maggior numero di fornitori, consolidando le relazioni e avendo comunque ben presente la tutela reciproca nella gestione dei rischi sui crediti ceduti.</a:t>
            </a:r>
          </a:p>
          <a:p>
            <a:pPr algn="just"/>
            <a:r>
              <a:rPr lang="it-IT" sz="1400" dirty="0">
                <a:solidFill>
                  <a:schemeClr val="bg1"/>
                </a:solidFill>
                <a:latin typeface="Arial" panose="020B0604020202020204" pitchFamily="34" charset="0"/>
                <a:cs typeface="Arial" panose="020B0604020202020204" pitchFamily="34" charset="0"/>
              </a:rPr>
              <a:t>È prevista una stretta collaborazione tra il Factor e l’azienda convenzionata, nella gestione e nella promozione del servizio, oltre a un costante scambio di informazioni qualitative e quantitative sui rapporti di fornitura e sullo stato dei crediti.</a:t>
            </a:r>
          </a:p>
        </p:txBody>
      </p:sp>
    </p:spTree>
    <p:extLst>
      <p:ext uri="{BB962C8B-B14F-4D97-AF65-F5344CB8AC3E}">
        <p14:creationId xmlns:p14="http://schemas.microsoft.com/office/powerpoint/2010/main" val="389308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12</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Reverse factoring</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Baseball">
            <a:extLst>
              <a:ext uri="{FF2B5EF4-FFF2-40B4-BE49-F238E27FC236}">
                <a16:creationId xmlns:a16="http://schemas.microsoft.com/office/drawing/2014/main" id="{6C1C8868-7393-4A0E-933E-508D4DEDD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381512"/>
            <a:ext cx="914400" cy="914400"/>
          </a:xfrm>
          <a:prstGeom prst="rect">
            <a:avLst/>
          </a:prstGeom>
        </p:spPr>
      </p:pic>
      <p:sp>
        <p:nvSpPr>
          <p:cNvPr id="5" name="CasellaDiTesto 4">
            <a:extLst>
              <a:ext uri="{FF2B5EF4-FFF2-40B4-BE49-F238E27FC236}">
                <a16:creationId xmlns:a16="http://schemas.microsoft.com/office/drawing/2014/main" id="{C2AA7E04-037A-4264-995C-4C6169ADC6A0}"/>
              </a:ext>
            </a:extLst>
          </p:cNvPr>
          <p:cNvSpPr txBox="1"/>
          <p:nvPr/>
        </p:nvSpPr>
        <p:spPr>
          <a:xfrm>
            <a:off x="9180511" y="2488005"/>
            <a:ext cx="2667000" cy="16049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Vantaggi</a:t>
            </a:r>
            <a:endParaRPr lang="it-IT" sz="2400" b="1"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5D009EA-DED9-464B-A583-BF988335A1BC}"/>
              </a:ext>
            </a:extLst>
          </p:cNvPr>
          <p:cNvSpPr txBox="1"/>
          <p:nvPr/>
        </p:nvSpPr>
        <p:spPr>
          <a:xfrm>
            <a:off x="614363" y="1580050"/>
            <a:ext cx="7748588" cy="5493812"/>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Vantaggi</a:t>
            </a:r>
          </a:p>
          <a:p>
            <a:pPr algn="just"/>
            <a:endParaRPr lang="it-IT" sz="2400" b="1"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300" b="1" dirty="0">
                <a:solidFill>
                  <a:schemeClr val="bg1"/>
                </a:solidFill>
                <a:latin typeface="Arial" panose="020B0604020202020204" pitchFamily="34" charset="0"/>
                <a:cs typeface="Arial" panose="020B0604020202020204" pitchFamily="34" charset="0"/>
              </a:rPr>
              <a:t>Scambio di informazioni con il Factor</a:t>
            </a:r>
            <a:r>
              <a:rPr lang="it-IT" sz="1300" dirty="0">
                <a:solidFill>
                  <a:schemeClr val="bg1"/>
                </a:solidFill>
                <a:latin typeface="Arial" panose="020B0604020202020204" pitchFamily="34" charset="0"/>
                <a:cs typeface="Arial" panose="020B0604020202020204" pitchFamily="34" charset="0"/>
              </a:rPr>
              <a:t>, che mette a disposizione le proprie competenze e valutazioni, con progressivi aggiornamenti, e contribuisce a un’analisi completa dei programmi di acquisto</a:t>
            </a:r>
          </a:p>
          <a:p>
            <a:pPr marL="285750" indent="-285750" algn="just">
              <a:buFont typeface="Arial" panose="020B0604020202020204" pitchFamily="34" charset="0"/>
              <a:buChar char="•"/>
            </a:pPr>
            <a:r>
              <a:rPr lang="it-IT" sz="1300" b="1" dirty="0">
                <a:solidFill>
                  <a:schemeClr val="bg1"/>
                </a:solidFill>
                <a:latin typeface="Arial" panose="020B0604020202020204" pitchFamily="34" charset="0"/>
                <a:cs typeface="Arial" panose="020B0604020202020204" pitchFamily="34" charset="0"/>
              </a:rPr>
              <a:t>Struttura commerciale dedicata e coordinata con l’area acquisti dell'azienda convenzionata</a:t>
            </a:r>
            <a:r>
              <a:rPr lang="it-IT" sz="1300" dirty="0">
                <a:solidFill>
                  <a:schemeClr val="bg1"/>
                </a:solidFill>
                <a:latin typeface="Arial" panose="020B0604020202020204" pitchFamily="34" charset="0"/>
                <a:cs typeface="Arial" panose="020B0604020202020204" pitchFamily="34" charset="0"/>
              </a:rPr>
              <a:t>, per lo sviluppo congiunto e mirato di azioni dirette sul mercato di riferimento</a:t>
            </a:r>
          </a:p>
          <a:p>
            <a:pPr marL="285750" indent="-285750" algn="just">
              <a:buFont typeface="Arial" panose="020B0604020202020204" pitchFamily="34" charset="0"/>
              <a:buChar char="•"/>
            </a:pPr>
            <a:r>
              <a:rPr lang="it-IT" sz="1300" b="1" dirty="0">
                <a:solidFill>
                  <a:schemeClr val="bg1"/>
                </a:solidFill>
                <a:latin typeface="Arial" panose="020B0604020202020204" pitchFamily="34" charset="0"/>
                <a:cs typeface="Arial" panose="020B0604020202020204" pitchFamily="34" charset="0"/>
              </a:rPr>
              <a:t>Gestione operativa della convenzione nell’ambito di un nucleo specializzato e formato sul prodotto “captive”</a:t>
            </a:r>
            <a:r>
              <a:rPr lang="it-IT" sz="1300" dirty="0">
                <a:solidFill>
                  <a:schemeClr val="bg1"/>
                </a:solidFill>
                <a:latin typeface="Arial" panose="020B0604020202020204" pitchFamily="34" charset="0"/>
                <a:cs typeface="Arial" panose="020B0604020202020204" pitchFamily="34" charset="0"/>
              </a:rPr>
              <a:t>, in grado di assicurare l’assistenza e la soluzione necessarie a dirimere ogni eventuale problema gestionale o contestazione in merito agli inadempimenti formali o pratici sulle forniture</a:t>
            </a:r>
          </a:p>
          <a:p>
            <a:pPr marL="285750" indent="-285750" algn="just">
              <a:buFont typeface="Arial" panose="020B0604020202020204" pitchFamily="34" charset="0"/>
              <a:buChar char="•"/>
            </a:pPr>
            <a:r>
              <a:rPr lang="it-IT" sz="1300" b="1" dirty="0">
                <a:solidFill>
                  <a:schemeClr val="bg1"/>
                </a:solidFill>
                <a:latin typeface="Arial" panose="020B0604020202020204" pitchFamily="34" charset="0"/>
                <a:cs typeface="Arial" panose="020B0604020202020204" pitchFamily="34" charset="0"/>
              </a:rPr>
              <a:t>Uniformità e semplificazione delle procedure amministrative legate alla contabilità fornitori. </a:t>
            </a:r>
            <a:r>
              <a:rPr lang="it-IT" sz="1300" dirty="0">
                <a:solidFill>
                  <a:schemeClr val="bg1"/>
                </a:solidFill>
                <a:latin typeface="Arial" panose="020B0604020202020204" pitchFamily="34" charset="0"/>
                <a:cs typeface="Arial" panose="020B0604020202020204" pitchFamily="34" charset="0"/>
              </a:rPr>
              <a:t>Mediante un unico rapporto con il Factor cessionario e l’adozione di innovativi sistemi telematici di trasmissione dati, si ottimizza l’operatività in termini di:</a:t>
            </a:r>
          </a:p>
          <a:p>
            <a:pPr lvl="1" algn="just"/>
            <a:r>
              <a:rPr lang="it-IT" sz="1300" dirty="0">
                <a:solidFill>
                  <a:schemeClr val="bg1"/>
                </a:solidFill>
                <a:latin typeface="Arial" panose="020B0604020202020204" pitchFamily="34" charset="0"/>
                <a:cs typeface="Arial" panose="020B0604020202020204" pitchFamily="34" charset="0"/>
              </a:rPr>
              <a:t>- procedure di cessione e riconoscimento del credito</a:t>
            </a:r>
          </a:p>
          <a:p>
            <a:pPr lvl="1" algn="just"/>
            <a:r>
              <a:rPr lang="it-IT" sz="1300" dirty="0">
                <a:solidFill>
                  <a:schemeClr val="bg1"/>
                </a:solidFill>
                <a:latin typeface="Arial" panose="020B0604020202020204" pitchFamily="34" charset="0"/>
                <a:cs typeface="Arial" panose="020B0604020202020204" pitchFamily="34" charset="0"/>
              </a:rPr>
              <a:t>- verifica e controllo delle fatture cedute</a:t>
            </a:r>
          </a:p>
          <a:p>
            <a:pPr lvl="1" algn="just"/>
            <a:r>
              <a:rPr lang="it-IT" sz="1300" dirty="0">
                <a:solidFill>
                  <a:schemeClr val="bg1"/>
                </a:solidFill>
                <a:latin typeface="Arial" panose="020B0604020202020204" pitchFamily="34" charset="0"/>
                <a:cs typeface="Arial" panose="020B0604020202020204" pitchFamily="34" charset="0"/>
              </a:rPr>
              <a:t>- pianificazione dei pagamenti, favorendo i flussi su banche comuni.</a:t>
            </a:r>
          </a:p>
          <a:p>
            <a:pPr marL="285750" indent="-285750" algn="just">
              <a:buFont typeface="Arial" panose="020B0604020202020204" pitchFamily="34" charset="0"/>
              <a:buChar char="•"/>
            </a:pPr>
            <a:r>
              <a:rPr lang="it-IT" sz="1300" b="1" dirty="0">
                <a:solidFill>
                  <a:schemeClr val="bg1"/>
                </a:solidFill>
                <a:latin typeface="Arial" panose="020B0604020202020204" pitchFamily="34" charset="0"/>
                <a:cs typeface="Arial" panose="020B0604020202020204" pitchFamily="34" charset="0"/>
              </a:rPr>
              <a:t>Possibilità di negoziare e allungare i termini di regolamento sugli acquisti</a:t>
            </a:r>
            <a:r>
              <a:rPr lang="it-IT" sz="1300" dirty="0">
                <a:solidFill>
                  <a:schemeClr val="bg1"/>
                </a:solidFill>
                <a:latin typeface="Arial" panose="020B0604020202020204" pitchFamily="34" charset="0"/>
                <a:cs typeface="Arial" panose="020B0604020202020204" pitchFamily="34" charset="0"/>
              </a:rPr>
              <a:t>, offrendo ai fornitori, mediante il Factor, l’opportunità di accedere al credito a condizioni concorrenziali e con linee di credito adeguate alle reali esigenze di liquidità</a:t>
            </a:r>
          </a:p>
          <a:p>
            <a:pPr marL="285750" indent="-285750" algn="just">
              <a:buFont typeface="Arial" panose="020B0604020202020204" pitchFamily="34" charset="0"/>
              <a:buChar char="•"/>
            </a:pPr>
            <a:r>
              <a:rPr lang="it-IT" sz="1300" dirty="0">
                <a:solidFill>
                  <a:schemeClr val="bg1"/>
                </a:solidFill>
                <a:latin typeface="Arial" panose="020B0604020202020204" pitchFamily="34" charset="0"/>
                <a:cs typeface="Arial" panose="020B0604020202020204" pitchFamily="34" charset="0"/>
              </a:rPr>
              <a:t>A titolo di compenso per l’avvenuta presentazione di nominativi e per la pubblicizzazione dell’operazione, è prevista la </a:t>
            </a:r>
            <a:r>
              <a:rPr lang="it-IT" sz="1300" b="1" dirty="0">
                <a:solidFill>
                  <a:schemeClr val="bg1"/>
                </a:solidFill>
                <a:latin typeface="Arial" panose="020B0604020202020204" pitchFamily="34" charset="0"/>
                <a:cs typeface="Arial" panose="020B0604020202020204" pitchFamily="34" charset="0"/>
              </a:rPr>
              <a:t>possibilità di corrispondere all’azienda convenzionata</a:t>
            </a:r>
            <a:r>
              <a:rPr lang="it-IT" sz="1300" dirty="0">
                <a:solidFill>
                  <a:schemeClr val="bg1"/>
                </a:solidFill>
                <a:latin typeface="Arial" panose="020B0604020202020204" pitchFamily="34" charset="0"/>
                <a:cs typeface="Arial" panose="020B0604020202020204" pitchFamily="34" charset="0"/>
              </a:rPr>
              <a:t>, a presentazione di regolare fattura, </a:t>
            </a:r>
            <a:r>
              <a:rPr lang="it-IT" sz="1300" b="1" dirty="0">
                <a:solidFill>
                  <a:schemeClr val="bg1"/>
                </a:solidFill>
                <a:latin typeface="Arial" panose="020B0604020202020204" pitchFamily="34" charset="0"/>
                <a:cs typeface="Arial" panose="020B0604020202020204" pitchFamily="34" charset="0"/>
              </a:rPr>
              <a:t>un ristorno sull’ammontare delle commissioni percepite dal Factor sui crediti regolarmente ceduti dai fornitori</a:t>
            </a:r>
            <a:r>
              <a:rPr lang="it-IT" sz="1300" dirty="0">
                <a:solidFill>
                  <a:schemeClr val="bg1"/>
                </a:solidFill>
                <a:latin typeface="Arial" panose="020B0604020202020204" pitchFamily="34" charset="0"/>
                <a:cs typeface="Arial" panose="020B0604020202020204" pitchFamily="34" charset="0"/>
              </a:rPr>
              <a:t>.</a:t>
            </a:r>
          </a:p>
          <a:p>
            <a:pPr algn="just"/>
            <a:r>
              <a:rPr lang="it-IT" sz="13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67750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13</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Cessione crediti IVA</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alcio">
            <a:extLst>
              <a:ext uri="{FF2B5EF4-FFF2-40B4-BE49-F238E27FC236}">
                <a16:creationId xmlns:a16="http://schemas.microsoft.com/office/drawing/2014/main" id="{EA0F7194-0712-43CA-B277-9268C19B8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427525"/>
            <a:ext cx="914400" cy="914400"/>
          </a:xfrm>
          <a:prstGeom prst="rect">
            <a:avLst/>
          </a:prstGeom>
        </p:spPr>
      </p:pic>
      <p:sp>
        <p:nvSpPr>
          <p:cNvPr id="11" name="CasellaDiTesto 10">
            <a:extLst>
              <a:ext uri="{FF2B5EF4-FFF2-40B4-BE49-F238E27FC236}">
                <a16:creationId xmlns:a16="http://schemas.microsoft.com/office/drawing/2014/main" id="{A3CF97AA-4B44-4FCC-AA2F-C88BBFE7A34B}"/>
              </a:ext>
            </a:extLst>
          </p:cNvPr>
          <p:cNvSpPr txBox="1"/>
          <p:nvPr/>
        </p:nvSpPr>
        <p:spPr>
          <a:xfrm>
            <a:off x="9180511" y="2600568"/>
            <a:ext cx="2667000" cy="165686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58E889F0-FAAC-43DA-94C5-CEA283C6D078}"/>
              </a:ext>
            </a:extLst>
          </p:cNvPr>
          <p:cNvSpPr txBox="1"/>
          <p:nvPr/>
        </p:nvSpPr>
        <p:spPr>
          <a:xfrm>
            <a:off x="542925" y="1714083"/>
            <a:ext cx="7629525" cy="5078313"/>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Clienti target</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sz="1600" dirty="0">
                <a:solidFill>
                  <a:schemeClr val="bg1"/>
                </a:solidFill>
                <a:latin typeface="Arial" panose="020B0604020202020204" pitchFamily="34" charset="0"/>
                <a:cs typeface="Arial" panose="020B0604020202020204" pitchFamily="34" charset="0"/>
              </a:rPr>
              <a:t>Generalmente, a maturare strutturalmente credito IVA sono </a:t>
            </a:r>
            <a:r>
              <a:rPr lang="it-IT" sz="1600" b="1" dirty="0">
                <a:solidFill>
                  <a:schemeClr val="bg1"/>
                </a:solidFill>
                <a:latin typeface="Arial" panose="020B0604020202020204" pitchFamily="34" charset="0"/>
                <a:cs typeface="Arial" panose="020B0604020202020204" pitchFamily="34" charset="0"/>
              </a:rPr>
              <a:t>società di elevato standing le cui tempistiche di pagamento da parte del Debitore possono raggiungere anche il medio-lungo termine</a:t>
            </a:r>
            <a:r>
              <a:rPr lang="it-IT" sz="1600" dirty="0">
                <a:solidFill>
                  <a:schemeClr val="bg1"/>
                </a:solidFill>
                <a:latin typeface="Arial" panose="020B0604020202020204" pitchFamily="34" charset="0"/>
                <a:cs typeface="Arial" panose="020B0604020202020204" pitchFamily="34" charset="0"/>
              </a:rPr>
              <a:t> e, proprio per questo, hanno interesse a ottenere il corrispettivo rimborso del credito esternalizzandone la gestione e trasferendo il rischio di insolvenza del Debitore al Factor. Nello specifico, si tratta di:</a:t>
            </a:r>
          </a:p>
          <a:p>
            <a:pPr marL="285750" indent="-285750" algn="just">
              <a:buFont typeface="Arial" panose="020B0604020202020204" pitchFamily="34" charset="0"/>
              <a:buChar char="•"/>
            </a:pPr>
            <a:r>
              <a:rPr lang="it-IT" sz="1600" b="1" dirty="0">
                <a:solidFill>
                  <a:schemeClr val="bg1"/>
                </a:solidFill>
                <a:latin typeface="Arial" panose="020B0604020202020204" pitchFamily="34" charset="0"/>
                <a:cs typeface="Arial" panose="020B0604020202020204" pitchFamily="34" charset="0"/>
              </a:rPr>
              <a:t>aziende esportatrici abituali </a:t>
            </a:r>
            <a:r>
              <a:rPr lang="it-IT" sz="1600" dirty="0">
                <a:solidFill>
                  <a:schemeClr val="bg1"/>
                </a:solidFill>
                <a:latin typeface="Arial" panose="020B0604020202020204" pitchFamily="34" charset="0"/>
                <a:cs typeface="Arial" panose="020B0604020202020204" pitchFamily="34" charset="0"/>
              </a:rPr>
              <a:t>che accumulano credito IVA perché all’estero non pagano l’imposta sul valore aggiunto</a:t>
            </a:r>
          </a:p>
          <a:p>
            <a:pPr marL="285750" indent="-285750" algn="just">
              <a:buFont typeface="Arial" panose="020B0604020202020204" pitchFamily="34" charset="0"/>
              <a:buChar char="•"/>
            </a:pPr>
            <a:r>
              <a:rPr lang="it-IT" sz="1600" b="1" dirty="0">
                <a:solidFill>
                  <a:schemeClr val="bg1"/>
                </a:solidFill>
                <a:latin typeface="Arial" panose="020B0604020202020204" pitchFamily="34" charset="0"/>
                <a:cs typeface="Arial" panose="020B0604020202020204" pitchFamily="34" charset="0"/>
              </a:rPr>
              <a:t>imprese di costruzioni di centri commerciali/outlet</a:t>
            </a:r>
            <a:r>
              <a:rPr lang="it-IT" sz="1600" dirty="0">
                <a:solidFill>
                  <a:schemeClr val="bg1"/>
                </a:solidFill>
                <a:latin typeface="Arial" panose="020B0604020202020204" pitchFamily="34" charset="0"/>
                <a:cs typeface="Arial" panose="020B0604020202020204" pitchFamily="34" charset="0"/>
              </a:rPr>
              <a:t>, che beneficiando di un’ IVA agevolata al 10%, ne maturano talvolta un credito di diversi milioni di €.</a:t>
            </a:r>
          </a:p>
          <a:p>
            <a:pPr marL="285750" indent="-285750" algn="just">
              <a:buFont typeface="Arial" panose="020B0604020202020204" pitchFamily="34" charset="0"/>
              <a:buChar char="•"/>
            </a:pPr>
            <a:r>
              <a:rPr lang="it-IT" sz="1600" b="1" dirty="0">
                <a:solidFill>
                  <a:schemeClr val="bg1"/>
                </a:solidFill>
                <a:latin typeface="Arial" panose="020B0604020202020204" pitchFamily="34" charset="0"/>
                <a:cs typeface="Arial" panose="020B0604020202020204" pitchFamily="34" charset="0"/>
              </a:rPr>
              <a:t>latterie e caseifici</a:t>
            </a:r>
            <a:r>
              <a:rPr lang="it-IT" sz="1600" dirty="0">
                <a:solidFill>
                  <a:schemeClr val="bg1"/>
                </a:solidFill>
                <a:latin typeface="Arial" panose="020B0604020202020204" pitchFamily="34" charset="0"/>
                <a:cs typeface="Arial" panose="020B0604020202020204" pitchFamily="34" charset="0"/>
              </a:rPr>
              <a:t>, dove il primo vende il latte con un’IVA del 4% al secondo, che però lo deve rivendere alla GdO e al dettaglio con un’IVA pari al 22%, maturando così credito di imposta sul valore aggiunto.</a:t>
            </a:r>
          </a:p>
          <a:p>
            <a:pPr algn="just"/>
            <a:endParaRPr lang="it-IT" sz="1600" dirty="0">
              <a:solidFill>
                <a:schemeClr val="bg1"/>
              </a:solidFill>
              <a:latin typeface="Arial" panose="020B0604020202020204" pitchFamily="34" charset="0"/>
              <a:cs typeface="Arial" panose="020B0604020202020204" pitchFamily="34" charset="0"/>
            </a:endParaRPr>
          </a:p>
          <a:p>
            <a:pPr algn="just"/>
            <a:r>
              <a:rPr lang="it-IT" sz="1600" dirty="0">
                <a:solidFill>
                  <a:schemeClr val="bg1"/>
                </a:solidFill>
                <a:latin typeface="Arial" panose="020B0604020202020204" pitchFamily="34" charset="0"/>
                <a:cs typeface="Arial" panose="020B0604020202020204" pitchFamily="34" charset="0"/>
              </a:rPr>
              <a:t>Le imprese beneficiarie devono comunque godere di una posizione regolare in merito ai rischi di contenzioso tributario che potrebbero sorgere da parte dell’Amministrazione Finanziaria.</a:t>
            </a:r>
          </a:p>
        </p:txBody>
      </p:sp>
    </p:spTree>
    <p:extLst>
      <p:ext uri="{BB962C8B-B14F-4D97-AF65-F5344CB8AC3E}">
        <p14:creationId xmlns:p14="http://schemas.microsoft.com/office/powerpoint/2010/main" val="113308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14</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Cessione crediti IVA</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alcio">
            <a:extLst>
              <a:ext uri="{FF2B5EF4-FFF2-40B4-BE49-F238E27FC236}">
                <a16:creationId xmlns:a16="http://schemas.microsoft.com/office/drawing/2014/main" id="{EA0F7194-0712-43CA-B277-9268C19B8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427525"/>
            <a:ext cx="914400" cy="914400"/>
          </a:xfrm>
          <a:prstGeom prst="rect">
            <a:avLst/>
          </a:prstGeom>
        </p:spPr>
      </p:pic>
      <p:sp>
        <p:nvSpPr>
          <p:cNvPr id="11" name="CasellaDiTesto 10">
            <a:extLst>
              <a:ext uri="{FF2B5EF4-FFF2-40B4-BE49-F238E27FC236}">
                <a16:creationId xmlns:a16="http://schemas.microsoft.com/office/drawing/2014/main" id="{A3CF97AA-4B44-4FCC-AA2F-C88BBFE7A34B}"/>
              </a:ext>
            </a:extLst>
          </p:cNvPr>
          <p:cNvSpPr txBox="1"/>
          <p:nvPr/>
        </p:nvSpPr>
        <p:spPr>
          <a:xfrm>
            <a:off x="9180511" y="2600568"/>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58E889F0-FAAC-43DA-94C5-CEA283C6D078}"/>
              </a:ext>
            </a:extLst>
          </p:cNvPr>
          <p:cNvSpPr txBox="1"/>
          <p:nvPr/>
        </p:nvSpPr>
        <p:spPr>
          <a:xfrm>
            <a:off x="542925" y="1714083"/>
            <a:ext cx="7800975" cy="4093428"/>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Servizio</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sz="1600" dirty="0">
                <a:solidFill>
                  <a:schemeClr val="bg1"/>
                </a:solidFill>
                <a:latin typeface="Arial" panose="020B0604020202020204" pitchFamily="34" charset="0"/>
                <a:cs typeface="Arial" panose="020B0604020202020204" pitchFamily="34" charset="0"/>
              </a:rPr>
              <a:t>Il Factor verifica che la notifica dell’avvenuta cessione all’Agenzia delle Entrate sia formalizzata mediante Ufficiale Giudiziario e che la conferma della ricezione da parte del Debitore avvenga tramite la cosiddetta Relata di Notifica, dopodiché provvede all’erogazione e lo gestisce sul piano amministrativo e ne cura l’incasso, che potrebbe essere comprensivo pure di interessi di mora per ritardato pagamento.</a:t>
            </a:r>
          </a:p>
          <a:p>
            <a:pPr algn="just"/>
            <a:endParaRPr lang="it-IT" sz="1600" dirty="0">
              <a:solidFill>
                <a:schemeClr val="bg1"/>
              </a:solidFill>
              <a:latin typeface="Arial" panose="020B0604020202020204" pitchFamily="34" charset="0"/>
              <a:cs typeface="Arial" panose="020B0604020202020204" pitchFamily="34" charset="0"/>
            </a:endParaRPr>
          </a:p>
          <a:p>
            <a:pPr algn="just"/>
            <a:r>
              <a:rPr lang="it-IT" sz="1600" dirty="0">
                <a:solidFill>
                  <a:schemeClr val="bg1"/>
                </a:solidFill>
                <a:latin typeface="Arial" panose="020B0604020202020204" pitchFamily="34" charset="0"/>
                <a:cs typeface="Arial" panose="020B0604020202020204" pitchFamily="34" charset="0"/>
              </a:rPr>
              <a:t>Successivamente, mediante l’utilizzo di sistemi informatici, il Factor trasmette periodicamente all’Azienda cedente:</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l’estratto conto con l’evidenza del credito ceduto, delle anticipazioni, dell’addebito degli interessi e commissioni, degli incassi</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effettua eventualmente i solleciti</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cura l’incasso del credito IVA nel momento in cui l’Ente dispone il pagamento ed eventuali interessi di mora per ritardato pagamento.</a:t>
            </a:r>
          </a:p>
        </p:txBody>
      </p:sp>
      <p:sp>
        <p:nvSpPr>
          <p:cNvPr id="7" name="Rettangolo con angoli arrotondati 6">
            <a:extLst>
              <a:ext uri="{FF2B5EF4-FFF2-40B4-BE49-F238E27FC236}">
                <a16:creationId xmlns:a16="http://schemas.microsoft.com/office/drawing/2014/main" id="{1D0D6801-2FA6-4B9E-8FDA-4E3B99A71CC0}"/>
              </a:ext>
            </a:extLst>
          </p:cNvPr>
          <p:cNvSpPr/>
          <p:nvPr/>
        </p:nvSpPr>
        <p:spPr>
          <a:xfrm>
            <a:off x="285750" y="5807511"/>
            <a:ext cx="8058150" cy="9091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bg1"/>
                </a:solidFill>
                <a:latin typeface="Arial" panose="020B0604020202020204" pitchFamily="34" charset="0"/>
                <a:cs typeface="Arial" panose="020B0604020202020204" pitchFamily="34" charset="0"/>
              </a:rPr>
              <a:t>NB: In un momento critico come questo, in carenza di liquidità, è utile proporre questo prodotto alle aziende che possiedono tutti i requisiti per ottenere il rimborso di credito IVA nell’immediato.</a:t>
            </a:r>
          </a:p>
        </p:txBody>
      </p:sp>
    </p:spTree>
    <p:extLst>
      <p:ext uri="{BB962C8B-B14F-4D97-AF65-F5344CB8AC3E}">
        <p14:creationId xmlns:p14="http://schemas.microsoft.com/office/powerpoint/2010/main" val="184574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15</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Cessione crediti IVA</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alcio">
            <a:extLst>
              <a:ext uri="{FF2B5EF4-FFF2-40B4-BE49-F238E27FC236}">
                <a16:creationId xmlns:a16="http://schemas.microsoft.com/office/drawing/2014/main" id="{EA0F7194-0712-43CA-B277-9268C19B8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427525"/>
            <a:ext cx="914400" cy="914400"/>
          </a:xfrm>
          <a:prstGeom prst="rect">
            <a:avLst/>
          </a:prstGeom>
        </p:spPr>
      </p:pic>
      <p:sp>
        <p:nvSpPr>
          <p:cNvPr id="11" name="CasellaDiTesto 10">
            <a:extLst>
              <a:ext uri="{FF2B5EF4-FFF2-40B4-BE49-F238E27FC236}">
                <a16:creationId xmlns:a16="http://schemas.microsoft.com/office/drawing/2014/main" id="{A3CF97AA-4B44-4FCC-AA2F-C88BBFE7A34B}"/>
              </a:ext>
            </a:extLst>
          </p:cNvPr>
          <p:cNvSpPr txBox="1"/>
          <p:nvPr/>
        </p:nvSpPr>
        <p:spPr>
          <a:xfrm>
            <a:off x="9180511" y="2600568"/>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58E889F0-FAAC-43DA-94C5-CEA283C6D078}"/>
              </a:ext>
            </a:extLst>
          </p:cNvPr>
          <p:cNvSpPr txBox="1"/>
          <p:nvPr/>
        </p:nvSpPr>
        <p:spPr>
          <a:xfrm>
            <a:off x="542925" y="1714083"/>
            <a:ext cx="7800975" cy="4585871"/>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Operatività</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sz="1600" b="1" dirty="0">
                <a:solidFill>
                  <a:schemeClr val="bg1"/>
                </a:solidFill>
                <a:latin typeface="Arial" panose="020B0604020202020204" pitchFamily="34" charset="0"/>
                <a:cs typeface="Arial" panose="020B0604020202020204" pitchFamily="34" charset="0"/>
              </a:rPr>
              <a:t>Nel momento in cui un’azienda decide di cedere crediti IVA, la cessione deve essere formalizzata attraverso un atto pubblico e/o scrittura privata autenticata dal Notaio e notificata all’Agenzia delle Entrate tramite Ufficiale Giudiziario</a:t>
            </a:r>
            <a:r>
              <a:rPr lang="it-IT" sz="1600" dirty="0">
                <a:solidFill>
                  <a:schemeClr val="bg1"/>
                </a:solidFill>
                <a:latin typeface="Arial" panose="020B0604020202020204" pitchFamily="34" charset="0"/>
                <a:cs typeface="Arial" panose="020B0604020202020204" pitchFamily="34" charset="0"/>
              </a:rPr>
              <a:t>. Nel dettaglio, questo contratto deve contenere:</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le parti contraenti</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l’oggetto del contratto</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l’importo del credito ceduto</a:t>
            </a:r>
          </a:p>
          <a:p>
            <a:pPr marL="285750" indent="-285750" algn="just">
              <a:buFont typeface="Arial" panose="020B0604020202020204" pitchFamily="34" charset="0"/>
              <a:buChar char="•"/>
            </a:pPr>
            <a:r>
              <a:rPr lang="it-IT" sz="1600" dirty="0">
                <a:solidFill>
                  <a:schemeClr val="bg1"/>
                </a:solidFill>
                <a:latin typeface="Arial" panose="020B0604020202020204" pitchFamily="34" charset="0"/>
                <a:cs typeface="Arial" panose="020B0604020202020204" pitchFamily="34" charset="0"/>
              </a:rPr>
              <a:t>l’obbligo di notifica della cessione al debitore ceduto.</a:t>
            </a:r>
          </a:p>
          <a:p>
            <a:pPr algn="just"/>
            <a:endParaRPr lang="it-IT" sz="1600" dirty="0">
              <a:solidFill>
                <a:schemeClr val="bg1"/>
              </a:solidFill>
              <a:latin typeface="Arial" panose="020B0604020202020204" pitchFamily="34" charset="0"/>
              <a:cs typeface="Arial" panose="020B0604020202020204" pitchFamily="34" charset="0"/>
            </a:endParaRPr>
          </a:p>
          <a:p>
            <a:pPr algn="just"/>
            <a:r>
              <a:rPr lang="it-IT" sz="1600" b="1" dirty="0">
                <a:solidFill>
                  <a:schemeClr val="bg1"/>
                </a:solidFill>
                <a:latin typeface="Arial" panose="020B0604020202020204" pitchFamily="34" charset="0"/>
                <a:cs typeface="Arial" panose="020B0604020202020204" pitchFamily="34" charset="0"/>
              </a:rPr>
              <a:t>Il rischio di insolvenza del Debitore può rimanere in capo al Cedente (Pro-Solvendo) o essere assunto dal Factor (Pro-Soluto).</a:t>
            </a:r>
          </a:p>
          <a:p>
            <a:pPr algn="just"/>
            <a:r>
              <a:rPr lang="it-IT" sz="1600" dirty="0">
                <a:solidFill>
                  <a:schemeClr val="bg1"/>
                </a:solidFill>
                <a:latin typeface="Arial" panose="020B0604020202020204" pitchFamily="34" charset="0"/>
                <a:cs typeface="Arial" panose="020B0604020202020204" pitchFamily="34" charset="0"/>
              </a:rPr>
              <a:t>In quest’ultimo caso, su richiesta dell’azienda Cedente, una volta che l’Agenzia delle Entrate ha ricevuto la notifica dell’avvenuta cessione di tale credito, il Factor può anticipare il corrispettivo dei crediti ceduti nella misura concordata con l’azienda Cedente, anche sotto sconto fino al 100% se Pro-Soluto al netto dei costi.</a:t>
            </a:r>
          </a:p>
        </p:txBody>
      </p:sp>
    </p:spTree>
    <p:extLst>
      <p:ext uri="{BB962C8B-B14F-4D97-AF65-F5344CB8AC3E}">
        <p14:creationId xmlns:p14="http://schemas.microsoft.com/office/powerpoint/2010/main" val="222705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16</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Cessione crediti IVA</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alcio">
            <a:extLst>
              <a:ext uri="{FF2B5EF4-FFF2-40B4-BE49-F238E27FC236}">
                <a16:creationId xmlns:a16="http://schemas.microsoft.com/office/drawing/2014/main" id="{EA0F7194-0712-43CA-B277-9268C19B8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427525"/>
            <a:ext cx="914400" cy="914400"/>
          </a:xfrm>
          <a:prstGeom prst="rect">
            <a:avLst/>
          </a:prstGeom>
        </p:spPr>
      </p:pic>
      <p:sp>
        <p:nvSpPr>
          <p:cNvPr id="11" name="CasellaDiTesto 10">
            <a:extLst>
              <a:ext uri="{FF2B5EF4-FFF2-40B4-BE49-F238E27FC236}">
                <a16:creationId xmlns:a16="http://schemas.microsoft.com/office/drawing/2014/main" id="{A3CF97AA-4B44-4FCC-AA2F-C88BBFE7A34B}"/>
              </a:ext>
            </a:extLst>
          </p:cNvPr>
          <p:cNvSpPr txBox="1"/>
          <p:nvPr/>
        </p:nvSpPr>
        <p:spPr>
          <a:xfrm>
            <a:off x="9180511" y="2600568"/>
            <a:ext cx="2667000" cy="16049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Vantaggi</a:t>
            </a:r>
            <a:endParaRPr lang="it-IT" b="1"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58E889F0-FAAC-43DA-94C5-CEA283C6D078}"/>
              </a:ext>
            </a:extLst>
          </p:cNvPr>
          <p:cNvSpPr txBox="1"/>
          <p:nvPr/>
        </p:nvSpPr>
        <p:spPr>
          <a:xfrm>
            <a:off x="542925" y="1714083"/>
            <a:ext cx="7210425" cy="3108543"/>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Vantaggi</a:t>
            </a:r>
          </a:p>
          <a:p>
            <a:pPr algn="just"/>
            <a:endParaRPr lang="it-IT" sz="2400" b="1"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Monetizzazione immediata del credito IVA</a:t>
            </a:r>
          </a:p>
          <a:p>
            <a:pPr marL="342900" indent="-34290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Miglioramento dell’indice di liquidità</a:t>
            </a:r>
          </a:p>
          <a:p>
            <a:pPr marL="342900" indent="-34290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Riduzione dei castelletti e nessun incremento degli affidamenti verso le banche</a:t>
            </a:r>
          </a:p>
          <a:p>
            <a:pPr marL="342900" indent="-34290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Incremento della capacità di finanziarsi</a:t>
            </a:r>
          </a:p>
          <a:p>
            <a:pPr marL="342900" indent="-342900" algn="just">
              <a:buFont typeface="Arial" panose="020B0604020202020204" pitchFamily="34" charset="0"/>
              <a:buChar char="•"/>
            </a:pPr>
            <a:r>
              <a:rPr lang="it-IT" dirty="0">
                <a:solidFill>
                  <a:schemeClr val="bg1"/>
                </a:solidFill>
                <a:latin typeface="Arial" panose="020B0604020202020204" pitchFamily="34" charset="0"/>
                <a:cs typeface="Arial" panose="020B0604020202020204" pitchFamily="34" charset="0"/>
              </a:rPr>
              <a:t>Possibilità di considerare il credito IVA incassato per la parte di prezzo corrisposta immediatamente e di eliminarlo dal proprio bilancio per l’importo nominale.</a:t>
            </a:r>
          </a:p>
        </p:txBody>
      </p:sp>
    </p:spTree>
    <p:extLst>
      <p:ext uri="{BB962C8B-B14F-4D97-AF65-F5344CB8AC3E}">
        <p14:creationId xmlns:p14="http://schemas.microsoft.com/office/powerpoint/2010/main" val="150887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17</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Export Factoring</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AD5C5099-73B8-4E1E-8DB9-58D00549807A}"/>
              </a:ext>
            </a:extLst>
          </p:cNvPr>
          <p:cNvSpPr txBox="1"/>
          <p:nvPr/>
        </p:nvSpPr>
        <p:spPr>
          <a:xfrm>
            <a:off x="542925" y="2036599"/>
            <a:ext cx="7439025" cy="1723549"/>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Clienti target</a:t>
            </a:r>
          </a:p>
          <a:p>
            <a:pPr algn="just"/>
            <a:endParaRPr lang="it-IT"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it-IT"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Aziende esportatrici/importatrici di beni e/o servizi con relazioni commerciali consolidate verso soggetti esteri di standing riconosciuto</a:t>
            </a:r>
          </a:p>
          <a:p>
            <a:pPr algn="just"/>
            <a:endParaRPr lang="it-IT"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140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18</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Export Factoring </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D53F8ABE-A8AA-46E9-B138-FC58686AED49}"/>
              </a:ext>
            </a:extLst>
          </p:cNvPr>
          <p:cNvSpPr txBox="1"/>
          <p:nvPr/>
        </p:nvSpPr>
        <p:spPr>
          <a:xfrm>
            <a:off x="689291" y="1499087"/>
            <a:ext cx="7800975" cy="5355312"/>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Servizio</a:t>
            </a:r>
          </a:p>
          <a:p>
            <a:pPr algn="just"/>
            <a:endParaRPr lang="it-IT" sz="1400" b="1" dirty="0">
              <a:solidFill>
                <a:schemeClr val="bg1"/>
              </a:solidFill>
              <a:latin typeface="Arial" panose="020B0604020202020204" pitchFamily="34" charset="0"/>
              <a:cs typeface="Arial" panose="020B0604020202020204" pitchFamily="34" charset="0"/>
            </a:endParaRPr>
          </a:p>
          <a:p>
            <a:pPr algn="just"/>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 gestire, assicurare e curare l’incasso dei crediti sull’estero di solito il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utilizza la catena internazionale alla quale aderisce (le più note sono la </a:t>
            </a:r>
            <a:r>
              <a:rPr lang="it-IT" sz="15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Chain International </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 la </a:t>
            </a: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International </a:t>
            </a:r>
            <a:r>
              <a:rPr lang="it-IT" sz="15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Group) </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corrispondendo con il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del paese estero che cura il rapporto con l’Azienda/e ceduta/e.</a:t>
            </a:r>
          </a:p>
          <a:p>
            <a:pPr algn="just"/>
            <a:endPar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Ruolo fondamentale è ricoperto dal partner estero </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che consente al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di garantire i crediti (con copertura dei rischi sino al 100%) per insolvenze di diritto e di fatto.</a:t>
            </a:r>
          </a:p>
          <a:p>
            <a:pPr marL="285750" indent="-285750" algn="just">
              <a:buFont typeface="Arial" panose="020B0604020202020204" pitchFamily="34" charset="0"/>
              <a:buChar char="•"/>
            </a:pP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Può anche succedere </a:t>
            </a: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che il </a:t>
            </a:r>
            <a:r>
              <a:rPr lang="it-IT" sz="1500"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abbia nel paese estero una Banca consociata</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in questo caso può effettuare una gestione diretta avvalendosi della collaborazione dell’istituto collegato.</a:t>
            </a:r>
          </a:p>
          <a:p>
            <a:pPr marL="285750" indent="-285750" algn="just">
              <a:buFont typeface="Arial" panose="020B0604020202020204" pitchFamily="34" charset="0"/>
              <a:buChar char="•"/>
            </a:pP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riceve dall’azienda Cedente la cessione dei crediti vantati verso i propri clienti esteri; normalmente, si tratta di cessioni continuative della totalità dei crediti verso i clienti di uno o più Paesi esteri, definiti in accordo con il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che accettano la cessione.</a:t>
            </a:r>
          </a:p>
          <a:p>
            <a:pPr marL="285750" indent="-285750" algn="just">
              <a:buFont typeface="Arial" panose="020B0604020202020204" pitchFamily="34" charset="0"/>
              <a:buChar char="•"/>
            </a:pP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Il </a:t>
            </a:r>
            <a:r>
              <a:rPr lang="it-IT" sz="15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su richiesta al Cedente, può anticipare una percentuale del valore nominale dei crediti ceduti.</a:t>
            </a:r>
          </a:p>
          <a:p>
            <a:pPr marL="285750" indent="-285750" algn="just">
              <a:buFont typeface="Arial" panose="020B0604020202020204" pitchFamily="34" charset="0"/>
              <a:buChar char="•"/>
            </a:pPr>
            <a:r>
              <a:rPr lang="it-IT" sz="15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 possibile operare anche in sola garanzia</a:t>
            </a:r>
            <a:r>
              <a:rPr lang="it-IT" sz="15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senza anticipo e con la gestione dei crediti che rimane in capo all’azienda Cedente la quale dovrà solo segnalare in caso di insolvenza del Debitore.</a:t>
            </a:r>
            <a:endParaRPr lang="it-IT" sz="15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15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19</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Export Factoring </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161634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sz="1400"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ED1DB0FB-C896-4535-A761-1CE0796C8318}"/>
              </a:ext>
            </a:extLst>
          </p:cNvPr>
          <p:cNvSpPr txBox="1"/>
          <p:nvPr/>
        </p:nvSpPr>
        <p:spPr>
          <a:xfrm>
            <a:off x="542925" y="1714083"/>
            <a:ext cx="7800975" cy="4647426"/>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Operatività</a:t>
            </a:r>
          </a:p>
          <a:p>
            <a:pPr algn="just"/>
            <a:endParaRPr lang="it-IT" sz="1600" dirty="0">
              <a:solidFill>
                <a:schemeClr val="bg1"/>
              </a:solidFill>
              <a:latin typeface="Arial" panose="020B0604020202020204" pitchFamily="34" charset="0"/>
              <a:cs typeface="Arial" panose="020B0604020202020204" pitchFamily="34" charset="0"/>
            </a:endParaRPr>
          </a:p>
          <a:p>
            <a:pPr algn="just"/>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Il </a:t>
            </a:r>
            <a:r>
              <a:rPr lang="it-IT" b="1"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mediante l’utilizzo di sistemi informatici, trasmette periodicamente all’Azienda cedente</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endPar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tabLst>
                <a:tab pos="228600" algn="l"/>
              </a:tabLst>
            </a:pPr>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L’elenco delle fatture cedute e incassate </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 la situazione degli incassi e del credito in essere.</a:t>
            </a:r>
          </a:p>
          <a:p>
            <a:pPr marL="342900" lvl="0" indent="-342900" algn="just">
              <a:buFont typeface="Symbol" panose="05050102010706020507" pitchFamily="18" charset="2"/>
              <a:buChar char=""/>
              <a:tabLst>
                <a:tab pos="228600" algn="l"/>
              </a:tabLst>
            </a:pPr>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L’estratto conto con l’evidenza delle anticipazioni, dell’addebito degli interessi e commissioni, degli incassi</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algn="just"/>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Nei riguardi delle Debitori ceduti </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il </a:t>
            </a:r>
            <a:r>
              <a:rPr lang="it-IT"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estero: cura l’emissione degli avvisi di scadenza, effettua i solleciti, provvede all’incasso ed il successivo accredito al </a:t>
            </a:r>
            <a:r>
              <a:rPr lang="it-IT"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it-IT"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domestic</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endPar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it-IT"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caso di insolvenza </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avvia, informando il </a:t>
            </a:r>
            <a:r>
              <a:rPr lang="it-IT"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Factor</a:t>
            </a:r>
            <a:r>
              <a:rPr lang="it-IT"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ed il Cedente, le azioni di recupero del credito e degli interessi di mora se previsti</a:t>
            </a:r>
            <a:endParaRPr lang="it-I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52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2</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5524500" y="0"/>
            <a:ext cx="6667500" cy="6858000"/>
          </a:xfrm>
          <a:prstGeom prst="rect">
            <a:avLst/>
          </a:prstGeom>
          <a:solidFill>
            <a:schemeClr val="tx1"/>
          </a:solid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90AD25FD-549E-41CC-A71E-C21D62A9F5E2}"/>
              </a:ext>
            </a:extLst>
          </p:cNvPr>
          <p:cNvSpPr txBox="1"/>
          <p:nvPr/>
        </p:nvSpPr>
        <p:spPr>
          <a:xfrm>
            <a:off x="733425" y="2659559"/>
            <a:ext cx="3133725" cy="769441"/>
          </a:xfrm>
          <a:prstGeom prst="rect">
            <a:avLst/>
          </a:prstGeom>
          <a:noFill/>
        </p:spPr>
        <p:txBody>
          <a:bodyPr wrap="square" rtlCol="0">
            <a:spAutoFit/>
          </a:bodyPr>
          <a:lstStyle/>
          <a:p>
            <a:r>
              <a:rPr lang="it-IT" sz="4400" b="1" dirty="0">
                <a:latin typeface="Arial" panose="020B0604020202020204" pitchFamily="34" charset="0"/>
                <a:cs typeface="Arial" panose="020B0604020202020204" pitchFamily="34" charset="0"/>
              </a:rPr>
              <a:t>AGENDA</a:t>
            </a:r>
          </a:p>
        </p:txBody>
      </p:sp>
      <p:sp>
        <p:nvSpPr>
          <p:cNvPr id="10" name="Rettangolo 9">
            <a:extLst>
              <a:ext uri="{FF2B5EF4-FFF2-40B4-BE49-F238E27FC236}">
                <a16:creationId xmlns:a16="http://schemas.microsoft.com/office/drawing/2014/main" id="{FAC8D90B-5ED6-4480-A253-C18CD3825C7A}"/>
              </a:ext>
            </a:extLst>
          </p:cNvPr>
          <p:cNvSpPr/>
          <p:nvPr/>
        </p:nvSpPr>
        <p:spPr>
          <a:xfrm>
            <a:off x="828675" y="3667124"/>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02E72411-D544-4C33-988F-C621F6DC7272}"/>
              </a:ext>
            </a:extLst>
          </p:cNvPr>
          <p:cNvSpPr txBox="1"/>
          <p:nvPr/>
        </p:nvSpPr>
        <p:spPr>
          <a:xfrm>
            <a:off x="733425" y="4143375"/>
            <a:ext cx="3876675"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Che cosa vediamo insieme oggi</a:t>
            </a:r>
          </a:p>
        </p:txBody>
      </p:sp>
      <p:sp>
        <p:nvSpPr>
          <p:cNvPr id="12" name="CasellaDiTesto 11">
            <a:extLst>
              <a:ext uri="{FF2B5EF4-FFF2-40B4-BE49-F238E27FC236}">
                <a16:creationId xmlns:a16="http://schemas.microsoft.com/office/drawing/2014/main" id="{7BB48121-A3E9-4B1F-B6B5-4546E0C91524}"/>
              </a:ext>
            </a:extLst>
          </p:cNvPr>
          <p:cNvSpPr txBox="1"/>
          <p:nvPr/>
        </p:nvSpPr>
        <p:spPr>
          <a:xfrm>
            <a:off x="5710237" y="2114593"/>
            <a:ext cx="6296025" cy="326698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it-IT" sz="2000" b="1" dirty="0">
                <a:solidFill>
                  <a:schemeClr val="bg1"/>
                </a:solidFill>
                <a:latin typeface="Arial" panose="020B0604020202020204" pitchFamily="34" charset="0"/>
                <a:cs typeface="Arial" panose="020B0604020202020204" pitchFamily="34" charset="0"/>
              </a:rPr>
              <a:t>Factoring: il mercato</a:t>
            </a:r>
          </a:p>
          <a:p>
            <a:pPr marL="285750" indent="-285750" algn="just">
              <a:lnSpc>
                <a:spcPct val="150000"/>
              </a:lnSpc>
              <a:buFont typeface="Wingdings" panose="05000000000000000000" pitchFamily="2" charset="2"/>
              <a:buChar char="§"/>
            </a:pPr>
            <a:r>
              <a:rPr lang="it-IT" sz="2000" b="1" dirty="0">
                <a:solidFill>
                  <a:schemeClr val="bg1"/>
                </a:solidFill>
                <a:latin typeface="Arial" panose="020B0604020202020204" pitchFamily="34" charset="0"/>
                <a:cs typeface="Arial" panose="020B0604020202020204" pitchFamily="34" charset="0"/>
              </a:rPr>
              <a:t>Il factoring in 4 mosse:</a:t>
            </a:r>
          </a:p>
          <a:p>
            <a:pPr marL="742950" lvl="1" indent="-285750" algn="just">
              <a:lnSpc>
                <a:spcPct val="150000"/>
              </a:lnSpc>
              <a:buFont typeface="Wingdings" panose="05000000000000000000" pitchFamily="2" charset="2"/>
              <a:buChar char="§"/>
            </a:pPr>
            <a:r>
              <a:rPr lang="it-IT" sz="2000" dirty="0">
                <a:solidFill>
                  <a:schemeClr val="bg1"/>
                </a:solidFill>
                <a:latin typeface="Arial" panose="020B0604020202020204" pitchFamily="34" charset="0"/>
                <a:cs typeface="Arial" panose="020B0604020202020204" pitchFamily="34" charset="0"/>
              </a:rPr>
              <a:t>Reverse factoring</a:t>
            </a:r>
          </a:p>
          <a:p>
            <a:pPr marL="742950" lvl="1" indent="-285750" algn="just">
              <a:lnSpc>
                <a:spcPct val="150000"/>
              </a:lnSpc>
              <a:buFont typeface="Wingdings" panose="05000000000000000000" pitchFamily="2" charset="2"/>
              <a:buChar char="§"/>
            </a:pPr>
            <a:r>
              <a:rPr lang="it-IT" sz="2000" dirty="0">
                <a:solidFill>
                  <a:schemeClr val="bg1"/>
                </a:solidFill>
                <a:latin typeface="Arial" panose="020B0604020202020204" pitchFamily="34" charset="0"/>
                <a:cs typeface="Arial" panose="020B0604020202020204" pitchFamily="34" charset="0"/>
              </a:rPr>
              <a:t>Cessione crediti fiscali</a:t>
            </a:r>
          </a:p>
          <a:p>
            <a:pPr marL="742950" lvl="1" indent="-285750" algn="just">
              <a:lnSpc>
                <a:spcPct val="150000"/>
              </a:lnSpc>
              <a:buFont typeface="Wingdings" panose="05000000000000000000" pitchFamily="2" charset="2"/>
              <a:buChar char="§"/>
            </a:pPr>
            <a:r>
              <a:rPr lang="it-IT" sz="2000" dirty="0">
                <a:solidFill>
                  <a:schemeClr val="bg1"/>
                </a:solidFill>
                <a:latin typeface="Arial" panose="020B0604020202020204" pitchFamily="34" charset="0"/>
                <a:cs typeface="Arial" panose="020B0604020202020204" pitchFamily="34" charset="0"/>
              </a:rPr>
              <a:t>Export Factoring</a:t>
            </a:r>
          </a:p>
          <a:p>
            <a:pPr marL="742950" lvl="1" indent="-285750" algn="just">
              <a:lnSpc>
                <a:spcPct val="150000"/>
              </a:lnSpc>
              <a:buFont typeface="Wingdings" panose="05000000000000000000" pitchFamily="2" charset="2"/>
              <a:buChar char="§"/>
            </a:pPr>
            <a:r>
              <a:rPr lang="it-IT" sz="2000" dirty="0">
                <a:solidFill>
                  <a:schemeClr val="bg1"/>
                </a:solidFill>
                <a:latin typeface="Arial" panose="020B0604020202020204" pitchFamily="34" charset="0"/>
                <a:cs typeface="Arial" panose="020B0604020202020204" pitchFamily="34" charset="0"/>
              </a:rPr>
              <a:t>Import Factoring</a:t>
            </a:r>
          </a:p>
          <a:p>
            <a:pPr marL="285750" indent="-285750" algn="just">
              <a:lnSpc>
                <a:spcPct val="150000"/>
              </a:lnSpc>
              <a:buFont typeface="Wingdings" panose="05000000000000000000" pitchFamily="2" charset="2"/>
              <a:buChar char="§"/>
            </a:pPr>
            <a:r>
              <a:rPr lang="it-IT" sz="2000" b="1" dirty="0">
                <a:solidFill>
                  <a:schemeClr val="bg1"/>
                </a:solidFill>
                <a:latin typeface="Arial" panose="020B0604020202020204" pitchFamily="34" charset="0"/>
                <a:cs typeface="Arial" panose="020B0604020202020204" pitchFamily="34" charset="0"/>
              </a:rPr>
              <a:t>Q&amp;A</a:t>
            </a:r>
          </a:p>
        </p:txBody>
      </p:sp>
    </p:spTree>
    <p:extLst>
      <p:ext uri="{BB962C8B-B14F-4D97-AF65-F5344CB8AC3E}">
        <p14:creationId xmlns:p14="http://schemas.microsoft.com/office/powerpoint/2010/main" val="18313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20</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Export Factoring </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16049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Vantaggi</a:t>
            </a:r>
            <a:endParaRPr lang="it-IT" b="1"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D69681A9-901A-45BE-A728-CDA6774212DD}"/>
              </a:ext>
            </a:extLst>
          </p:cNvPr>
          <p:cNvSpPr txBox="1"/>
          <p:nvPr/>
        </p:nvSpPr>
        <p:spPr>
          <a:xfrm>
            <a:off x="542925" y="1714083"/>
            <a:ext cx="7210425" cy="4955203"/>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Vantaggi</a:t>
            </a:r>
          </a:p>
          <a:p>
            <a:pPr marL="285750" indent="-285750" algn="just">
              <a:buFont typeface="Arial" panose="020B0604020202020204" pitchFamily="34" charset="0"/>
              <a:buChar char="•"/>
            </a:pPr>
            <a:endParaRPr lang="it-IT" b="1" dirty="0">
              <a:solidFill>
                <a:schemeClr val="bg1"/>
              </a:solidFill>
              <a:latin typeface="Arial" panose="020B0604020202020204" pitchFamily="34" charset="0"/>
              <a:cs typeface="Arial" panose="020B0604020202020204" pitchFamily="34"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Preventiva valutazione dei clienti esteri sia acquisiti che potenziali</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Monitoraggio costante dell'andamento dei clienti/debitori </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Copertura del rischio del mancato pagamento</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Gestione del credito esternalizzata e affidata a uno specialista</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L'assistenza legale all'estero</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Trasformazione in costi variabili dei costi fissi di gestione e recupero del credito</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Disaccoppiamento dell’azione di recupero del credito rispetto all’azione commerciale. Aumento della forza contrattuale di recupero</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Consulenza di Marketing su azioni di promozione delle vendite tramite prodotti finanziari</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Finanziamento dello sviluppo del fatturato e regolarizzazione dei flussi finanziari senza intaccare il limite di fido bancario.</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tabLst>
                <a:tab pos="228600" algn="l"/>
              </a:tabLst>
            </a:pPr>
            <a:r>
              <a:rPr lang="it-IT" sz="1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Miglioramento degli indici di bilancio e del turn-over dei crediti.</a:t>
            </a:r>
            <a:endParaRPr lang="it-IT"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9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21</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Import Factoring </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49699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000" b="1" dirty="0" err="1">
                <a:latin typeface="Arial" panose="020B0604020202020204" pitchFamily="34" charset="0"/>
                <a:cs typeface="Arial" panose="020B0604020202020204" pitchFamily="34" charset="0"/>
              </a:rPr>
              <a:t>Overview</a:t>
            </a:r>
            <a:endParaRPr lang="it-IT" sz="2000" b="1"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F4CE5EC9-46EF-4384-8286-CE18AE676667}"/>
              </a:ext>
            </a:extLst>
          </p:cNvPr>
          <p:cNvSpPr txBox="1"/>
          <p:nvPr/>
        </p:nvSpPr>
        <p:spPr>
          <a:xfrm>
            <a:off x="542925" y="1592161"/>
            <a:ext cx="7210425" cy="5386090"/>
          </a:xfrm>
          <a:prstGeom prst="rect">
            <a:avLst/>
          </a:prstGeom>
          <a:noFill/>
        </p:spPr>
        <p:txBody>
          <a:bodyPr wrap="square" rtlCol="0">
            <a:spAutoFit/>
          </a:bodyPr>
          <a:lstStyle/>
          <a:p>
            <a:pPr algn="just"/>
            <a:r>
              <a:rPr lang="it-IT" sz="2800" b="1" dirty="0" err="1">
                <a:solidFill>
                  <a:schemeClr val="bg1"/>
                </a:solidFill>
                <a:latin typeface="Arial" panose="020B0604020202020204" pitchFamily="34" charset="0"/>
                <a:cs typeface="Arial" panose="020B0604020202020204" pitchFamily="34" charset="0"/>
              </a:rPr>
              <a:t>Overview</a:t>
            </a:r>
            <a:r>
              <a:rPr lang="it-IT" sz="2800" b="1" dirty="0">
                <a:solidFill>
                  <a:schemeClr val="bg1"/>
                </a:solidFill>
                <a:latin typeface="Arial" panose="020B0604020202020204" pitchFamily="34" charset="0"/>
                <a:cs typeface="Arial" panose="020B0604020202020204" pitchFamily="34" charset="0"/>
              </a:rPr>
              <a:t> </a:t>
            </a:r>
          </a:p>
          <a:p>
            <a:pPr algn="just"/>
            <a:endParaRPr lang="it-IT" sz="1600" b="1" dirty="0">
              <a:solidFill>
                <a:schemeClr val="bg1"/>
              </a:solidFill>
              <a:latin typeface="Arial" panose="020B0604020202020204" pitchFamily="34" charset="0"/>
              <a:cs typeface="Arial" panose="020B0604020202020204" pitchFamily="34" charset="0"/>
            </a:endParaRPr>
          </a:p>
          <a:p>
            <a:pPr algn="just"/>
            <a:r>
              <a:rPr lang="it-IT" sz="1600" dirty="0">
                <a:solidFill>
                  <a:srgbClr val="333333"/>
                </a:solidFill>
                <a:latin typeface="Arial" panose="020B0604020202020204" pitchFamily="34" charset="0"/>
                <a:cs typeface="Arial" panose="020B0604020202020204" pitchFamily="34" charset="0"/>
              </a:rPr>
              <a:t>È </a:t>
            </a:r>
            <a:r>
              <a:rPr lang="it-IT" sz="1600" b="1" dirty="0">
                <a:solidFill>
                  <a:srgbClr val="333333"/>
                </a:solidFill>
                <a:latin typeface="Arial" panose="020B0604020202020204" pitchFamily="34" charset="0"/>
                <a:cs typeface="Arial" panose="020B0604020202020204" pitchFamily="34" charset="0"/>
              </a:rPr>
              <a:t>l'insieme dei servizi di factoring rivolti a società estere che esportano i loro prodotti in Italia.</a:t>
            </a:r>
          </a:p>
          <a:p>
            <a:pPr algn="just"/>
            <a:endParaRPr lang="it-IT" sz="1600" b="1" dirty="0">
              <a:solidFill>
                <a:schemeClr val="bg1"/>
              </a:solidFill>
              <a:latin typeface="Arial" panose="020B0604020202020204" pitchFamily="34" charset="0"/>
              <a:cs typeface="Arial" panose="020B0604020202020204" pitchFamily="34" charset="0"/>
            </a:endParaRPr>
          </a:p>
          <a:p>
            <a:pPr algn="just"/>
            <a:r>
              <a:rPr lang="it-IT" sz="1600" b="0" i="0" dirty="0">
                <a:solidFill>
                  <a:srgbClr val="333333"/>
                </a:solidFill>
                <a:effectLst/>
                <a:latin typeface="Arial" panose="020B0604020202020204" pitchFamily="34" charset="0"/>
                <a:cs typeface="Arial" panose="020B0604020202020204" pitchFamily="34" charset="0"/>
              </a:rPr>
              <a:t>Nelle operazioni di Import Factoring, </a:t>
            </a:r>
            <a:r>
              <a:rPr lang="it-IT" sz="1600" b="1" i="0" dirty="0">
                <a:solidFill>
                  <a:srgbClr val="333333"/>
                </a:solidFill>
                <a:effectLst/>
                <a:latin typeface="Arial" panose="020B0604020202020204" pitchFamily="34" charset="0"/>
                <a:cs typeface="Arial" panose="020B0604020202020204" pitchFamily="34" charset="0"/>
              </a:rPr>
              <a:t>Il </a:t>
            </a:r>
            <a:r>
              <a:rPr lang="it-IT" sz="1600" b="1" i="0" dirty="0" err="1">
                <a:solidFill>
                  <a:srgbClr val="333333"/>
                </a:solidFill>
                <a:effectLst/>
                <a:latin typeface="Arial" panose="020B0604020202020204" pitchFamily="34" charset="0"/>
                <a:cs typeface="Arial" panose="020B0604020202020204" pitchFamily="34" charset="0"/>
              </a:rPr>
              <a:t>Factor</a:t>
            </a:r>
            <a:r>
              <a:rPr lang="it-IT" sz="1600" b="1" dirty="0">
                <a:solidFill>
                  <a:srgbClr val="333333"/>
                </a:solidFill>
                <a:latin typeface="Arial" panose="020B0604020202020204" pitchFamily="34" charset="0"/>
                <a:cs typeface="Arial" panose="020B0604020202020204" pitchFamily="34" charset="0"/>
              </a:rPr>
              <a:t> </a:t>
            </a:r>
            <a:r>
              <a:rPr lang="it-IT" sz="1600" b="1" i="0" dirty="0">
                <a:solidFill>
                  <a:srgbClr val="333333"/>
                </a:solidFill>
                <a:effectLst/>
                <a:latin typeface="Arial" panose="020B0604020202020204" pitchFamily="34" charset="0"/>
                <a:cs typeface="Arial" panose="020B0604020202020204" pitchFamily="34" charset="0"/>
              </a:rPr>
              <a:t>acquisisce </a:t>
            </a:r>
            <a:r>
              <a:rPr lang="it-IT" sz="1600" b="0" i="0" dirty="0">
                <a:solidFill>
                  <a:srgbClr val="333333"/>
                </a:solidFill>
                <a:effectLst/>
                <a:latin typeface="Arial" panose="020B0604020202020204" pitchFamily="34" charset="0"/>
                <a:cs typeface="Arial" panose="020B0604020202020204" pitchFamily="34" charset="0"/>
              </a:rPr>
              <a:t>i crediti commerciali vantati dal cedente estero nei confronti di alcuni dei suoi debitori italiani, per curarne la gestione e l’incasso. </a:t>
            </a:r>
          </a:p>
          <a:p>
            <a:pPr algn="just"/>
            <a:endParaRPr lang="it-IT" sz="1600" dirty="0">
              <a:solidFill>
                <a:srgbClr val="333333"/>
              </a:solidFill>
              <a:latin typeface="Arial" panose="020B0604020202020204" pitchFamily="34" charset="0"/>
              <a:cs typeface="Arial" panose="020B0604020202020204" pitchFamily="34" charset="0"/>
            </a:endParaRPr>
          </a:p>
          <a:p>
            <a:pPr algn="l"/>
            <a:r>
              <a:rPr lang="it-IT" sz="1600" b="1" i="0" dirty="0">
                <a:solidFill>
                  <a:srgbClr val="393939"/>
                </a:solidFill>
                <a:effectLst/>
                <a:latin typeface="Arial" panose="020B0604020202020204" pitchFamily="34" charset="0"/>
                <a:cs typeface="Arial" panose="020B0604020202020204" pitchFamily="34" charset="0"/>
              </a:rPr>
              <a:t>Potenziali utilizzatori</a:t>
            </a:r>
          </a:p>
          <a:p>
            <a:pPr marL="285750" indent="-285750" algn="l">
              <a:buFont typeface="Arial" panose="020B0604020202020204" pitchFamily="34" charset="0"/>
              <a:buChar char="•"/>
            </a:pPr>
            <a:r>
              <a:rPr lang="it-IT" sz="1600" b="0" i="0" dirty="0">
                <a:solidFill>
                  <a:srgbClr val="393939"/>
                </a:solidFill>
                <a:effectLst/>
                <a:latin typeface="Arial" panose="020B0604020202020204" pitchFamily="34" charset="0"/>
                <a:cs typeface="Arial" panose="020B0604020202020204" pitchFamily="34" charset="0"/>
              </a:rPr>
              <a:t>Aziende estere che esportano in Italia, appartenenti a diversi settori merceologici ad esclusione di quelli che prevedono forniture in conto vendita, pagamenti a stato avanzamento lavori, vendita di impianti con condizioni di pagamento a lungo termine e legate a fasi di collaudo.</a:t>
            </a:r>
          </a:p>
          <a:p>
            <a:pPr marL="285750" indent="-285750" algn="l">
              <a:buFont typeface="Arial" panose="020B0604020202020204" pitchFamily="34" charset="0"/>
              <a:buChar char="•"/>
            </a:pPr>
            <a:r>
              <a:rPr lang="it-IT" sz="1600" b="0" i="0" dirty="0">
                <a:solidFill>
                  <a:srgbClr val="393939"/>
                </a:solidFill>
                <a:effectLst/>
                <a:latin typeface="Arial" panose="020B0604020202020204" pitchFamily="34" charset="0"/>
                <a:cs typeface="Arial" panose="020B0604020202020204" pitchFamily="34" charset="0"/>
              </a:rPr>
              <a:t>Aziende che intendono modificare le proprie condizioni di vendita offrendo ai propri clienti condizioni dilazionate (max. 120/150 gg.), senza rinunciare alla garanzia sul buon fine delle operazioni.</a:t>
            </a:r>
          </a:p>
          <a:p>
            <a:pPr marL="285750" indent="-285750">
              <a:buFont typeface="Arial" panose="020B0604020202020204" pitchFamily="34" charset="0"/>
              <a:buChar char="•"/>
            </a:pPr>
            <a:r>
              <a:rPr lang="it-IT" sz="1600" b="0" i="0" dirty="0">
                <a:solidFill>
                  <a:srgbClr val="393939"/>
                </a:solidFill>
                <a:effectLst/>
                <a:latin typeface="Arial" panose="020B0604020202020204" pitchFamily="34" charset="0"/>
                <a:cs typeface="Arial" panose="020B0604020202020204" pitchFamily="34" charset="0"/>
              </a:rPr>
              <a:t>Aziende importatrici italiane che, in qualità di debitore ceduto, desiderano passare dal pagamento delle forniture con Lettera di Credito a </a:t>
            </a:r>
            <a:r>
              <a:rPr lang="it-IT" sz="1600" b="0" i="1" dirty="0">
                <a:solidFill>
                  <a:srgbClr val="393939"/>
                </a:solidFill>
                <a:effectLst/>
                <a:latin typeface="Arial" panose="020B0604020202020204" pitchFamily="34" charset="0"/>
                <a:cs typeface="Arial" panose="020B0604020202020204" pitchFamily="34" charset="0"/>
              </a:rPr>
              <a:t>open </a:t>
            </a:r>
            <a:r>
              <a:rPr lang="it-IT" sz="1600" b="0" i="1" dirty="0" err="1">
                <a:solidFill>
                  <a:srgbClr val="393939"/>
                </a:solidFill>
                <a:effectLst/>
                <a:latin typeface="Arial" panose="020B0604020202020204" pitchFamily="34" charset="0"/>
                <a:cs typeface="Arial" panose="020B0604020202020204" pitchFamily="34" charset="0"/>
              </a:rPr>
              <a:t>terms</a:t>
            </a:r>
            <a:r>
              <a:rPr lang="it-IT" sz="1600" b="0" i="0" dirty="0">
                <a:solidFill>
                  <a:srgbClr val="393939"/>
                </a:solidFill>
                <a:effectLst/>
                <a:latin typeface="Arial" panose="020B0604020202020204" pitchFamily="34" charset="0"/>
                <a:cs typeface="Arial" panose="020B0604020202020204" pitchFamily="34" charset="0"/>
              </a:rPr>
              <a:t> o che necessitano di facilitazioni aggiuntive per l'importazione.</a:t>
            </a:r>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22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22</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Import Factoring </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Cricket">
            <a:extLst>
              <a:ext uri="{FF2B5EF4-FFF2-40B4-BE49-F238E27FC236}">
                <a16:creationId xmlns:a16="http://schemas.microsoft.com/office/drawing/2014/main" id="{957EE868-A273-4006-9211-279F36BABC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11" y="429137"/>
            <a:ext cx="914400" cy="914400"/>
          </a:xfrm>
          <a:prstGeom prst="rect">
            <a:avLst/>
          </a:prstGeom>
        </p:spPr>
      </p:pic>
      <p:sp>
        <p:nvSpPr>
          <p:cNvPr id="11" name="CasellaDiTesto 10">
            <a:extLst>
              <a:ext uri="{FF2B5EF4-FFF2-40B4-BE49-F238E27FC236}">
                <a16:creationId xmlns:a16="http://schemas.microsoft.com/office/drawing/2014/main" id="{463EC8C5-C318-427F-9DAC-8256F5A689BE}"/>
              </a:ext>
            </a:extLst>
          </p:cNvPr>
          <p:cNvSpPr txBox="1"/>
          <p:nvPr/>
        </p:nvSpPr>
        <p:spPr>
          <a:xfrm>
            <a:off x="9180511" y="2620830"/>
            <a:ext cx="2667000" cy="496996"/>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000" b="1" dirty="0" err="1">
                <a:latin typeface="Arial" panose="020B0604020202020204" pitchFamily="34" charset="0"/>
                <a:cs typeface="Arial" panose="020B0604020202020204" pitchFamily="34" charset="0"/>
              </a:rPr>
              <a:t>Overview</a:t>
            </a:r>
            <a:endParaRPr lang="it-IT" sz="2000" b="1"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F4CE5EC9-46EF-4384-8286-CE18AE676667}"/>
              </a:ext>
            </a:extLst>
          </p:cNvPr>
          <p:cNvSpPr txBox="1"/>
          <p:nvPr/>
        </p:nvSpPr>
        <p:spPr>
          <a:xfrm>
            <a:off x="542925" y="1592161"/>
            <a:ext cx="7210425" cy="4801314"/>
          </a:xfrm>
          <a:prstGeom prst="rect">
            <a:avLst/>
          </a:prstGeom>
          <a:noFill/>
        </p:spPr>
        <p:txBody>
          <a:bodyPr wrap="square" rtlCol="0">
            <a:spAutoFit/>
          </a:bodyPr>
          <a:lstStyle/>
          <a:p>
            <a:pPr algn="l"/>
            <a:r>
              <a:rPr lang="it-IT" b="1" i="0" dirty="0">
                <a:solidFill>
                  <a:srgbClr val="393939"/>
                </a:solidFill>
                <a:effectLst/>
                <a:latin typeface="Arial" panose="020B0604020202020204" pitchFamily="34" charset="0"/>
                <a:cs typeface="Arial" panose="020B0604020202020204" pitchFamily="34" charset="0"/>
              </a:rPr>
              <a:t>Benefici per il fornitore</a:t>
            </a:r>
          </a:p>
          <a:p>
            <a:pPr algn="l"/>
            <a:endParaRPr lang="it-IT" b="0" i="0" dirty="0">
              <a:solidFill>
                <a:srgbClr val="393939"/>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Servizi amministrativi per la gestione del credito erogati da un'azienda qualificata e all'avanguardia per le tecnologie utilizzate.</a:t>
            </a: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Riduzione dei rischi di insolvenza commerciale su debitori non conosciuti.</a:t>
            </a: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Pagamento anticipato dei crediti.</a:t>
            </a: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Possibilità di aumentare la propria quota di mercato grazie alle condizioni vantaggiose offerte ai clienti acquisiti.</a:t>
            </a:r>
          </a:p>
          <a:p>
            <a:pPr algn="l"/>
            <a:endParaRPr lang="it-IT" b="1" i="0" dirty="0">
              <a:solidFill>
                <a:srgbClr val="393939"/>
              </a:solidFill>
              <a:effectLst/>
              <a:latin typeface="Arial" panose="020B0604020202020204" pitchFamily="34" charset="0"/>
              <a:cs typeface="Arial" panose="020B0604020202020204" pitchFamily="34" charset="0"/>
            </a:endParaRPr>
          </a:p>
          <a:p>
            <a:pPr algn="l"/>
            <a:r>
              <a:rPr lang="it-IT" b="1" i="0" dirty="0">
                <a:solidFill>
                  <a:srgbClr val="393939"/>
                </a:solidFill>
                <a:effectLst/>
                <a:latin typeface="Arial" panose="020B0604020202020204" pitchFamily="34" charset="0"/>
                <a:cs typeface="Arial" panose="020B0604020202020204" pitchFamily="34" charset="0"/>
              </a:rPr>
              <a:t>Benefici per l'importatore (debitore ceduto)</a:t>
            </a:r>
          </a:p>
          <a:p>
            <a:pPr algn="l"/>
            <a:endParaRPr lang="it-IT" b="0" i="0" dirty="0">
              <a:solidFill>
                <a:srgbClr val="393939"/>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Possibilità di trasformare in rimessa diretta i pagamenti con Lettera di Credito o fideiussioni, salvaguardando i flussi monetari diretti verso la banca di fiducia.</a:t>
            </a:r>
          </a:p>
          <a:p>
            <a:pPr marL="285750" indent="-285750" algn="l">
              <a:buFont typeface="Arial" panose="020B0604020202020204" pitchFamily="34" charset="0"/>
              <a:buChar char="•"/>
            </a:pPr>
            <a:r>
              <a:rPr lang="it-IT" b="0" i="0" dirty="0">
                <a:solidFill>
                  <a:srgbClr val="393939"/>
                </a:solidFill>
                <a:effectLst/>
                <a:latin typeface="Arial" panose="020B0604020202020204" pitchFamily="34" charset="0"/>
                <a:cs typeface="Arial" panose="020B0604020202020204" pitchFamily="34" charset="0"/>
              </a:rPr>
              <a:t>Possibilità di ottenere migliori condizioni e diminuire la tensione finanziaria.</a:t>
            </a:r>
          </a:p>
        </p:txBody>
      </p:sp>
    </p:spTree>
    <p:extLst>
      <p:ext uri="{BB962C8B-B14F-4D97-AF65-F5344CB8AC3E}">
        <p14:creationId xmlns:p14="http://schemas.microsoft.com/office/powerpoint/2010/main" val="289852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F57160C-8CBE-43C5-87E8-C0C152FAC748}"/>
              </a:ext>
            </a:extLst>
          </p:cNvPr>
          <p:cNvSpPr/>
          <p:nvPr/>
        </p:nvSpPr>
        <p:spPr>
          <a:xfrm>
            <a:off x="0" y="5150498"/>
            <a:ext cx="12192000" cy="17075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ABA911D-04BD-4CC3-8ED5-2A87E8A12A7B}"/>
              </a:ext>
            </a:extLst>
          </p:cNvPr>
          <p:cNvSpPr>
            <a:spLocks noGrp="1"/>
          </p:cNvSpPr>
          <p:nvPr>
            <p:ph type="title"/>
          </p:nvPr>
        </p:nvSpPr>
        <p:spPr/>
        <p:txBody>
          <a:bodyPr>
            <a:normAutofit/>
          </a:bodyPr>
          <a:lstStyle/>
          <a:p>
            <a:r>
              <a:rPr lang="it-IT" dirty="0">
                <a:solidFill>
                  <a:schemeClr val="bg1"/>
                </a:solidFill>
                <a:effectLst/>
                <a:latin typeface="Arial" panose="020B0604020202020204" pitchFamily="34" charset="0"/>
                <a:cs typeface="Arial" panose="020B0604020202020204" pitchFamily="34" charset="0"/>
              </a:rPr>
              <a:t>In delibera…</a:t>
            </a:r>
          </a:p>
        </p:txBody>
      </p:sp>
      <p:sp>
        <p:nvSpPr>
          <p:cNvPr id="4" name="Segnaposto data 3">
            <a:extLst>
              <a:ext uri="{FF2B5EF4-FFF2-40B4-BE49-F238E27FC236}">
                <a16:creationId xmlns:a16="http://schemas.microsoft.com/office/drawing/2014/main" id="{6B645376-D5E8-4077-B280-A183812C0C7F}"/>
              </a:ext>
            </a:extLst>
          </p:cNvPr>
          <p:cNvSpPr>
            <a:spLocks noGrp="1"/>
          </p:cNvSpPr>
          <p:nvPr>
            <p:ph type="dt" sz="half" idx="10"/>
          </p:nvPr>
        </p:nvSpPr>
        <p:spPr/>
        <p:txBody>
          <a:bodyPr/>
          <a:lstStyle/>
          <a:p>
            <a:fld id="{2D9046C9-F91E-4104-96E9-BD9BF2D244C6}" type="datetime1">
              <a:rPr lang="it-IT" smtClean="0">
                <a:solidFill>
                  <a:schemeClr val="tx1"/>
                </a:solidFill>
                <a:effectLst/>
                <a:latin typeface="Arial" panose="020B0604020202020204" pitchFamily="34" charset="0"/>
                <a:cs typeface="Arial" panose="020B0604020202020204" pitchFamily="34" charset="0"/>
              </a:rPr>
              <a:t>26/05/2021</a:t>
            </a:fld>
            <a:endParaRPr lang="it-IT" dirty="0">
              <a:solidFill>
                <a:schemeClr val="tx1"/>
              </a:solidFill>
              <a:effectLst/>
              <a:latin typeface="Arial" panose="020B0604020202020204" pitchFamily="34" charset="0"/>
              <a:cs typeface="Arial" panose="020B0604020202020204" pitchFamily="34" charset="0"/>
            </a:endParaRPr>
          </a:p>
        </p:txBody>
      </p:sp>
      <p:sp>
        <p:nvSpPr>
          <p:cNvPr id="5" name="Segnaposto numero diapositiva 4">
            <a:extLst>
              <a:ext uri="{FF2B5EF4-FFF2-40B4-BE49-F238E27FC236}">
                <a16:creationId xmlns:a16="http://schemas.microsoft.com/office/drawing/2014/main" id="{B352CACF-C01A-4DC1-A6D4-70C5C1A559D9}"/>
              </a:ext>
            </a:extLst>
          </p:cNvPr>
          <p:cNvSpPr>
            <a:spLocks noGrp="1"/>
          </p:cNvSpPr>
          <p:nvPr>
            <p:ph type="sldNum" sz="quarter" idx="12"/>
          </p:nvPr>
        </p:nvSpPr>
        <p:spPr/>
        <p:txBody>
          <a:bodyPr/>
          <a:lstStyle/>
          <a:p>
            <a:fld id="{4650A2BA-4C3A-486F-8B6F-533ABB6EB3DC}" type="slidenum">
              <a:rPr lang="it-IT" smtClean="0">
                <a:solidFill>
                  <a:schemeClr val="tx1"/>
                </a:solidFill>
                <a:effectLst/>
                <a:latin typeface="Arial" panose="020B0604020202020204" pitchFamily="34" charset="0"/>
                <a:cs typeface="Arial" panose="020B0604020202020204" pitchFamily="34" charset="0"/>
              </a:rPr>
              <a:t>23</a:t>
            </a:fld>
            <a:endParaRPr lang="it-IT" dirty="0">
              <a:solidFill>
                <a:schemeClr val="tx1"/>
              </a:solidFill>
              <a:effectLst/>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A564D1E-6BC7-4923-AF78-F67D3BC99A9E}"/>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11" name="Segnaposto contenuto 10">
            <a:extLst>
              <a:ext uri="{FF2B5EF4-FFF2-40B4-BE49-F238E27FC236}">
                <a16:creationId xmlns:a16="http://schemas.microsoft.com/office/drawing/2014/main" id="{7D74809F-A318-47CD-8C39-8A8CC0618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p:spPr>
      </p:pic>
      <p:pic>
        <p:nvPicPr>
          <p:cNvPr id="15" name="Immagine 14">
            <a:extLst>
              <a:ext uri="{FF2B5EF4-FFF2-40B4-BE49-F238E27FC236}">
                <a16:creationId xmlns:a16="http://schemas.microsoft.com/office/drawing/2014/main" id="{6C44B722-2EB2-4222-B460-EEE98873E3A0}"/>
              </a:ext>
            </a:extLst>
          </p:cNvPr>
          <p:cNvPicPr>
            <a:picLocks noChangeAspect="1"/>
          </p:cNvPicPr>
          <p:nvPr/>
        </p:nvPicPr>
        <p:blipFill rotWithShape="1">
          <a:blip r:embed="rId3">
            <a:extLst>
              <a:ext uri="{28A0092B-C50C-407E-A947-70E740481C1C}">
                <a14:useLocalDpi xmlns:a14="http://schemas.microsoft.com/office/drawing/2010/main" val="0"/>
              </a:ext>
            </a:extLst>
          </a:blip>
          <a:srcRect t="26112"/>
          <a:stretch/>
        </p:blipFill>
        <p:spPr>
          <a:xfrm>
            <a:off x="3468267" y="5150496"/>
            <a:ext cx="1485900" cy="1097903"/>
          </a:xfrm>
          <a:prstGeom prst="rect">
            <a:avLst/>
          </a:prstGeom>
        </p:spPr>
      </p:pic>
      <p:pic>
        <p:nvPicPr>
          <p:cNvPr id="17" name="Immagine 16">
            <a:extLst>
              <a:ext uri="{FF2B5EF4-FFF2-40B4-BE49-F238E27FC236}">
                <a16:creationId xmlns:a16="http://schemas.microsoft.com/office/drawing/2014/main" id="{EF9053F7-F0A5-40B1-B8A3-BCFA7BC32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29" y="5505450"/>
            <a:ext cx="1155895" cy="1155895"/>
          </a:xfrm>
          <a:prstGeom prst="rect">
            <a:avLst/>
          </a:prstGeom>
        </p:spPr>
      </p:pic>
      <p:pic>
        <p:nvPicPr>
          <p:cNvPr id="19" name="Immagine 18">
            <a:extLst>
              <a:ext uri="{FF2B5EF4-FFF2-40B4-BE49-F238E27FC236}">
                <a16:creationId xmlns:a16="http://schemas.microsoft.com/office/drawing/2014/main" id="{FB511BC7-F2E7-4392-AD7A-78869963DBFB}"/>
              </a:ext>
            </a:extLst>
          </p:cNvPr>
          <p:cNvPicPr>
            <a:picLocks noChangeAspect="1"/>
          </p:cNvPicPr>
          <p:nvPr/>
        </p:nvPicPr>
        <p:blipFill rotWithShape="1">
          <a:blip r:embed="rId5">
            <a:extLst>
              <a:ext uri="{28A0092B-C50C-407E-A947-70E740481C1C}">
                <a14:useLocalDpi xmlns:a14="http://schemas.microsoft.com/office/drawing/2010/main" val="0"/>
              </a:ext>
            </a:extLst>
          </a:blip>
          <a:srcRect l="20008" t="27901"/>
          <a:stretch/>
        </p:blipFill>
        <p:spPr>
          <a:xfrm>
            <a:off x="0" y="5150496"/>
            <a:ext cx="981596" cy="884736"/>
          </a:xfrm>
          <a:prstGeom prst="rect">
            <a:avLst/>
          </a:prstGeom>
        </p:spPr>
      </p:pic>
      <p:pic>
        <p:nvPicPr>
          <p:cNvPr id="21" name="Immagine 20">
            <a:extLst>
              <a:ext uri="{FF2B5EF4-FFF2-40B4-BE49-F238E27FC236}">
                <a16:creationId xmlns:a16="http://schemas.microsoft.com/office/drawing/2014/main" id="{94B40BAB-E714-4BFE-911D-FEC01CCB76A6}"/>
              </a:ext>
            </a:extLst>
          </p:cNvPr>
          <p:cNvPicPr>
            <a:picLocks noChangeAspect="1"/>
          </p:cNvPicPr>
          <p:nvPr/>
        </p:nvPicPr>
        <p:blipFill rotWithShape="1">
          <a:blip r:embed="rId6">
            <a:extLst>
              <a:ext uri="{28A0092B-C50C-407E-A947-70E740481C1C}">
                <a14:useLocalDpi xmlns:a14="http://schemas.microsoft.com/office/drawing/2010/main" val="0"/>
              </a:ext>
            </a:extLst>
          </a:blip>
          <a:srcRect t="23041" r="18893"/>
          <a:stretch/>
        </p:blipFill>
        <p:spPr>
          <a:xfrm>
            <a:off x="10986828" y="5150497"/>
            <a:ext cx="1205172" cy="1143525"/>
          </a:xfrm>
          <a:prstGeom prst="rect">
            <a:avLst/>
          </a:prstGeom>
        </p:spPr>
      </p:pic>
      <p:sp>
        <p:nvSpPr>
          <p:cNvPr id="6" name="CasellaDiTesto 5">
            <a:extLst>
              <a:ext uri="{FF2B5EF4-FFF2-40B4-BE49-F238E27FC236}">
                <a16:creationId xmlns:a16="http://schemas.microsoft.com/office/drawing/2014/main" id="{1DA6DBAE-A6BB-487C-A1CB-BE3E60514739}"/>
              </a:ext>
            </a:extLst>
          </p:cNvPr>
          <p:cNvSpPr txBox="1"/>
          <p:nvPr/>
        </p:nvSpPr>
        <p:spPr>
          <a:xfrm>
            <a:off x="913795" y="1657350"/>
            <a:ext cx="2273484" cy="1569660"/>
          </a:xfrm>
          <a:prstGeom prst="rect">
            <a:avLst/>
          </a:prstGeom>
          <a:noFill/>
        </p:spPr>
        <p:txBody>
          <a:bodyPr wrap="square" rtlCol="0">
            <a:spAutoFit/>
          </a:bodyPr>
          <a:lstStyle/>
          <a:p>
            <a:r>
              <a:rPr lang="it-IT" sz="9600" b="1" dirty="0">
                <a:solidFill>
                  <a:schemeClr val="bg2"/>
                </a:solidFill>
                <a:latin typeface="Arial" panose="020B0604020202020204" pitchFamily="34" charset="0"/>
                <a:cs typeface="Arial" panose="020B0604020202020204" pitchFamily="34" charset="0"/>
              </a:rPr>
              <a:t>100</a:t>
            </a:r>
          </a:p>
        </p:txBody>
      </p:sp>
      <p:sp>
        <p:nvSpPr>
          <p:cNvPr id="13" name="CasellaDiTesto 12">
            <a:extLst>
              <a:ext uri="{FF2B5EF4-FFF2-40B4-BE49-F238E27FC236}">
                <a16:creationId xmlns:a16="http://schemas.microsoft.com/office/drawing/2014/main" id="{9C2F6929-80FF-4CE9-A48D-6A06D9A214B2}"/>
              </a:ext>
            </a:extLst>
          </p:cNvPr>
          <p:cNvSpPr txBox="1"/>
          <p:nvPr/>
        </p:nvSpPr>
        <p:spPr>
          <a:xfrm>
            <a:off x="924444" y="2984799"/>
            <a:ext cx="5829848" cy="1569660"/>
          </a:xfrm>
          <a:prstGeom prst="rect">
            <a:avLst/>
          </a:prstGeom>
          <a:noFill/>
        </p:spPr>
        <p:txBody>
          <a:bodyPr wrap="square" rtlCol="0">
            <a:spAutoFit/>
          </a:bodyPr>
          <a:lstStyle/>
          <a:p>
            <a:r>
              <a:rPr lang="it-IT" sz="9600" b="1" dirty="0">
                <a:solidFill>
                  <a:schemeClr val="bg2"/>
                </a:solidFill>
                <a:latin typeface="Arial" panose="020B0604020202020204" pitchFamily="34" charset="0"/>
                <a:cs typeface="Arial" panose="020B0604020202020204" pitchFamily="34" charset="0"/>
              </a:rPr>
              <a:t>€ 200 Mio</a:t>
            </a:r>
          </a:p>
        </p:txBody>
      </p:sp>
      <p:pic>
        <p:nvPicPr>
          <p:cNvPr id="9" name="Elemento grafico 8" descr="Download dal cloud">
            <a:extLst>
              <a:ext uri="{FF2B5EF4-FFF2-40B4-BE49-F238E27FC236}">
                <a16:creationId xmlns:a16="http://schemas.microsoft.com/office/drawing/2014/main" id="{0E038144-7438-49F2-B831-CBC9D988DF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78736" y="609600"/>
            <a:ext cx="914400" cy="914400"/>
          </a:xfrm>
          <a:prstGeom prst="rect">
            <a:avLst/>
          </a:prstGeom>
        </p:spPr>
      </p:pic>
      <p:sp>
        <p:nvSpPr>
          <p:cNvPr id="10" name="CasellaDiTesto 9">
            <a:extLst>
              <a:ext uri="{FF2B5EF4-FFF2-40B4-BE49-F238E27FC236}">
                <a16:creationId xmlns:a16="http://schemas.microsoft.com/office/drawing/2014/main" id="{923F13D3-FC2D-48C8-BDE4-A7E31C30D177}"/>
              </a:ext>
            </a:extLst>
          </p:cNvPr>
          <p:cNvSpPr txBox="1"/>
          <p:nvPr/>
        </p:nvSpPr>
        <p:spPr>
          <a:xfrm>
            <a:off x="3187279" y="2230844"/>
            <a:ext cx="3533775" cy="461665"/>
          </a:xfrm>
          <a:prstGeom prst="rect">
            <a:avLst/>
          </a:prstGeom>
          <a:noFill/>
        </p:spPr>
        <p:txBody>
          <a:bodyPr wrap="square" rtlCol="0">
            <a:spAutoFit/>
          </a:bodyPr>
          <a:lstStyle/>
          <a:p>
            <a:r>
              <a:rPr lang="it-IT" sz="2400" dirty="0">
                <a:solidFill>
                  <a:schemeClr val="bg2"/>
                </a:solidFill>
                <a:latin typeface="Arial" panose="020B0604020202020204" pitchFamily="34" charset="0"/>
                <a:cs typeface="Arial" panose="020B0604020202020204" pitchFamily="34" charset="0"/>
              </a:rPr>
              <a:t>Portafoglio clienti</a:t>
            </a:r>
          </a:p>
        </p:txBody>
      </p:sp>
      <p:sp>
        <p:nvSpPr>
          <p:cNvPr id="18" name="CasellaDiTesto 17">
            <a:extLst>
              <a:ext uri="{FF2B5EF4-FFF2-40B4-BE49-F238E27FC236}">
                <a16:creationId xmlns:a16="http://schemas.microsoft.com/office/drawing/2014/main" id="{F8047AD8-C8DF-4A76-B63B-9B727F520B25}"/>
              </a:ext>
            </a:extLst>
          </p:cNvPr>
          <p:cNvSpPr txBox="1"/>
          <p:nvPr/>
        </p:nvSpPr>
        <p:spPr>
          <a:xfrm>
            <a:off x="6764941" y="3830589"/>
            <a:ext cx="4651796" cy="461665"/>
          </a:xfrm>
          <a:prstGeom prst="rect">
            <a:avLst/>
          </a:prstGeom>
          <a:noFill/>
        </p:spPr>
        <p:txBody>
          <a:bodyPr wrap="square" rtlCol="0">
            <a:spAutoFit/>
          </a:bodyPr>
          <a:lstStyle/>
          <a:p>
            <a:r>
              <a:rPr lang="it-IT" sz="2400" dirty="0">
                <a:solidFill>
                  <a:schemeClr val="bg2"/>
                </a:solidFill>
                <a:latin typeface="Arial" panose="020B0604020202020204" pitchFamily="34" charset="0"/>
                <a:cs typeface="Arial" panose="020B0604020202020204" pitchFamily="34" charset="0"/>
              </a:rPr>
              <a:t>Turnover annuo</a:t>
            </a:r>
          </a:p>
        </p:txBody>
      </p:sp>
    </p:spTree>
    <p:extLst>
      <p:ext uri="{BB962C8B-B14F-4D97-AF65-F5344CB8AC3E}">
        <p14:creationId xmlns:p14="http://schemas.microsoft.com/office/powerpoint/2010/main" val="140225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24</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4" name="Immagine 3" descr="Immagine che contiene cappello&#10;&#10;Descrizione generata automaticamente">
            <a:extLst>
              <a:ext uri="{FF2B5EF4-FFF2-40B4-BE49-F238E27FC236}">
                <a16:creationId xmlns:a16="http://schemas.microsoft.com/office/drawing/2014/main" id="{10456B4B-CC27-4E26-82CB-C103B944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7988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25</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9" name="Segnaposto contenuto 10">
            <a:extLst>
              <a:ext uri="{FF2B5EF4-FFF2-40B4-BE49-F238E27FC236}">
                <a16:creationId xmlns:a16="http://schemas.microsoft.com/office/drawing/2014/main" id="{95EB400E-18AA-400B-AC54-9471A7509974}"/>
              </a:ext>
            </a:extLst>
          </p:cNvPr>
          <p:cNvPicPr>
            <a:picLocks noChangeAspect="1"/>
          </p:cNvPicPr>
          <p:nvPr/>
        </p:nvPicPr>
        <p:blipFill rotWithShape="1">
          <a:blip r:embed="rId2">
            <a:extLst>
              <a:ext uri="{28A0092B-C50C-407E-A947-70E740481C1C}">
                <a14:useLocalDpi xmlns:a14="http://schemas.microsoft.com/office/drawing/2010/main" val="0"/>
              </a:ext>
            </a:extLst>
          </a:blip>
          <a:srcRect r="82218"/>
          <a:stretch/>
        </p:blipFill>
        <p:spPr>
          <a:xfrm>
            <a:off x="5693718" y="2681650"/>
            <a:ext cx="804564" cy="778262"/>
          </a:xfrm>
          <a:prstGeom prst="rect">
            <a:avLst/>
          </a:prstGeom>
          <a:effectLst>
            <a:outerShdw blurRad="25400" dir="17880000">
              <a:srgbClr val="000000">
                <a:alpha val="46000"/>
              </a:srgbClr>
            </a:outerShdw>
          </a:effectLst>
        </p:spPr>
      </p:pic>
      <p:sp>
        <p:nvSpPr>
          <p:cNvPr id="10" name="CasellaDiTesto 9">
            <a:extLst>
              <a:ext uri="{FF2B5EF4-FFF2-40B4-BE49-F238E27FC236}">
                <a16:creationId xmlns:a16="http://schemas.microsoft.com/office/drawing/2014/main" id="{B25BEBDA-DABB-48D5-A356-1A04D7994BF7}"/>
              </a:ext>
            </a:extLst>
          </p:cNvPr>
          <p:cNvSpPr txBox="1"/>
          <p:nvPr/>
        </p:nvSpPr>
        <p:spPr>
          <a:xfrm>
            <a:off x="5136241" y="3548903"/>
            <a:ext cx="1908937" cy="646331"/>
          </a:xfrm>
          <a:prstGeom prst="rect">
            <a:avLst/>
          </a:prstGeom>
          <a:noFill/>
        </p:spPr>
        <p:txBody>
          <a:bodyPr wrap="square" rtlCol="0">
            <a:spAutoFit/>
          </a:bodyPr>
          <a:lstStyle/>
          <a:p>
            <a:pPr algn="ctr"/>
            <a:r>
              <a:rPr lang="it-IT" sz="3600" b="1" dirty="0">
                <a:latin typeface="Arial" panose="020B0604020202020204" pitchFamily="34" charset="0"/>
                <a:cs typeface="Arial" panose="020B0604020202020204" pitchFamily="34" charset="0"/>
              </a:rPr>
              <a:t>Grazie!</a:t>
            </a:r>
          </a:p>
        </p:txBody>
      </p:sp>
    </p:spTree>
    <p:extLst>
      <p:ext uri="{BB962C8B-B14F-4D97-AF65-F5344CB8AC3E}">
        <p14:creationId xmlns:p14="http://schemas.microsoft.com/office/powerpoint/2010/main" val="201126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26</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9" name="Segnaposto contenuto 10">
            <a:extLst>
              <a:ext uri="{FF2B5EF4-FFF2-40B4-BE49-F238E27FC236}">
                <a16:creationId xmlns:a16="http://schemas.microsoft.com/office/drawing/2014/main" id="{95EB400E-18AA-400B-AC54-9471A7509974}"/>
              </a:ext>
            </a:extLst>
          </p:cNvPr>
          <p:cNvPicPr>
            <a:picLocks noChangeAspect="1"/>
          </p:cNvPicPr>
          <p:nvPr/>
        </p:nvPicPr>
        <p:blipFill rotWithShape="1">
          <a:blip r:embed="rId2">
            <a:extLst>
              <a:ext uri="{28A0092B-C50C-407E-A947-70E740481C1C}">
                <a14:useLocalDpi xmlns:a14="http://schemas.microsoft.com/office/drawing/2010/main" val="0"/>
              </a:ext>
            </a:extLst>
          </a:blip>
          <a:srcRect r="82218"/>
          <a:stretch/>
        </p:blipFill>
        <p:spPr>
          <a:xfrm>
            <a:off x="5693718" y="2681650"/>
            <a:ext cx="804564" cy="778262"/>
          </a:xfrm>
          <a:prstGeom prst="rect">
            <a:avLst/>
          </a:prstGeom>
          <a:effectLst>
            <a:outerShdw blurRad="25400" dir="17880000">
              <a:srgbClr val="000000">
                <a:alpha val="46000"/>
              </a:srgbClr>
            </a:outerShdw>
          </a:effectLst>
        </p:spPr>
      </p:pic>
      <p:sp>
        <p:nvSpPr>
          <p:cNvPr id="10" name="CasellaDiTesto 9">
            <a:extLst>
              <a:ext uri="{FF2B5EF4-FFF2-40B4-BE49-F238E27FC236}">
                <a16:creationId xmlns:a16="http://schemas.microsoft.com/office/drawing/2014/main" id="{B25BEBDA-DABB-48D5-A356-1A04D7994BF7}"/>
              </a:ext>
            </a:extLst>
          </p:cNvPr>
          <p:cNvSpPr txBox="1"/>
          <p:nvPr/>
        </p:nvSpPr>
        <p:spPr>
          <a:xfrm>
            <a:off x="3198548" y="3552311"/>
            <a:ext cx="5784323" cy="1508105"/>
          </a:xfrm>
          <a:prstGeom prst="rect">
            <a:avLst/>
          </a:prstGeom>
          <a:noFill/>
        </p:spPr>
        <p:txBody>
          <a:bodyPr wrap="square" rtlCol="0">
            <a:spAutoFit/>
          </a:bodyPr>
          <a:lstStyle/>
          <a:p>
            <a:pPr algn="ctr"/>
            <a:r>
              <a:rPr lang="it-IT" sz="3200" b="1" dirty="0">
                <a:latin typeface="Arial" panose="020B0604020202020204" pitchFamily="34" charset="0"/>
                <a:cs typeface="Arial" panose="020B0604020202020204" pitchFamily="34" charset="0"/>
              </a:rPr>
              <a:t>Contatti:</a:t>
            </a:r>
          </a:p>
          <a:p>
            <a:pPr algn="ctr"/>
            <a:r>
              <a:rPr lang="it-IT" sz="2000" dirty="0">
                <a:latin typeface="Arial" panose="020B0604020202020204" pitchFamily="34" charset="0"/>
                <a:cs typeface="Arial" panose="020B0604020202020204" pitchFamily="34" charset="0"/>
              </a:rPr>
              <a:t>Luca Varischetti</a:t>
            </a:r>
          </a:p>
          <a:p>
            <a:pPr algn="ctr"/>
            <a:r>
              <a:rPr lang="it-IT" sz="2000" dirty="0">
                <a:latin typeface="Arial" panose="020B0604020202020204" pitchFamily="34" charset="0"/>
                <a:cs typeface="Arial" panose="020B0604020202020204" pitchFamily="34" charset="0"/>
              </a:rPr>
              <a:t>M. +39 327 9719760</a:t>
            </a:r>
          </a:p>
          <a:p>
            <a:pPr algn="ctr"/>
            <a:r>
              <a:rPr lang="it-IT" sz="2000" dirty="0">
                <a:latin typeface="Arial" panose="020B0604020202020204" pitchFamily="34" charset="0"/>
                <a:cs typeface="Arial" panose="020B0604020202020204" pitchFamily="34" charset="0"/>
              </a:rPr>
              <a:t>E-mail </a:t>
            </a:r>
            <a:r>
              <a:rPr lang="it-IT"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luca.varischetti@italfinancemcc.com</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7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60FC91-CC59-4419-A73A-4C62FA720EA6}"/>
              </a:ext>
            </a:extLst>
          </p:cNvPr>
          <p:cNvSpPr>
            <a:spLocks noGrp="1"/>
          </p:cNvSpPr>
          <p:nvPr>
            <p:ph type="title"/>
          </p:nvPr>
        </p:nvSpPr>
        <p:spPr>
          <a:xfrm>
            <a:off x="3560460" y="2943776"/>
            <a:ext cx="5060497" cy="970450"/>
          </a:xfrm>
        </p:spPr>
        <p:txBody>
          <a:bodyPr>
            <a:normAutofit/>
          </a:bodyPr>
          <a:lstStyle/>
          <a:p>
            <a:r>
              <a:rPr lang="it-IT" sz="5400" dirty="0">
                <a:solidFill>
                  <a:schemeClr val="tx1"/>
                </a:solidFill>
                <a:effectLst/>
                <a:latin typeface="Arial" panose="020B0604020202020204" pitchFamily="34" charset="0"/>
                <a:cs typeface="Arial" panose="020B0604020202020204" pitchFamily="34" charset="0"/>
              </a:rPr>
              <a:t>Partiamo!</a:t>
            </a:r>
          </a:p>
        </p:txBody>
      </p:sp>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3</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4" name="Elemento grafico 3" descr="Razzo">
            <a:extLst>
              <a:ext uri="{FF2B5EF4-FFF2-40B4-BE49-F238E27FC236}">
                <a16:creationId xmlns:a16="http://schemas.microsoft.com/office/drawing/2014/main" id="{F482FFF3-8225-4E8E-B340-07044EBD1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3508" y="2029376"/>
            <a:ext cx="914400" cy="914400"/>
          </a:xfrm>
          <a:prstGeom prst="rect">
            <a:avLst/>
          </a:prstGeom>
        </p:spPr>
      </p:pic>
    </p:spTree>
    <p:extLst>
      <p:ext uri="{BB962C8B-B14F-4D97-AF65-F5344CB8AC3E}">
        <p14:creationId xmlns:p14="http://schemas.microsoft.com/office/powerpoint/2010/main" val="290241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4</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FACTORING: IL MERCATO</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A2B55B8E-9FD2-4F7F-AB8C-44AC312A02DF}"/>
              </a:ext>
            </a:extLst>
          </p:cNvPr>
          <p:cNvPicPr>
            <a:picLocks noChangeAspect="1"/>
          </p:cNvPicPr>
          <p:nvPr/>
        </p:nvPicPr>
        <p:blipFill>
          <a:blip r:embed="rId2"/>
          <a:stretch>
            <a:fillRect/>
          </a:stretch>
        </p:blipFill>
        <p:spPr>
          <a:xfrm>
            <a:off x="913795" y="1620922"/>
            <a:ext cx="3487688" cy="5196205"/>
          </a:xfrm>
          <a:prstGeom prst="rect">
            <a:avLst/>
          </a:prstGeom>
        </p:spPr>
      </p:pic>
      <p:sp>
        <p:nvSpPr>
          <p:cNvPr id="12" name="CasellaDiTesto 11">
            <a:extLst>
              <a:ext uri="{FF2B5EF4-FFF2-40B4-BE49-F238E27FC236}">
                <a16:creationId xmlns:a16="http://schemas.microsoft.com/office/drawing/2014/main" id="{7BB48121-A3E9-4B1F-B6B5-4546E0C91524}"/>
              </a:ext>
            </a:extLst>
          </p:cNvPr>
          <p:cNvSpPr txBox="1"/>
          <p:nvPr/>
        </p:nvSpPr>
        <p:spPr>
          <a:xfrm>
            <a:off x="4951085" y="2900169"/>
            <a:ext cx="3128962" cy="2637710"/>
          </a:xfrm>
          <a:prstGeom prst="rect">
            <a:avLst/>
          </a:prstGeom>
          <a:noFill/>
        </p:spPr>
        <p:txBody>
          <a:bodyPr wrap="square" rtlCol="0">
            <a:spAutoFit/>
          </a:bodyPr>
          <a:lstStyle/>
          <a:p>
            <a:pPr algn="just">
              <a:lnSpc>
                <a:spcPct val="150000"/>
              </a:lnSpc>
            </a:pPr>
            <a:r>
              <a:rPr lang="it-IT" sz="1400" b="1" dirty="0">
                <a:solidFill>
                  <a:schemeClr val="bg1"/>
                </a:solidFill>
                <a:latin typeface="Arial" panose="020B0604020202020204" pitchFamily="34" charset="0"/>
                <a:cs typeface="Arial" panose="020B0604020202020204" pitchFamily="34" charset="0"/>
              </a:rPr>
              <a:t>I clienti del factoring:</a:t>
            </a:r>
          </a:p>
          <a:p>
            <a:pPr marL="342900" indent="-342900" algn="just">
              <a:lnSpc>
                <a:spcPct val="150000"/>
              </a:lnSpc>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33.261 imprese, di cui 60% PMI</a:t>
            </a:r>
          </a:p>
          <a:p>
            <a:pPr marL="342900" indent="-342900" algn="just">
              <a:lnSpc>
                <a:spcPct val="150000"/>
              </a:lnSpc>
              <a:buFont typeface="Arial" panose="020B0604020202020204" pitchFamily="34" charset="0"/>
              <a:buChar char="•"/>
            </a:pPr>
            <a:r>
              <a:rPr lang="it-IT" sz="1400" dirty="0">
                <a:solidFill>
                  <a:schemeClr val="bg1"/>
                </a:solidFill>
                <a:latin typeface="Arial" panose="020B0604020202020204" pitchFamily="34" charset="0"/>
                <a:cs typeface="Arial" panose="020B0604020202020204" pitchFamily="34" charset="0"/>
              </a:rPr>
              <a:t>il numero di imprese che hanno generato turnover nei 12 mesi precedenti è cresciuto del 4,31% rispetto allo stesso periodo dell'anno precedente</a:t>
            </a:r>
          </a:p>
          <a:p>
            <a:pPr algn="just">
              <a:lnSpc>
                <a:spcPct val="150000"/>
              </a:lnSpc>
            </a:pPr>
            <a:r>
              <a:rPr lang="it-IT" sz="1400" dirty="0">
                <a:solidFill>
                  <a:schemeClr val="bg1"/>
                </a:solidFill>
                <a:latin typeface="Arial" panose="020B0604020202020204" pitchFamily="34" charset="0"/>
                <a:cs typeface="Arial" panose="020B0604020202020204" pitchFamily="34" charset="0"/>
              </a:rPr>
              <a:t>(Fonte: Assifact)</a:t>
            </a:r>
          </a:p>
        </p:txBody>
      </p:sp>
    </p:spTree>
    <p:extLst>
      <p:ext uri="{BB962C8B-B14F-4D97-AF65-F5344CB8AC3E}">
        <p14:creationId xmlns:p14="http://schemas.microsoft.com/office/powerpoint/2010/main" val="106076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5</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13" name="Immagine 12" descr="Immagine che contiene testo&#10;&#10;Descrizione generata automaticamente">
            <a:extLst>
              <a:ext uri="{FF2B5EF4-FFF2-40B4-BE49-F238E27FC236}">
                <a16:creationId xmlns:a16="http://schemas.microsoft.com/office/drawing/2014/main" id="{C5BF08F3-C6A8-44C9-9852-5D2EB0587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Elemento grafico 15" descr="Punto interrogativo">
            <a:extLst>
              <a:ext uri="{FF2B5EF4-FFF2-40B4-BE49-F238E27FC236}">
                <a16:creationId xmlns:a16="http://schemas.microsoft.com/office/drawing/2014/main" id="{8FCD6A4A-F534-4310-908D-3E6FCD22F6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24050" y="1924050"/>
            <a:ext cx="914400" cy="914400"/>
          </a:xfrm>
          <a:prstGeom prst="rect">
            <a:avLst/>
          </a:prstGeom>
        </p:spPr>
      </p:pic>
    </p:spTree>
    <p:extLst>
      <p:ext uri="{BB962C8B-B14F-4D97-AF65-F5344CB8AC3E}">
        <p14:creationId xmlns:p14="http://schemas.microsoft.com/office/powerpoint/2010/main" val="463164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F57160C-8CBE-43C5-87E8-C0C152FAC748}"/>
              </a:ext>
            </a:extLst>
          </p:cNvPr>
          <p:cNvSpPr/>
          <p:nvPr/>
        </p:nvSpPr>
        <p:spPr>
          <a:xfrm>
            <a:off x="0" y="5150498"/>
            <a:ext cx="12192000" cy="17075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ABA911D-04BD-4CC3-8ED5-2A87E8A12A7B}"/>
              </a:ext>
            </a:extLst>
          </p:cNvPr>
          <p:cNvSpPr>
            <a:spLocks noGrp="1"/>
          </p:cNvSpPr>
          <p:nvPr>
            <p:ph type="title"/>
          </p:nvPr>
        </p:nvSpPr>
        <p:spPr>
          <a:xfrm>
            <a:off x="913794" y="563978"/>
            <a:ext cx="10353762" cy="970450"/>
          </a:xfrm>
        </p:spPr>
        <p:txBody>
          <a:bodyPr/>
          <a:lstStyle/>
          <a:p>
            <a:r>
              <a:rPr lang="it-IT" dirty="0">
                <a:solidFill>
                  <a:schemeClr val="bg1"/>
                </a:solidFill>
                <a:effectLst/>
                <a:latin typeface="Arial" panose="020B0604020202020204" pitchFamily="34" charset="0"/>
                <a:cs typeface="Arial" panose="020B0604020202020204" pitchFamily="34" charset="0"/>
              </a:rPr>
              <a:t>Che cos’è il factoring</a:t>
            </a:r>
          </a:p>
        </p:txBody>
      </p:sp>
      <p:sp>
        <p:nvSpPr>
          <p:cNvPr id="4" name="Segnaposto data 3">
            <a:extLst>
              <a:ext uri="{FF2B5EF4-FFF2-40B4-BE49-F238E27FC236}">
                <a16:creationId xmlns:a16="http://schemas.microsoft.com/office/drawing/2014/main" id="{6B645376-D5E8-4077-B280-A183812C0C7F}"/>
              </a:ext>
            </a:extLst>
          </p:cNvPr>
          <p:cNvSpPr>
            <a:spLocks noGrp="1"/>
          </p:cNvSpPr>
          <p:nvPr>
            <p:ph type="dt" sz="half" idx="10"/>
          </p:nvPr>
        </p:nvSpPr>
        <p:spPr/>
        <p:txBody>
          <a:bodyPr/>
          <a:lstStyle/>
          <a:p>
            <a:fld id="{2D9046C9-F91E-4104-96E9-BD9BF2D244C6}" type="datetime1">
              <a:rPr lang="it-IT" smtClean="0">
                <a:solidFill>
                  <a:schemeClr val="tx1"/>
                </a:solidFill>
                <a:effectLst/>
                <a:latin typeface="Arial" panose="020B0604020202020204" pitchFamily="34" charset="0"/>
                <a:cs typeface="Arial" panose="020B0604020202020204" pitchFamily="34" charset="0"/>
              </a:rPr>
              <a:t>26/05/2021</a:t>
            </a:fld>
            <a:endParaRPr lang="it-IT" dirty="0">
              <a:solidFill>
                <a:schemeClr val="tx1"/>
              </a:solidFill>
              <a:effectLst/>
              <a:latin typeface="Arial" panose="020B0604020202020204" pitchFamily="34" charset="0"/>
              <a:cs typeface="Arial" panose="020B0604020202020204" pitchFamily="34" charset="0"/>
            </a:endParaRPr>
          </a:p>
        </p:txBody>
      </p:sp>
      <p:sp>
        <p:nvSpPr>
          <p:cNvPr id="5" name="Segnaposto numero diapositiva 4">
            <a:extLst>
              <a:ext uri="{FF2B5EF4-FFF2-40B4-BE49-F238E27FC236}">
                <a16:creationId xmlns:a16="http://schemas.microsoft.com/office/drawing/2014/main" id="{B352CACF-C01A-4DC1-A6D4-70C5C1A559D9}"/>
              </a:ext>
            </a:extLst>
          </p:cNvPr>
          <p:cNvSpPr>
            <a:spLocks noGrp="1"/>
          </p:cNvSpPr>
          <p:nvPr>
            <p:ph type="sldNum" sz="quarter" idx="12"/>
          </p:nvPr>
        </p:nvSpPr>
        <p:spPr/>
        <p:txBody>
          <a:bodyPr/>
          <a:lstStyle/>
          <a:p>
            <a:fld id="{4650A2BA-4C3A-486F-8B6F-533ABB6EB3DC}" type="slidenum">
              <a:rPr lang="it-IT" smtClean="0">
                <a:solidFill>
                  <a:schemeClr val="tx1"/>
                </a:solidFill>
                <a:effectLst/>
                <a:latin typeface="Arial" panose="020B0604020202020204" pitchFamily="34" charset="0"/>
                <a:cs typeface="Arial" panose="020B0604020202020204" pitchFamily="34" charset="0"/>
              </a:rPr>
              <a:t>6</a:t>
            </a:fld>
            <a:endParaRPr lang="it-IT" dirty="0">
              <a:solidFill>
                <a:schemeClr val="tx1"/>
              </a:solidFill>
              <a:effectLst/>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A564D1E-6BC7-4923-AF78-F67D3BC99A9E}"/>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11" name="Segnaposto contenuto 10">
            <a:extLst>
              <a:ext uri="{FF2B5EF4-FFF2-40B4-BE49-F238E27FC236}">
                <a16:creationId xmlns:a16="http://schemas.microsoft.com/office/drawing/2014/main" id="{7D74809F-A318-47CD-8C39-8A8CC0618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p:spPr>
      </p:pic>
      <p:pic>
        <p:nvPicPr>
          <p:cNvPr id="15" name="Immagine 14">
            <a:extLst>
              <a:ext uri="{FF2B5EF4-FFF2-40B4-BE49-F238E27FC236}">
                <a16:creationId xmlns:a16="http://schemas.microsoft.com/office/drawing/2014/main" id="{6C44B722-2EB2-4222-B460-EEE98873E3A0}"/>
              </a:ext>
            </a:extLst>
          </p:cNvPr>
          <p:cNvPicPr>
            <a:picLocks noChangeAspect="1"/>
          </p:cNvPicPr>
          <p:nvPr/>
        </p:nvPicPr>
        <p:blipFill rotWithShape="1">
          <a:blip r:embed="rId3">
            <a:extLst>
              <a:ext uri="{28A0092B-C50C-407E-A947-70E740481C1C}">
                <a14:useLocalDpi xmlns:a14="http://schemas.microsoft.com/office/drawing/2010/main" val="0"/>
              </a:ext>
            </a:extLst>
          </a:blip>
          <a:srcRect t="26112"/>
          <a:stretch/>
        </p:blipFill>
        <p:spPr>
          <a:xfrm>
            <a:off x="3468267" y="5150496"/>
            <a:ext cx="1485900" cy="1097903"/>
          </a:xfrm>
          <a:prstGeom prst="rect">
            <a:avLst/>
          </a:prstGeom>
        </p:spPr>
      </p:pic>
      <p:pic>
        <p:nvPicPr>
          <p:cNvPr id="17" name="Immagine 16">
            <a:extLst>
              <a:ext uri="{FF2B5EF4-FFF2-40B4-BE49-F238E27FC236}">
                <a16:creationId xmlns:a16="http://schemas.microsoft.com/office/drawing/2014/main" id="{EF9053F7-F0A5-40B1-B8A3-BCFA7BC32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29" y="5505450"/>
            <a:ext cx="1155895" cy="1155895"/>
          </a:xfrm>
          <a:prstGeom prst="rect">
            <a:avLst/>
          </a:prstGeom>
        </p:spPr>
      </p:pic>
      <p:pic>
        <p:nvPicPr>
          <p:cNvPr id="19" name="Immagine 18">
            <a:extLst>
              <a:ext uri="{FF2B5EF4-FFF2-40B4-BE49-F238E27FC236}">
                <a16:creationId xmlns:a16="http://schemas.microsoft.com/office/drawing/2014/main" id="{FB511BC7-F2E7-4392-AD7A-78869963DBFB}"/>
              </a:ext>
            </a:extLst>
          </p:cNvPr>
          <p:cNvPicPr>
            <a:picLocks noChangeAspect="1"/>
          </p:cNvPicPr>
          <p:nvPr/>
        </p:nvPicPr>
        <p:blipFill rotWithShape="1">
          <a:blip r:embed="rId5">
            <a:extLst>
              <a:ext uri="{28A0092B-C50C-407E-A947-70E740481C1C}">
                <a14:useLocalDpi xmlns:a14="http://schemas.microsoft.com/office/drawing/2010/main" val="0"/>
              </a:ext>
            </a:extLst>
          </a:blip>
          <a:srcRect l="20008" t="27901"/>
          <a:stretch/>
        </p:blipFill>
        <p:spPr>
          <a:xfrm>
            <a:off x="0" y="5150497"/>
            <a:ext cx="981596" cy="884735"/>
          </a:xfrm>
          <a:prstGeom prst="rect">
            <a:avLst/>
          </a:prstGeom>
        </p:spPr>
      </p:pic>
      <p:pic>
        <p:nvPicPr>
          <p:cNvPr id="21" name="Immagine 20">
            <a:extLst>
              <a:ext uri="{FF2B5EF4-FFF2-40B4-BE49-F238E27FC236}">
                <a16:creationId xmlns:a16="http://schemas.microsoft.com/office/drawing/2014/main" id="{94B40BAB-E714-4BFE-911D-FEC01CCB76A6}"/>
              </a:ext>
            </a:extLst>
          </p:cNvPr>
          <p:cNvPicPr>
            <a:picLocks noChangeAspect="1"/>
          </p:cNvPicPr>
          <p:nvPr/>
        </p:nvPicPr>
        <p:blipFill rotWithShape="1">
          <a:blip r:embed="rId6">
            <a:extLst>
              <a:ext uri="{28A0092B-C50C-407E-A947-70E740481C1C}">
                <a14:useLocalDpi xmlns:a14="http://schemas.microsoft.com/office/drawing/2010/main" val="0"/>
              </a:ext>
            </a:extLst>
          </a:blip>
          <a:srcRect t="23041" r="18893"/>
          <a:stretch/>
        </p:blipFill>
        <p:spPr>
          <a:xfrm>
            <a:off x="10986828" y="5150497"/>
            <a:ext cx="1205172" cy="1143525"/>
          </a:xfrm>
          <a:prstGeom prst="rect">
            <a:avLst/>
          </a:prstGeom>
        </p:spPr>
      </p:pic>
      <p:sp>
        <p:nvSpPr>
          <p:cNvPr id="6" name="Rettangolo 5">
            <a:extLst>
              <a:ext uri="{FF2B5EF4-FFF2-40B4-BE49-F238E27FC236}">
                <a16:creationId xmlns:a16="http://schemas.microsoft.com/office/drawing/2014/main" id="{E058C062-FE28-484B-9506-5E9E520EB26F}"/>
              </a:ext>
            </a:extLst>
          </p:cNvPr>
          <p:cNvSpPr/>
          <p:nvPr/>
        </p:nvSpPr>
        <p:spPr>
          <a:xfrm>
            <a:off x="1123085" y="1637201"/>
            <a:ext cx="9935180" cy="2554545"/>
          </a:xfrm>
          <a:prstGeom prst="rect">
            <a:avLst/>
          </a:prstGeom>
        </p:spPr>
        <p:txBody>
          <a:bodyPr wrap="square">
            <a:spAutoFit/>
          </a:bodyPr>
          <a:lstStyle/>
          <a:p>
            <a:pPr algn="just"/>
            <a:r>
              <a:rPr lang="it-IT" sz="2000" dirty="0">
                <a:solidFill>
                  <a:schemeClr val="bg1"/>
                </a:solidFill>
                <a:latin typeface="Arial" panose="020B0604020202020204" pitchFamily="34" charset="0"/>
                <a:cs typeface="Arial" panose="020B0604020202020204" pitchFamily="34" charset="0"/>
              </a:rPr>
              <a:t>È un </a:t>
            </a:r>
            <a:r>
              <a:rPr lang="it-IT" sz="2000" b="1" dirty="0">
                <a:solidFill>
                  <a:schemeClr val="bg1"/>
                </a:solidFill>
                <a:latin typeface="Arial" panose="020B0604020202020204" pitchFamily="34" charset="0"/>
                <a:cs typeface="Arial" panose="020B0604020202020204" pitchFamily="34" charset="0"/>
              </a:rPr>
              <a:t>contratto</a:t>
            </a:r>
            <a:r>
              <a:rPr lang="it-IT" sz="2000" dirty="0">
                <a:solidFill>
                  <a:schemeClr val="bg1"/>
                </a:solidFill>
                <a:latin typeface="Arial" panose="020B0604020202020204" pitchFamily="34" charset="0"/>
                <a:cs typeface="Arial" panose="020B0604020202020204" pitchFamily="34" charset="0"/>
              </a:rPr>
              <a:t> speciale attraverso cui un’azienda cede i crediti futuri e correnti a una società di factoring (il Factor) </a:t>
            </a:r>
            <a:r>
              <a:rPr lang="it-IT" sz="2000" b="1" dirty="0">
                <a:solidFill>
                  <a:schemeClr val="bg1"/>
                </a:solidFill>
                <a:latin typeface="Arial" panose="020B0604020202020204" pitchFamily="34" charset="0"/>
                <a:cs typeface="Arial" panose="020B0604020202020204" pitchFamily="34" charset="0"/>
              </a:rPr>
              <a:t>per ottenere subito liquidità </a:t>
            </a:r>
            <a:r>
              <a:rPr lang="it-IT" sz="2000" dirty="0">
                <a:solidFill>
                  <a:schemeClr val="bg1"/>
                </a:solidFill>
                <a:latin typeface="Arial" panose="020B0604020202020204" pitchFamily="34" charset="0"/>
                <a:cs typeface="Arial" panose="020B0604020202020204" pitchFamily="34" charset="0"/>
              </a:rPr>
              <a:t>e una serie di servizi correlati ai crediti ceduti (ossia gestione, amministrazione e incasso dei crediti, e anticipazione prima della loro scadenza).</a:t>
            </a:r>
          </a:p>
          <a:p>
            <a:pPr algn="just"/>
            <a:endParaRPr lang="it-IT" sz="2000" dirty="0">
              <a:solidFill>
                <a:schemeClr val="bg1"/>
              </a:solidFill>
              <a:latin typeface="Arial" panose="020B0604020202020204" pitchFamily="34" charset="0"/>
              <a:cs typeface="Arial" panose="020B0604020202020204" pitchFamily="34" charset="0"/>
            </a:endParaRPr>
          </a:p>
          <a:p>
            <a:pPr algn="just"/>
            <a:r>
              <a:rPr lang="it-IT" sz="2000" dirty="0">
                <a:solidFill>
                  <a:schemeClr val="bg1"/>
                </a:solidFill>
                <a:latin typeface="Arial" panose="020B0604020202020204" pitchFamily="34" charset="0"/>
                <a:cs typeface="Arial" panose="020B0604020202020204" pitchFamily="34" charset="0"/>
              </a:rPr>
              <a:t>Si ricorre al factoring </a:t>
            </a:r>
            <a:r>
              <a:rPr lang="it-IT" sz="2000" b="1" dirty="0">
                <a:solidFill>
                  <a:schemeClr val="bg1"/>
                </a:solidFill>
                <a:latin typeface="Arial" panose="020B0604020202020204" pitchFamily="34" charset="0"/>
                <a:cs typeface="Arial" panose="020B0604020202020204" pitchFamily="34" charset="0"/>
              </a:rPr>
              <a:t>quando l’azienda cedente presenta un disavanzo tra i pagamenti che deve ricevere dai propri clienti e quelli che deve effettuare nei confronti dei propri fornitori</a:t>
            </a:r>
            <a:r>
              <a:rPr lang="it-IT" sz="2000" dirty="0">
                <a:solidFill>
                  <a:schemeClr val="bg1"/>
                </a:solidFill>
                <a:latin typeface="Arial" panose="020B0604020202020204" pitchFamily="34" charset="0"/>
                <a:cs typeface="Arial" panose="020B0604020202020204" pitchFamily="34" charset="0"/>
              </a:rPr>
              <a:t>.</a:t>
            </a:r>
            <a:endParaRPr lang="it-IT" sz="2000" dirty="0">
              <a:solidFill>
                <a:schemeClr val="bg1"/>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383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BA911D-04BD-4CC3-8ED5-2A87E8A12A7B}"/>
              </a:ext>
            </a:extLst>
          </p:cNvPr>
          <p:cNvSpPr>
            <a:spLocks noGrp="1"/>
          </p:cNvSpPr>
          <p:nvPr>
            <p:ph type="title"/>
          </p:nvPr>
        </p:nvSpPr>
        <p:spPr/>
        <p:txBody>
          <a:bodyPr/>
          <a:lstStyle/>
          <a:p>
            <a:r>
              <a:rPr lang="it-IT" dirty="0">
                <a:solidFill>
                  <a:schemeClr val="bg1"/>
                </a:solidFill>
                <a:effectLst/>
                <a:latin typeface="Arial" panose="020B0604020202020204" pitchFamily="34" charset="0"/>
                <a:cs typeface="Arial" panose="020B0604020202020204" pitchFamily="34" charset="0"/>
              </a:rPr>
              <a:t>Che cos’è il factoring</a:t>
            </a:r>
          </a:p>
        </p:txBody>
      </p:sp>
      <p:sp>
        <p:nvSpPr>
          <p:cNvPr id="4" name="Segnaposto data 3">
            <a:extLst>
              <a:ext uri="{FF2B5EF4-FFF2-40B4-BE49-F238E27FC236}">
                <a16:creationId xmlns:a16="http://schemas.microsoft.com/office/drawing/2014/main" id="{6B645376-D5E8-4077-B280-A183812C0C7F}"/>
              </a:ext>
            </a:extLst>
          </p:cNvPr>
          <p:cNvSpPr>
            <a:spLocks noGrp="1"/>
          </p:cNvSpPr>
          <p:nvPr>
            <p:ph type="dt" sz="half" idx="10"/>
          </p:nvPr>
        </p:nvSpPr>
        <p:spPr/>
        <p:txBody>
          <a:bodyPr/>
          <a:lstStyle/>
          <a:p>
            <a:fld id="{2D9046C9-F91E-4104-96E9-BD9BF2D244C6}" type="datetime1">
              <a:rPr lang="it-IT" smtClean="0">
                <a:solidFill>
                  <a:schemeClr val="tx1"/>
                </a:solidFill>
                <a:effectLst/>
                <a:latin typeface="Arial" panose="020B0604020202020204" pitchFamily="34" charset="0"/>
                <a:cs typeface="Arial" panose="020B0604020202020204" pitchFamily="34" charset="0"/>
              </a:rPr>
              <a:t>26/05/2021</a:t>
            </a:fld>
            <a:endParaRPr lang="it-IT" dirty="0">
              <a:solidFill>
                <a:schemeClr val="tx1"/>
              </a:solidFill>
              <a:effectLst/>
              <a:latin typeface="Arial" panose="020B0604020202020204" pitchFamily="34" charset="0"/>
              <a:cs typeface="Arial" panose="020B0604020202020204" pitchFamily="34" charset="0"/>
            </a:endParaRPr>
          </a:p>
        </p:txBody>
      </p:sp>
      <p:sp>
        <p:nvSpPr>
          <p:cNvPr id="5" name="Segnaposto numero diapositiva 4">
            <a:extLst>
              <a:ext uri="{FF2B5EF4-FFF2-40B4-BE49-F238E27FC236}">
                <a16:creationId xmlns:a16="http://schemas.microsoft.com/office/drawing/2014/main" id="{B352CACF-C01A-4DC1-A6D4-70C5C1A559D9}"/>
              </a:ext>
            </a:extLst>
          </p:cNvPr>
          <p:cNvSpPr>
            <a:spLocks noGrp="1"/>
          </p:cNvSpPr>
          <p:nvPr>
            <p:ph type="sldNum" sz="quarter" idx="12"/>
          </p:nvPr>
        </p:nvSpPr>
        <p:spPr/>
        <p:txBody>
          <a:bodyPr/>
          <a:lstStyle/>
          <a:p>
            <a:fld id="{4650A2BA-4C3A-486F-8B6F-533ABB6EB3DC}" type="slidenum">
              <a:rPr lang="it-IT" smtClean="0">
                <a:solidFill>
                  <a:schemeClr val="tx1"/>
                </a:solidFill>
                <a:effectLst/>
                <a:latin typeface="Arial" panose="020B0604020202020204" pitchFamily="34" charset="0"/>
                <a:cs typeface="Arial" panose="020B0604020202020204" pitchFamily="34" charset="0"/>
              </a:rPr>
              <a:t>7</a:t>
            </a:fld>
            <a:endParaRPr lang="it-IT" dirty="0">
              <a:solidFill>
                <a:schemeClr val="tx1"/>
              </a:solidFill>
              <a:effectLst/>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FA564D1E-6BC7-4923-AF78-F67D3BC99A9E}"/>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pic>
        <p:nvPicPr>
          <p:cNvPr id="11" name="Segnaposto contenuto 10">
            <a:extLst>
              <a:ext uri="{FF2B5EF4-FFF2-40B4-BE49-F238E27FC236}">
                <a16:creationId xmlns:a16="http://schemas.microsoft.com/office/drawing/2014/main" id="{7D74809F-A318-47CD-8C39-8A8CC0618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p:spPr>
      </p:pic>
      <p:pic>
        <p:nvPicPr>
          <p:cNvPr id="15" name="Immagine 14">
            <a:extLst>
              <a:ext uri="{FF2B5EF4-FFF2-40B4-BE49-F238E27FC236}">
                <a16:creationId xmlns:a16="http://schemas.microsoft.com/office/drawing/2014/main" id="{6C44B722-2EB2-4222-B460-EEE98873E3A0}"/>
              </a:ext>
            </a:extLst>
          </p:cNvPr>
          <p:cNvPicPr>
            <a:picLocks noChangeAspect="1"/>
          </p:cNvPicPr>
          <p:nvPr/>
        </p:nvPicPr>
        <p:blipFill rotWithShape="1">
          <a:blip r:embed="rId3">
            <a:extLst>
              <a:ext uri="{28A0092B-C50C-407E-A947-70E740481C1C}">
                <a14:useLocalDpi xmlns:a14="http://schemas.microsoft.com/office/drawing/2010/main" val="0"/>
              </a:ext>
            </a:extLst>
          </a:blip>
          <a:srcRect t="26112"/>
          <a:stretch/>
        </p:blipFill>
        <p:spPr>
          <a:xfrm>
            <a:off x="3468267" y="5150496"/>
            <a:ext cx="1485900" cy="1097903"/>
          </a:xfrm>
          <a:prstGeom prst="rect">
            <a:avLst/>
          </a:prstGeom>
        </p:spPr>
      </p:pic>
      <p:pic>
        <p:nvPicPr>
          <p:cNvPr id="17" name="Immagine 16">
            <a:extLst>
              <a:ext uri="{FF2B5EF4-FFF2-40B4-BE49-F238E27FC236}">
                <a16:creationId xmlns:a16="http://schemas.microsoft.com/office/drawing/2014/main" id="{EF9053F7-F0A5-40B1-B8A3-BCFA7BC32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329" y="5505450"/>
            <a:ext cx="1155895" cy="1155895"/>
          </a:xfrm>
          <a:prstGeom prst="rect">
            <a:avLst/>
          </a:prstGeom>
        </p:spPr>
      </p:pic>
      <p:pic>
        <p:nvPicPr>
          <p:cNvPr id="19" name="Immagine 18">
            <a:extLst>
              <a:ext uri="{FF2B5EF4-FFF2-40B4-BE49-F238E27FC236}">
                <a16:creationId xmlns:a16="http://schemas.microsoft.com/office/drawing/2014/main" id="{FB511BC7-F2E7-4392-AD7A-78869963DBFB}"/>
              </a:ext>
            </a:extLst>
          </p:cNvPr>
          <p:cNvPicPr>
            <a:picLocks noChangeAspect="1"/>
          </p:cNvPicPr>
          <p:nvPr/>
        </p:nvPicPr>
        <p:blipFill rotWithShape="1">
          <a:blip r:embed="rId5">
            <a:extLst>
              <a:ext uri="{28A0092B-C50C-407E-A947-70E740481C1C}">
                <a14:useLocalDpi xmlns:a14="http://schemas.microsoft.com/office/drawing/2010/main" val="0"/>
              </a:ext>
            </a:extLst>
          </a:blip>
          <a:srcRect l="20008" t="27901"/>
          <a:stretch/>
        </p:blipFill>
        <p:spPr>
          <a:xfrm>
            <a:off x="0" y="5150497"/>
            <a:ext cx="981596" cy="884735"/>
          </a:xfrm>
          <a:prstGeom prst="rect">
            <a:avLst/>
          </a:prstGeom>
        </p:spPr>
      </p:pic>
      <p:pic>
        <p:nvPicPr>
          <p:cNvPr id="21" name="Immagine 20">
            <a:extLst>
              <a:ext uri="{FF2B5EF4-FFF2-40B4-BE49-F238E27FC236}">
                <a16:creationId xmlns:a16="http://schemas.microsoft.com/office/drawing/2014/main" id="{94B40BAB-E714-4BFE-911D-FEC01CCB76A6}"/>
              </a:ext>
            </a:extLst>
          </p:cNvPr>
          <p:cNvPicPr>
            <a:picLocks noChangeAspect="1"/>
          </p:cNvPicPr>
          <p:nvPr/>
        </p:nvPicPr>
        <p:blipFill rotWithShape="1">
          <a:blip r:embed="rId6">
            <a:extLst>
              <a:ext uri="{28A0092B-C50C-407E-A947-70E740481C1C}">
                <a14:useLocalDpi xmlns:a14="http://schemas.microsoft.com/office/drawing/2010/main" val="0"/>
              </a:ext>
            </a:extLst>
          </a:blip>
          <a:srcRect t="23041" r="18893"/>
          <a:stretch/>
        </p:blipFill>
        <p:spPr>
          <a:xfrm>
            <a:off x="10986828" y="5150497"/>
            <a:ext cx="1205172" cy="1143525"/>
          </a:xfrm>
          <a:prstGeom prst="rect">
            <a:avLst/>
          </a:prstGeom>
        </p:spPr>
      </p:pic>
      <p:pic>
        <p:nvPicPr>
          <p:cNvPr id="9" name="Immagine 8" descr="Immagine che contiene tavolo, piccolo, sedendo, posando&#10;&#10;Descrizione generata automaticamente">
            <a:extLst>
              <a:ext uri="{FF2B5EF4-FFF2-40B4-BE49-F238E27FC236}">
                <a16:creationId xmlns:a16="http://schemas.microsoft.com/office/drawing/2014/main" id="{E2E1DF67-8566-4749-A90C-20C5B0C606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olo 1">
            <a:extLst>
              <a:ext uri="{FF2B5EF4-FFF2-40B4-BE49-F238E27FC236}">
                <a16:creationId xmlns:a16="http://schemas.microsoft.com/office/drawing/2014/main" id="{BBA56C19-7AC0-4AC0-859F-630430501127}"/>
              </a:ext>
            </a:extLst>
          </p:cNvPr>
          <p:cNvSpPr txBox="1">
            <a:spLocks/>
          </p:cNvSpPr>
          <p:nvPr/>
        </p:nvSpPr>
        <p:spPr>
          <a:xfrm>
            <a:off x="4568922" y="550049"/>
            <a:ext cx="3502354" cy="970450"/>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800" b="1" dirty="0">
                <a:solidFill>
                  <a:schemeClr val="tx1"/>
                </a:solidFill>
                <a:effectLst/>
                <a:latin typeface="Arial" panose="020B0604020202020204" pitchFamily="34" charset="0"/>
                <a:cs typeface="Arial" panose="020B0604020202020204" pitchFamily="34" charset="0"/>
              </a:rPr>
              <a:t>In Italfinance </a:t>
            </a:r>
          </a:p>
          <a:p>
            <a:r>
              <a:rPr lang="it-IT" sz="2800" b="1" dirty="0">
                <a:solidFill>
                  <a:schemeClr val="tx1"/>
                </a:solidFill>
                <a:effectLst/>
                <a:latin typeface="Arial" panose="020B0604020202020204" pitchFamily="34" charset="0"/>
                <a:cs typeface="Arial" panose="020B0604020202020204" pitchFamily="34" charset="0"/>
              </a:rPr>
              <a:t>ci occupiamo di:</a:t>
            </a:r>
          </a:p>
          <a:p>
            <a:pPr marL="571500" indent="-571500">
              <a:buFont typeface="Wingdings" panose="05000000000000000000" pitchFamily="2" charset="2"/>
              <a:buChar char="q"/>
            </a:pPr>
            <a:r>
              <a:rPr lang="it-IT" sz="2400" dirty="0">
                <a:solidFill>
                  <a:schemeClr val="tx1"/>
                </a:solidFill>
                <a:effectLst/>
                <a:latin typeface="Arial" panose="020B0604020202020204" pitchFamily="34" charset="0"/>
                <a:cs typeface="Arial" panose="020B0604020202020204" pitchFamily="34" charset="0"/>
              </a:rPr>
              <a:t>factoring diretto</a:t>
            </a:r>
          </a:p>
          <a:p>
            <a:pPr marL="571500" indent="-571500">
              <a:buFont typeface="Wingdings" panose="05000000000000000000" pitchFamily="2" charset="2"/>
              <a:buChar char="q"/>
            </a:pPr>
            <a:r>
              <a:rPr lang="it-IT" sz="2400" dirty="0">
                <a:solidFill>
                  <a:schemeClr val="tx1"/>
                </a:solidFill>
                <a:effectLst/>
                <a:latin typeface="Arial" panose="020B0604020202020204" pitchFamily="34" charset="0"/>
                <a:cs typeface="Arial" panose="020B0604020202020204" pitchFamily="34" charset="0"/>
              </a:rPr>
              <a:t>factoring indiretto</a:t>
            </a:r>
            <a:endParaRPr lang="it-IT" sz="1600" dirty="0">
              <a:solidFill>
                <a:schemeClr val="tx1"/>
              </a:solidFill>
              <a:effectLst/>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8A75859E-89D8-4B10-BCE5-41865D7F1711}"/>
              </a:ext>
            </a:extLst>
          </p:cNvPr>
          <p:cNvSpPr txBox="1"/>
          <p:nvPr/>
        </p:nvSpPr>
        <p:spPr>
          <a:xfrm>
            <a:off x="913795" y="1035274"/>
            <a:ext cx="1857375"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pro-soluto</a:t>
            </a:r>
          </a:p>
        </p:txBody>
      </p:sp>
      <p:sp>
        <p:nvSpPr>
          <p:cNvPr id="16" name="CasellaDiTesto 15">
            <a:extLst>
              <a:ext uri="{FF2B5EF4-FFF2-40B4-BE49-F238E27FC236}">
                <a16:creationId xmlns:a16="http://schemas.microsoft.com/office/drawing/2014/main" id="{20D95E92-8B10-46EB-8C24-9590B3B5C4A6}"/>
              </a:ext>
            </a:extLst>
          </p:cNvPr>
          <p:cNvSpPr txBox="1"/>
          <p:nvPr/>
        </p:nvSpPr>
        <p:spPr>
          <a:xfrm>
            <a:off x="601650" y="3311917"/>
            <a:ext cx="2169520"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pro-solvendo</a:t>
            </a:r>
          </a:p>
        </p:txBody>
      </p:sp>
      <p:sp>
        <p:nvSpPr>
          <p:cNvPr id="18" name="CasellaDiTesto 17">
            <a:extLst>
              <a:ext uri="{FF2B5EF4-FFF2-40B4-BE49-F238E27FC236}">
                <a16:creationId xmlns:a16="http://schemas.microsoft.com/office/drawing/2014/main" id="{CE5CD52E-1BFC-4CF4-97E1-389821DF5FBF}"/>
              </a:ext>
            </a:extLst>
          </p:cNvPr>
          <p:cNvSpPr txBox="1"/>
          <p:nvPr/>
        </p:nvSpPr>
        <p:spPr>
          <a:xfrm>
            <a:off x="1319727" y="5204235"/>
            <a:ext cx="2169520" cy="830997"/>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reverse</a:t>
            </a:r>
          </a:p>
          <a:p>
            <a:pPr algn="ctr"/>
            <a:r>
              <a:rPr lang="it-IT" sz="2400" dirty="0">
                <a:latin typeface="Arial" panose="020B0604020202020204" pitchFamily="34" charset="0"/>
                <a:cs typeface="Arial" panose="020B0604020202020204" pitchFamily="34" charset="0"/>
              </a:rPr>
              <a:t>(maturity)</a:t>
            </a:r>
          </a:p>
        </p:txBody>
      </p:sp>
      <p:sp>
        <p:nvSpPr>
          <p:cNvPr id="20" name="CasellaDiTesto 19">
            <a:extLst>
              <a:ext uri="{FF2B5EF4-FFF2-40B4-BE49-F238E27FC236}">
                <a16:creationId xmlns:a16="http://schemas.microsoft.com/office/drawing/2014/main" id="{A3B4C119-1680-4B30-9D41-799F8A7399CA}"/>
              </a:ext>
            </a:extLst>
          </p:cNvPr>
          <p:cNvSpPr txBox="1"/>
          <p:nvPr/>
        </p:nvSpPr>
        <p:spPr>
          <a:xfrm>
            <a:off x="9261647" y="910364"/>
            <a:ext cx="2169520"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PA</a:t>
            </a:r>
          </a:p>
        </p:txBody>
      </p:sp>
      <p:sp>
        <p:nvSpPr>
          <p:cNvPr id="22" name="CasellaDiTesto 21">
            <a:extLst>
              <a:ext uri="{FF2B5EF4-FFF2-40B4-BE49-F238E27FC236}">
                <a16:creationId xmlns:a16="http://schemas.microsoft.com/office/drawing/2014/main" id="{46D6484C-5A34-4A47-BB23-7C7BECE1E137}"/>
              </a:ext>
            </a:extLst>
          </p:cNvPr>
          <p:cNvSpPr txBox="1"/>
          <p:nvPr/>
        </p:nvSpPr>
        <p:spPr>
          <a:xfrm>
            <a:off x="9575972" y="3238451"/>
            <a:ext cx="2169520"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export</a:t>
            </a:r>
          </a:p>
        </p:txBody>
      </p:sp>
      <p:sp>
        <p:nvSpPr>
          <p:cNvPr id="23" name="CasellaDiTesto 22">
            <a:extLst>
              <a:ext uri="{FF2B5EF4-FFF2-40B4-BE49-F238E27FC236}">
                <a16:creationId xmlns:a16="http://schemas.microsoft.com/office/drawing/2014/main" id="{960D27D9-B641-40FE-BEDD-55F94D16AA5A}"/>
              </a:ext>
            </a:extLst>
          </p:cNvPr>
          <p:cNvSpPr txBox="1"/>
          <p:nvPr/>
        </p:nvSpPr>
        <p:spPr>
          <a:xfrm>
            <a:off x="8949100" y="5283948"/>
            <a:ext cx="2169520" cy="461665"/>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import</a:t>
            </a:r>
          </a:p>
        </p:txBody>
      </p:sp>
    </p:spTree>
    <p:extLst>
      <p:ext uri="{BB962C8B-B14F-4D97-AF65-F5344CB8AC3E}">
        <p14:creationId xmlns:p14="http://schemas.microsoft.com/office/powerpoint/2010/main" val="374770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data 4">
            <a:extLst>
              <a:ext uri="{FF2B5EF4-FFF2-40B4-BE49-F238E27FC236}">
                <a16:creationId xmlns:a16="http://schemas.microsoft.com/office/drawing/2014/main" id="{1C3EE8BF-9A15-4640-9D61-EA492EFABC56}"/>
              </a:ext>
            </a:extLst>
          </p:cNvPr>
          <p:cNvSpPr>
            <a:spLocks noGrp="1"/>
          </p:cNvSpPr>
          <p:nvPr>
            <p:ph type="dt" sz="half" idx="10"/>
          </p:nvPr>
        </p:nvSpPr>
        <p:spPr/>
        <p:txBody>
          <a:bodyPr/>
          <a:lstStyle/>
          <a:p>
            <a:fld id="{75C331A8-87BA-4B8A-AC94-DAF06E1DF851}" type="datetime1">
              <a:rPr lang="it-IT" smtClean="0">
                <a:effectLst/>
                <a:latin typeface="Arial" panose="020B0604020202020204" pitchFamily="34" charset="0"/>
                <a:cs typeface="Arial" panose="020B0604020202020204" pitchFamily="34" charset="0"/>
              </a:rPr>
              <a:t>26/05/2021</a:t>
            </a:fld>
            <a:endParaRPr lang="it-IT" dirty="0">
              <a:effectLst/>
              <a:latin typeface="Arial" panose="020B0604020202020204" pitchFamily="34" charset="0"/>
              <a:cs typeface="Arial" panose="020B0604020202020204" pitchFamily="34" charset="0"/>
            </a:endParaRPr>
          </a:p>
        </p:txBody>
      </p:sp>
      <p:sp>
        <p:nvSpPr>
          <p:cNvPr id="6" name="Segnaposto numero diapositiva 5">
            <a:extLst>
              <a:ext uri="{FF2B5EF4-FFF2-40B4-BE49-F238E27FC236}">
                <a16:creationId xmlns:a16="http://schemas.microsoft.com/office/drawing/2014/main" id="{FF604144-2B75-4A6E-99AD-D94BBCF7B816}"/>
              </a:ext>
            </a:extLst>
          </p:cNvPr>
          <p:cNvSpPr>
            <a:spLocks noGrp="1"/>
          </p:cNvSpPr>
          <p:nvPr>
            <p:ph type="sldNum" sz="quarter" idx="12"/>
          </p:nvPr>
        </p:nvSpPr>
        <p:spPr/>
        <p:txBody>
          <a:bodyPr/>
          <a:lstStyle/>
          <a:p>
            <a:fld id="{4650A2BA-4C3A-486F-8B6F-533ABB6EB3DC}" type="slidenum">
              <a:rPr lang="it-IT" smtClean="0">
                <a:effectLst/>
                <a:latin typeface="Arial" panose="020B0604020202020204" pitchFamily="34" charset="0"/>
                <a:cs typeface="Arial" panose="020B0604020202020204" pitchFamily="34" charset="0"/>
              </a:rPr>
              <a:t>8</a:t>
            </a:fld>
            <a:endParaRPr lang="it-IT" dirty="0">
              <a:effectLst/>
              <a:latin typeface="Arial" panose="020B0604020202020204" pitchFamily="34" charset="0"/>
              <a:cs typeface="Arial" panose="020B0604020202020204" pitchFamily="34" charset="0"/>
            </a:endParaRPr>
          </a:p>
        </p:txBody>
      </p:sp>
      <p:pic>
        <p:nvPicPr>
          <p:cNvPr id="7" name="Segnaposto contenuto 10">
            <a:extLst>
              <a:ext uri="{FF2B5EF4-FFF2-40B4-BE49-F238E27FC236}">
                <a16:creationId xmlns:a16="http://schemas.microsoft.com/office/drawing/2014/main" id="{26BCA0E0-4548-4069-BE7E-CF8A2F58A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44" y="5927337"/>
            <a:ext cx="1987421" cy="341859"/>
          </a:xfrm>
          <a:prstGeom prst="rect">
            <a:avLst/>
          </a:prstGeom>
          <a:effectLst>
            <a:outerShdw blurRad="25400" dir="17880000">
              <a:srgbClr val="000000">
                <a:alpha val="46000"/>
              </a:srgbClr>
            </a:outerShdw>
          </a:effectLst>
        </p:spPr>
      </p:pic>
      <p:sp>
        <p:nvSpPr>
          <p:cNvPr id="8" name="CasellaDiTesto 7">
            <a:extLst>
              <a:ext uri="{FF2B5EF4-FFF2-40B4-BE49-F238E27FC236}">
                <a16:creationId xmlns:a16="http://schemas.microsoft.com/office/drawing/2014/main" id="{7E0E74D3-D55D-426B-8C99-0953536C0B81}"/>
              </a:ext>
            </a:extLst>
          </p:cNvPr>
          <p:cNvSpPr txBox="1"/>
          <p:nvPr/>
        </p:nvSpPr>
        <p:spPr>
          <a:xfrm>
            <a:off x="4677122" y="5927337"/>
            <a:ext cx="2827176"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www.gruppoitalfinance.it</a:t>
            </a:r>
          </a:p>
        </p:txBody>
      </p:sp>
      <p:sp>
        <p:nvSpPr>
          <p:cNvPr id="9" name="CasellaDiTesto 8">
            <a:extLst>
              <a:ext uri="{FF2B5EF4-FFF2-40B4-BE49-F238E27FC236}">
                <a16:creationId xmlns:a16="http://schemas.microsoft.com/office/drawing/2014/main" id="{C681A973-A695-4233-99D8-418F4C890255}"/>
              </a:ext>
            </a:extLst>
          </p:cNvPr>
          <p:cNvSpPr txBox="1"/>
          <p:nvPr/>
        </p:nvSpPr>
        <p:spPr>
          <a:xfrm>
            <a:off x="2294995" y="1545591"/>
            <a:ext cx="7591425" cy="769441"/>
          </a:xfrm>
          <a:prstGeom prst="rect">
            <a:avLst/>
          </a:prstGeom>
          <a:noFill/>
        </p:spPr>
        <p:txBody>
          <a:bodyPr wrap="square" rtlCol="0">
            <a:spAutoFit/>
          </a:bodyPr>
          <a:lstStyle/>
          <a:p>
            <a:r>
              <a:rPr lang="it-IT" sz="4400" b="1" dirty="0">
                <a:latin typeface="Arial" panose="020B0604020202020204" pitchFamily="34" charset="0"/>
                <a:cs typeface="Arial" panose="020B0604020202020204" pitchFamily="34" charset="0"/>
              </a:rPr>
              <a:t>IL FACTORING IN 4 MOSSE</a:t>
            </a:r>
          </a:p>
        </p:txBody>
      </p:sp>
      <p:sp>
        <p:nvSpPr>
          <p:cNvPr id="11" name="Rettangolo 10">
            <a:extLst>
              <a:ext uri="{FF2B5EF4-FFF2-40B4-BE49-F238E27FC236}">
                <a16:creationId xmlns:a16="http://schemas.microsoft.com/office/drawing/2014/main" id="{31490AD1-2A1C-4141-A71F-DEAE09ABCE88}"/>
              </a:ext>
            </a:extLst>
          </p:cNvPr>
          <p:cNvSpPr/>
          <p:nvPr/>
        </p:nvSpPr>
        <p:spPr>
          <a:xfrm>
            <a:off x="5300133" y="1114424"/>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5B177799-20E8-47AA-B07D-F7F7447106B0}"/>
              </a:ext>
            </a:extLst>
          </p:cNvPr>
          <p:cNvSpPr/>
          <p:nvPr/>
        </p:nvSpPr>
        <p:spPr>
          <a:xfrm>
            <a:off x="5300132" y="2503311"/>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Elemento grafico 21" descr="Baseball">
            <a:extLst>
              <a:ext uri="{FF2B5EF4-FFF2-40B4-BE49-F238E27FC236}">
                <a16:creationId xmlns:a16="http://schemas.microsoft.com/office/drawing/2014/main" id="{5A836F60-D8CC-4F82-85AC-94725DD48C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0954" y="3277112"/>
            <a:ext cx="914400" cy="914400"/>
          </a:xfrm>
          <a:prstGeom prst="rect">
            <a:avLst/>
          </a:prstGeom>
        </p:spPr>
      </p:pic>
      <p:pic>
        <p:nvPicPr>
          <p:cNvPr id="24" name="Elemento grafico 23" descr="Calcio">
            <a:extLst>
              <a:ext uri="{FF2B5EF4-FFF2-40B4-BE49-F238E27FC236}">
                <a16:creationId xmlns:a16="http://schemas.microsoft.com/office/drawing/2014/main" id="{FC1C749A-6A84-4C4D-B00A-7949F9D5D2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9922" y="3277112"/>
            <a:ext cx="914400" cy="914400"/>
          </a:xfrm>
          <a:prstGeom prst="rect">
            <a:avLst/>
          </a:prstGeom>
        </p:spPr>
      </p:pic>
      <p:pic>
        <p:nvPicPr>
          <p:cNvPr id="26" name="Elemento grafico 25" descr="Cricket">
            <a:extLst>
              <a:ext uri="{FF2B5EF4-FFF2-40B4-BE49-F238E27FC236}">
                <a16:creationId xmlns:a16="http://schemas.microsoft.com/office/drawing/2014/main" id="{627CB1C1-751A-4173-9E1E-E61FD69BE9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7680" y="3277112"/>
            <a:ext cx="914400" cy="914400"/>
          </a:xfrm>
          <a:prstGeom prst="rect">
            <a:avLst/>
          </a:prstGeom>
        </p:spPr>
      </p:pic>
      <p:pic>
        <p:nvPicPr>
          <p:cNvPr id="28" name="Elemento grafico 27" descr="Tennis">
            <a:extLst>
              <a:ext uri="{FF2B5EF4-FFF2-40B4-BE49-F238E27FC236}">
                <a16:creationId xmlns:a16="http://schemas.microsoft.com/office/drawing/2014/main" id="{AEE4BCF0-0F37-46BD-96B5-06F00D224A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97005" y="3277112"/>
            <a:ext cx="914400" cy="914400"/>
          </a:xfrm>
          <a:prstGeom prst="rect">
            <a:avLst/>
          </a:prstGeom>
        </p:spPr>
      </p:pic>
      <p:sp>
        <p:nvSpPr>
          <p:cNvPr id="29" name="CasellaDiTesto 28">
            <a:extLst>
              <a:ext uri="{FF2B5EF4-FFF2-40B4-BE49-F238E27FC236}">
                <a16:creationId xmlns:a16="http://schemas.microsoft.com/office/drawing/2014/main" id="{9B533F55-23AB-4901-8DFE-1C35D99D7B03}"/>
              </a:ext>
            </a:extLst>
          </p:cNvPr>
          <p:cNvSpPr txBox="1"/>
          <p:nvPr/>
        </p:nvSpPr>
        <p:spPr>
          <a:xfrm>
            <a:off x="762519" y="4511933"/>
            <a:ext cx="2495031" cy="400110"/>
          </a:xfrm>
          <a:prstGeom prst="rect">
            <a:avLst/>
          </a:prstGeom>
          <a:noFill/>
        </p:spPr>
        <p:txBody>
          <a:bodyPr wrap="square" rtlCol="0">
            <a:spAutoFit/>
          </a:bodyPr>
          <a:lstStyle/>
          <a:p>
            <a:pPr algn="ctr"/>
            <a:r>
              <a:rPr lang="it-IT" sz="2000" dirty="0">
                <a:solidFill>
                  <a:schemeClr val="tx2"/>
                </a:solidFill>
                <a:latin typeface="Arial" panose="020B0604020202020204" pitchFamily="34" charset="0"/>
                <a:cs typeface="Arial" panose="020B0604020202020204" pitchFamily="34" charset="0"/>
              </a:rPr>
              <a:t>Reverse factoring</a:t>
            </a:r>
          </a:p>
        </p:txBody>
      </p:sp>
      <p:sp>
        <p:nvSpPr>
          <p:cNvPr id="30" name="CasellaDiTesto 29">
            <a:extLst>
              <a:ext uri="{FF2B5EF4-FFF2-40B4-BE49-F238E27FC236}">
                <a16:creationId xmlns:a16="http://schemas.microsoft.com/office/drawing/2014/main" id="{208DC9AE-A53B-4D7E-B336-2853F4D2A772}"/>
              </a:ext>
            </a:extLst>
          </p:cNvPr>
          <p:cNvSpPr txBox="1"/>
          <p:nvPr/>
        </p:nvSpPr>
        <p:spPr>
          <a:xfrm>
            <a:off x="3429606" y="4511933"/>
            <a:ext cx="2495031" cy="400110"/>
          </a:xfrm>
          <a:prstGeom prst="rect">
            <a:avLst/>
          </a:prstGeom>
          <a:noFill/>
        </p:spPr>
        <p:txBody>
          <a:bodyPr wrap="square" rtlCol="0">
            <a:spAutoFit/>
          </a:bodyPr>
          <a:lstStyle/>
          <a:p>
            <a:pPr algn="ctr"/>
            <a:r>
              <a:rPr lang="it-IT" sz="2000" dirty="0">
                <a:solidFill>
                  <a:schemeClr val="tx2"/>
                </a:solidFill>
                <a:latin typeface="Arial" panose="020B0604020202020204" pitchFamily="34" charset="0"/>
                <a:cs typeface="Arial" panose="020B0604020202020204" pitchFamily="34" charset="0"/>
              </a:rPr>
              <a:t>Cessione crediti IVA</a:t>
            </a:r>
          </a:p>
        </p:txBody>
      </p:sp>
      <p:sp>
        <p:nvSpPr>
          <p:cNvPr id="31" name="CasellaDiTesto 30">
            <a:extLst>
              <a:ext uri="{FF2B5EF4-FFF2-40B4-BE49-F238E27FC236}">
                <a16:creationId xmlns:a16="http://schemas.microsoft.com/office/drawing/2014/main" id="{747D94F0-7245-4DBA-80B7-B6A5396A62E6}"/>
              </a:ext>
            </a:extLst>
          </p:cNvPr>
          <p:cNvSpPr txBox="1"/>
          <p:nvPr/>
        </p:nvSpPr>
        <p:spPr>
          <a:xfrm>
            <a:off x="6431220" y="4511749"/>
            <a:ext cx="2495031" cy="400110"/>
          </a:xfrm>
          <a:prstGeom prst="rect">
            <a:avLst/>
          </a:prstGeom>
          <a:noFill/>
        </p:spPr>
        <p:txBody>
          <a:bodyPr wrap="square" rtlCol="0">
            <a:spAutoFit/>
          </a:bodyPr>
          <a:lstStyle/>
          <a:p>
            <a:pPr algn="ctr"/>
            <a:r>
              <a:rPr lang="it-IT" sz="2000" dirty="0">
                <a:solidFill>
                  <a:schemeClr val="tx2"/>
                </a:solidFill>
                <a:latin typeface="Arial" panose="020B0604020202020204" pitchFamily="34" charset="0"/>
                <a:cs typeface="Arial" panose="020B0604020202020204" pitchFamily="34" charset="0"/>
              </a:rPr>
              <a:t>Export Factoring </a:t>
            </a:r>
          </a:p>
        </p:txBody>
      </p:sp>
      <p:sp>
        <p:nvSpPr>
          <p:cNvPr id="18" name="CasellaDiTesto 17">
            <a:extLst>
              <a:ext uri="{FF2B5EF4-FFF2-40B4-BE49-F238E27FC236}">
                <a16:creationId xmlns:a16="http://schemas.microsoft.com/office/drawing/2014/main" id="{80026E31-EC13-433F-8EAC-A218DF588F03}"/>
              </a:ext>
            </a:extLst>
          </p:cNvPr>
          <p:cNvSpPr txBox="1"/>
          <p:nvPr/>
        </p:nvSpPr>
        <p:spPr>
          <a:xfrm>
            <a:off x="9018267" y="4511749"/>
            <a:ext cx="2495031" cy="400110"/>
          </a:xfrm>
          <a:prstGeom prst="rect">
            <a:avLst/>
          </a:prstGeom>
          <a:noFill/>
        </p:spPr>
        <p:txBody>
          <a:bodyPr wrap="square" rtlCol="0">
            <a:spAutoFit/>
          </a:bodyPr>
          <a:lstStyle/>
          <a:p>
            <a:pPr algn="ctr"/>
            <a:r>
              <a:rPr lang="it-IT" sz="2000" dirty="0">
                <a:solidFill>
                  <a:schemeClr val="tx2"/>
                </a:solidFill>
                <a:latin typeface="Arial" panose="020B0604020202020204" pitchFamily="34" charset="0"/>
                <a:cs typeface="Arial" panose="020B0604020202020204" pitchFamily="34" charset="0"/>
              </a:rPr>
              <a:t>Import Factoring </a:t>
            </a:r>
          </a:p>
        </p:txBody>
      </p:sp>
    </p:spTree>
    <p:extLst>
      <p:ext uri="{BB962C8B-B14F-4D97-AF65-F5344CB8AC3E}">
        <p14:creationId xmlns:p14="http://schemas.microsoft.com/office/powerpoint/2010/main" val="292347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411A0A2-9816-4007-A714-E8FBB6008BC8}"/>
              </a:ext>
            </a:extLst>
          </p:cNvPr>
          <p:cNvSpPr>
            <a:spLocks noGrp="1"/>
          </p:cNvSpPr>
          <p:nvPr>
            <p:ph type="dt" sz="half" idx="10"/>
          </p:nvPr>
        </p:nvSpPr>
        <p:spPr/>
        <p:txBody>
          <a:bodyPr/>
          <a:lstStyle/>
          <a:p>
            <a:fld id="{43B18253-3E94-402F-B5D5-C59F00CCD94E}" type="datetime1">
              <a:rPr lang="it-IT" smtClean="0"/>
              <a:t>26/05/2021</a:t>
            </a:fld>
            <a:endParaRPr lang="it-IT"/>
          </a:p>
        </p:txBody>
      </p:sp>
      <p:sp>
        <p:nvSpPr>
          <p:cNvPr id="3" name="Segnaposto numero diapositiva 2">
            <a:extLst>
              <a:ext uri="{FF2B5EF4-FFF2-40B4-BE49-F238E27FC236}">
                <a16:creationId xmlns:a16="http://schemas.microsoft.com/office/drawing/2014/main" id="{CAF4089A-56F4-48EA-A323-30810FF1D875}"/>
              </a:ext>
            </a:extLst>
          </p:cNvPr>
          <p:cNvSpPr>
            <a:spLocks noGrp="1"/>
          </p:cNvSpPr>
          <p:nvPr>
            <p:ph type="sldNum" sz="quarter" idx="12"/>
          </p:nvPr>
        </p:nvSpPr>
        <p:spPr/>
        <p:txBody>
          <a:bodyPr/>
          <a:lstStyle/>
          <a:p>
            <a:fld id="{4650A2BA-4C3A-486F-8B6F-533ABB6EB3DC}" type="slidenum">
              <a:rPr lang="it-IT" smtClean="0"/>
              <a:t>9</a:t>
            </a:fld>
            <a:endParaRPr lang="it-IT"/>
          </a:p>
        </p:txBody>
      </p:sp>
      <p:sp>
        <p:nvSpPr>
          <p:cNvPr id="6" name="CasellaDiTesto 5">
            <a:extLst>
              <a:ext uri="{FF2B5EF4-FFF2-40B4-BE49-F238E27FC236}">
                <a16:creationId xmlns:a16="http://schemas.microsoft.com/office/drawing/2014/main" id="{D0FB70D4-9968-4FE0-BD15-A1F1253FC43A}"/>
              </a:ext>
            </a:extLst>
          </p:cNvPr>
          <p:cNvSpPr txBox="1"/>
          <p:nvPr/>
        </p:nvSpPr>
        <p:spPr>
          <a:xfrm>
            <a:off x="0" y="0"/>
            <a:ext cx="8629650" cy="6858000"/>
          </a:xfrm>
          <a:prstGeom prst="rect">
            <a:avLst/>
          </a:prstGeom>
          <a:solidFill>
            <a:schemeClr val="tx1"/>
          </a:solidFill>
        </p:spPr>
        <p:txBody>
          <a:bodyPr wrap="square" rtlCol="0">
            <a:spAutoFit/>
          </a:bodyPr>
          <a:lstStyle/>
          <a:p>
            <a:endParaRPr lang="it-IT" dirty="0"/>
          </a:p>
        </p:txBody>
      </p:sp>
      <p:sp>
        <p:nvSpPr>
          <p:cNvPr id="9" name="Titolo 1">
            <a:extLst>
              <a:ext uri="{FF2B5EF4-FFF2-40B4-BE49-F238E27FC236}">
                <a16:creationId xmlns:a16="http://schemas.microsoft.com/office/drawing/2014/main" id="{DC9C463F-8864-4B4D-859C-1F2E7AAA4EA1}"/>
              </a:ext>
            </a:extLst>
          </p:cNvPr>
          <p:cNvSpPr txBox="1">
            <a:spLocks/>
          </p:cNvSpPr>
          <p:nvPr/>
        </p:nvSpPr>
        <p:spPr>
          <a:xfrm>
            <a:off x="913795" y="609600"/>
            <a:ext cx="10353762" cy="970450"/>
          </a:xfrm>
          <a:prstGeom prst="rect">
            <a:avLst/>
          </a:prstGeom>
        </p:spPr>
        <p:txBody>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it-IT" dirty="0">
                <a:solidFill>
                  <a:schemeClr val="bg1"/>
                </a:solidFill>
                <a:effectLst/>
                <a:latin typeface="Arial" panose="020B0604020202020204" pitchFamily="34" charset="0"/>
                <a:cs typeface="Arial" panose="020B0604020202020204" pitchFamily="34" charset="0"/>
              </a:rPr>
              <a:t>Reverse factoring</a:t>
            </a:r>
          </a:p>
        </p:txBody>
      </p:sp>
      <p:sp>
        <p:nvSpPr>
          <p:cNvPr id="14" name="Rettangolo 13">
            <a:extLst>
              <a:ext uri="{FF2B5EF4-FFF2-40B4-BE49-F238E27FC236}">
                <a16:creationId xmlns:a16="http://schemas.microsoft.com/office/drawing/2014/main" id="{87458472-73DF-41CE-8CC1-13CC00F840EA}"/>
              </a:ext>
            </a:extLst>
          </p:cNvPr>
          <p:cNvSpPr/>
          <p:nvPr/>
        </p:nvSpPr>
        <p:spPr>
          <a:xfrm>
            <a:off x="1000125" y="1418125"/>
            <a:ext cx="1581150" cy="1619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Elemento grafico 9" descr="Baseball">
            <a:extLst>
              <a:ext uri="{FF2B5EF4-FFF2-40B4-BE49-F238E27FC236}">
                <a16:creationId xmlns:a16="http://schemas.microsoft.com/office/drawing/2014/main" id="{6C1C8868-7393-4A0E-933E-508D4DEDD1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25" y="381512"/>
            <a:ext cx="914400" cy="914400"/>
          </a:xfrm>
          <a:prstGeom prst="rect">
            <a:avLst/>
          </a:prstGeom>
        </p:spPr>
      </p:pic>
      <p:sp>
        <p:nvSpPr>
          <p:cNvPr id="5" name="CasellaDiTesto 4">
            <a:extLst>
              <a:ext uri="{FF2B5EF4-FFF2-40B4-BE49-F238E27FC236}">
                <a16:creationId xmlns:a16="http://schemas.microsoft.com/office/drawing/2014/main" id="{C2AA7E04-037A-4264-995C-4C6169ADC6A0}"/>
              </a:ext>
            </a:extLst>
          </p:cNvPr>
          <p:cNvSpPr txBox="1"/>
          <p:nvPr/>
        </p:nvSpPr>
        <p:spPr>
          <a:xfrm>
            <a:off x="9180511" y="2488005"/>
            <a:ext cx="2667000" cy="165686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it-IT" sz="2000" b="1" dirty="0">
                <a:latin typeface="Arial" panose="020B0604020202020204" pitchFamily="34" charset="0"/>
                <a:cs typeface="Arial" panose="020B0604020202020204" pitchFamily="34" charset="0"/>
              </a:rPr>
              <a:t>Clienti target</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Servizio</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Operatività</a:t>
            </a:r>
          </a:p>
          <a:p>
            <a:pPr marL="285750" indent="-285750">
              <a:lnSpc>
                <a:spcPct val="150000"/>
              </a:lnSpc>
              <a:buFont typeface="Wingdings" panose="05000000000000000000" pitchFamily="2" charset="2"/>
              <a:buChar char="ü"/>
            </a:pPr>
            <a:r>
              <a:rPr lang="it-IT" sz="1600" dirty="0">
                <a:latin typeface="Arial" panose="020B0604020202020204" pitchFamily="34" charset="0"/>
                <a:cs typeface="Arial" panose="020B0604020202020204" pitchFamily="34" charset="0"/>
              </a:rPr>
              <a:t>Vantaggi</a:t>
            </a:r>
            <a:endParaRPr lang="it-IT"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5D009EA-DED9-464B-A583-BF988335A1BC}"/>
              </a:ext>
            </a:extLst>
          </p:cNvPr>
          <p:cNvSpPr txBox="1"/>
          <p:nvPr/>
        </p:nvSpPr>
        <p:spPr>
          <a:xfrm>
            <a:off x="542925" y="2036599"/>
            <a:ext cx="7439025" cy="4216539"/>
          </a:xfrm>
          <a:prstGeom prst="rect">
            <a:avLst/>
          </a:prstGeom>
          <a:noFill/>
        </p:spPr>
        <p:txBody>
          <a:bodyPr wrap="square" rtlCol="0">
            <a:spAutoFit/>
          </a:bodyPr>
          <a:lstStyle/>
          <a:p>
            <a:pPr algn="just"/>
            <a:r>
              <a:rPr lang="it-IT" sz="2800" b="1" dirty="0">
                <a:solidFill>
                  <a:schemeClr val="bg1"/>
                </a:solidFill>
                <a:latin typeface="Arial" panose="020B0604020202020204" pitchFamily="34" charset="0"/>
                <a:cs typeface="Arial" panose="020B0604020202020204" pitchFamily="34" charset="0"/>
              </a:rPr>
              <a:t>Clienti target</a:t>
            </a:r>
          </a:p>
          <a:p>
            <a:pPr algn="just"/>
            <a:endParaRPr lang="it-IT" sz="2400" b="1" dirty="0">
              <a:solidFill>
                <a:schemeClr val="bg1"/>
              </a:solidFill>
              <a:latin typeface="Arial" panose="020B0604020202020204" pitchFamily="34" charset="0"/>
              <a:cs typeface="Arial" panose="020B0604020202020204" pitchFamily="34" charset="0"/>
            </a:endParaRPr>
          </a:p>
          <a:p>
            <a:pPr algn="just"/>
            <a:r>
              <a:rPr lang="it-IT" b="1" dirty="0">
                <a:solidFill>
                  <a:schemeClr val="bg1"/>
                </a:solidFill>
                <a:latin typeface="Arial" panose="020B0604020202020204" pitchFamily="34" charset="0"/>
                <a:cs typeface="Arial" panose="020B0604020202020204" pitchFamily="34" charset="0"/>
              </a:rPr>
              <a:t>Aziende, gruppi industriali e commerciali di dimensioni grandi o medio-grandi</a:t>
            </a:r>
            <a:r>
              <a:rPr lang="it-IT" dirty="0">
                <a:solidFill>
                  <a:schemeClr val="bg1"/>
                </a:solidFill>
                <a:latin typeface="Arial" panose="020B0604020202020204" pitchFamily="34" charset="0"/>
                <a:cs typeface="Arial" panose="020B0604020202020204" pitchFamily="34" charset="0"/>
              </a:rPr>
              <a:t> di elevata affidabilità, con portafoglio fornitori frazionato e possibilmente continuativo, che intendano ottimizzare e razionalizzare il rapporto con i vendor mediante un servizio finanziario che consenta a questi ultimi di:</a:t>
            </a:r>
          </a:p>
          <a:p>
            <a:pPr algn="just"/>
            <a:endParaRPr lang="it-IT"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disporre di una forma di finanziamento complementare al credito bancario </a:t>
            </a:r>
            <a:r>
              <a:rPr lang="it-IT" dirty="0">
                <a:solidFill>
                  <a:schemeClr val="bg1"/>
                </a:solidFill>
                <a:latin typeface="Arial" panose="020B0604020202020204" pitchFamily="34" charset="0"/>
                <a:cs typeface="Arial" panose="020B0604020202020204" pitchFamily="34" charset="0"/>
              </a:rPr>
              <a:t>monetizzando crediti prima della scadenza</a:t>
            </a:r>
          </a:p>
          <a:p>
            <a:pPr marL="342900" indent="-34290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usufruire di un’entità dei finanziamenti strettamente correlata alla capacità di credito del debitore</a:t>
            </a:r>
            <a:r>
              <a:rPr lang="it-IT" dirty="0">
                <a:solidFill>
                  <a:schemeClr val="bg1"/>
                </a:solidFill>
                <a:latin typeface="Arial" panose="020B0604020202020204" pitchFamily="34" charset="0"/>
                <a:cs typeface="Arial" panose="020B0604020202020204" pitchFamily="34" charset="0"/>
              </a:rPr>
              <a:t> e ai rapporti commerciali</a:t>
            </a:r>
          </a:p>
          <a:p>
            <a:pPr marL="342900" indent="-342900" algn="just">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godere della garanzia sul buon fine dei crediti commerciali</a:t>
            </a:r>
            <a:r>
              <a:rPr lang="it-IT" dirty="0">
                <a:solidFill>
                  <a:schemeClr val="bg1"/>
                </a:solidFill>
                <a:latin typeface="Arial" panose="020B0604020202020204" pitchFamily="34" charset="0"/>
                <a:cs typeface="Arial" panose="020B0604020202020204" pitchFamily="34" charset="0"/>
              </a:rPr>
              <a:t>, ove questa sia richiesta.</a:t>
            </a:r>
            <a:endParaRPr lang="it-I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278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2374</Words>
  <Application>Microsoft Office PowerPoint</Application>
  <PresentationFormat>Widescreen</PresentationFormat>
  <Paragraphs>297</Paragraphs>
  <Slides>26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Arial</vt:lpstr>
      <vt:lpstr>Calibri</vt:lpstr>
      <vt:lpstr>Calisto MT</vt:lpstr>
      <vt:lpstr>Symbol</vt:lpstr>
      <vt:lpstr>Times New Roman</vt:lpstr>
      <vt:lpstr>Wingdings</vt:lpstr>
      <vt:lpstr>Wingdings 2</vt:lpstr>
      <vt:lpstr>Ardesia</vt:lpstr>
      <vt:lpstr>Il factoring in 4 mosse</vt:lpstr>
      <vt:lpstr>Presentazione standard di PowerPoint</vt:lpstr>
      <vt:lpstr>Partiamo!</vt:lpstr>
      <vt:lpstr>Presentazione standard di PowerPoint</vt:lpstr>
      <vt:lpstr>Presentazione standard di PowerPoint</vt:lpstr>
      <vt:lpstr>Che cos’è il factoring</vt:lpstr>
      <vt:lpstr>Che cos’è il factoring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 delibera…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factoring in 4 mosse</dc:title>
  <dc:creator>Marta Rocca</dc:creator>
  <cp:lastModifiedBy>Carlotta Filacchione</cp:lastModifiedBy>
  <cp:revision>59</cp:revision>
  <dcterms:created xsi:type="dcterms:W3CDTF">2020-11-12T04:14:24Z</dcterms:created>
  <dcterms:modified xsi:type="dcterms:W3CDTF">2021-05-26T14:31:42Z</dcterms:modified>
</cp:coreProperties>
</file>