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C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44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DFAF6E-A698-45CD-8A53-4DFBC25B6C1A}" type="datetimeFigureOut">
              <a:rPr lang="de-CH"/>
              <a:pPr>
                <a:defRPr/>
              </a:pPr>
              <a:t>15.06.2011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CH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CH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5478D98-BDC0-49B7-A9B3-890B87B3F8DF}" type="slidenum">
              <a:rPr lang="de-CH"/>
              <a:pPr>
                <a:defRPr/>
              </a:pPr>
              <a:t>‹N›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9E48B5-91DE-435D-8B31-0B434A836DF0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de-CH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F42AAB-7999-4581-82AC-5F5B96CC2A1A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de-CH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7FA576-F7FF-48BB-841E-C6B369325DCA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de-CH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CF0489-8AD0-4B3C-A741-02E73E96E099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de-CH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5EDABF-8B6B-4ACF-AE78-553790097584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de-CH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CH" smtClean="0"/>
          </a:p>
        </p:txBody>
      </p:sp>
      <p:sp>
        <p:nvSpPr>
          <p:cNvPr id="4100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9D0E1A-DAEC-4D50-8D56-2A407E593B1F}" type="slidenum">
              <a:rPr lang="de-CH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de-CH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BAC1E-CA55-4407-A0C9-C7A46709804E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913B3-6287-4A64-8BAB-9EC342F8B9CD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72FF4-3952-405B-AD1E-F4C7AE40E6FF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E3B48-9364-487B-9A86-C8DCC560BA50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80996-D523-48AB-BA6D-CBE58F6B8E47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6E494-0009-447E-A531-CB7EE9DEE83F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E764F-405B-4776-9ED1-F67FC5E66179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11FB3-CF30-4878-8E3F-D967DCC3D898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7CF76-B73F-47C6-84D9-A15C08EF5F27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C5199-4D7D-4548-82B6-5309548A5579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77978-E2E9-4820-AA16-47FB09DB2F23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60B6F-0CE8-4FA9-85C9-2564A8F83AAF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27DB0-E413-4147-A05B-7BBF77DBD77F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0B139-A1C5-407A-8C04-155E035501B6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8F111-9AE7-4AB8-B147-4BF92CAF472A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0C11B-EF8D-420D-94F2-E8C261549133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A1BF6-B097-4678-A0F6-DA925D75DD42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567A6-A015-4F44-B102-74D739A9D715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B4051-53F5-4E04-B861-5A4D2DA3B345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DA1D1-CBB2-4AA3-9166-A770B0E05D6C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DA1E7-2D4A-47B4-B87D-2F4F20A9AD6C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A3861-A492-4B8B-A8BC-3035C2C5BB8A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CO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CA1BC8F-D293-454D-800F-1AC90E69A832}" type="datetimeFigureOut">
              <a:rPr lang="es-CO"/>
              <a:pPr>
                <a:defRPr/>
              </a:pPr>
              <a:t>15/06/2011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8065A86-B741-491C-8E9E-58F2E000718B}" type="slidenum">
              <a:rPr lang="es-CO"/>
              <a:pPr>
                <a:defRPr/>
              </a:pPr>
              <a:t>‹N›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3.jpeg"/><Relationship Id="rId10" Type="http://schemas.openxmlformats.org/officeDocument/2006/relationships/image" Target="../media/image10.jpeg"/><Relationship Id="rId4" Type="http://schemas.openxmlformats.org/officeDocument/2006/relationships/image" Target="../media/image2.pn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3.jpeg"/><Relationship Id="rId7" Type="http://schemas.openxmlformats.org/officeDocument/2006/relationships/image" Target="../media/image1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Relationship Id="rId9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2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9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CO" dirty="0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250825" y="266700"/>
            <a:ext cx="41052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b="1" i="1">
                <a:solidFill>
                  <a:srgbClr val="FF0000"/>
                </a:solidFill>
                <a:latin typeface="Calibri" pitchFamily="34" charset="0"/>
              </a:rPr>
              <a:t>Estado actual del sector calzado en Colombia</a:t>
            </a:r>
          </a:p>
        </p:txBody>
      </p:sp>
      <p:sp>
        <p:nvSpPr>
          <p:cNvPr id="2057" name="Rettangolo 9"/>
          <p:cNvSpPr>
            <a:spLocks noChangeArrowheads="1"/>
          </p:cNvSpPr>
          <p:nvPr/>
        </p:nvSpPr>
        <p:spPr bwMode="auto">
          <a:xfrm>
            <a:off x="611188" y="2276475"/>
            <a:ext cx="806450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_tradnl" sz="3200" b="1" i="1">
                <a:solidFill>
                  <a:srgbClr val="FF0000"/>
                </a:solidFill>
              </a:rPr>
              <a:t>Estado actual del sector calzado en Colombia</a:t>
            </a:r>
          </a:p>
          <a:p>
            <a:pPr algn="ctr"/>
            <a:endParaRPr lang="es-ES_tradnl" sz="3200" b="1" i="1">
              <a:solidFill>
                <a:srgbClr val="FF0000"/>
              </a:solidFill>
            </a:endParaRPr>
          </a:p>
          <a:p>
            <a:pPr algn="ctr"/>
            <a:endParaRPr lang="es-ES_tradnl" sz="3200" b="1" i="1">
              <a:solidFill>
                <a:srgbClr val="FF0000"/>
              </a:solidFill>
            </a:endParaRPr>
          </a:p>
          <a:p>
            <a:pPr algn="ctr"/>
            <a:endParaRPr lang="es-ES_tradnl" sz="3200" b="1" i="1">
              <a:solidFill>
                <a:srgbClr val="FF0000"/>
              </a:solidFill>
            </a:endParaRPr>
          </a:p>
          <a:p>
            <a:pPr algn="ctr"/>
            <a:r>
              <a:rPr lang="es-ES_tradnl" sz="1600" b="1" i="1">
                <a:solidFill>
                  <a:srgbClr val="0070C0"/>
                </a:solidFill>
              </a:rPr>
              <a:t>Giorgio Gadina  </a:t>
            </a:r>
          </a:p>
          <a:p>
            <a:pPr algn="ctr"/>
            <a:r>
              <a:rPr lang="es-ES_tradnl" sz="1200" b="1" i="1">
                <a:solidFill>
                  <a:srgbClr val="0070C0"/>
                </a:solidFill>
              </a:rPr>
              <a:t>designer, international footwear advisor, PISIE expert</a:t>
            </a:r>
          </a:p>
          <a:p>
            <a:pPr algn="ctr"/>
            <a:r>
              <a:rPr lang="es-ES_tradnl" sz="1600" b="1" i="1">
                <a:solidFill>
                  <a:srgbClr val="0070C0"/>
                </a:solidFill>
              </a:rPr>
              <a:t>Feb 2011</a:t>
            </a:r>
          </a:p>
          <a:p>
            <a:pPr algn="ctr"/>
            <a:endParaRPr lang="es-ES_tradnl" sz="1600" b="1" i="1">
              <a:solidFill>
                <a:srgbClr val="FF0000"/>
              </a:solidFill>
            </a:endParaRPr>
          </a:p>
          <a:p>
            <a:pPr algn="ctr"/>
            <a:endParaRPr lang="es-ES_tradnl" sz="1600" b="1" i="1">
              <a:solidFill>
                <a:srgbClr val="FF0000"/>
              </a:solidFill>
            </a:endParaRPr>
          </a:p>
          <a:p>
            <a:pPr algn="ctr"/>
            <a:endParaRPr lang="es-ES_tradnl" sz="1600" b="1" i="1">
              <a:solidFill>
                <a:srgbClr val="FF0000"/>
              </a:solidFill>
            </a:endParaRPr>
          </a:p>
        </p:txBody>
      </p:sp>
      <p:pic>
        <p:nvPicPr>
          <p:cNvPr id="12" name="Immagine 11" descr="images2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75463" y="3789363"/>
            <a:ext cx="2089150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844675"/>
            <a:ext cx="8820150" cy="3960813"/>
          </a:xfrm>
        </p:spPr>
        <p:txBody>
          <a:bodyPr rtlCol="0">
            <a:normAutofit/>
          </a:bodyPr>
          <a:lstStyle/>
          <a:p>
            <a:pPr>
              <a:defRPr/>
            </a:pPr>
            <a:endParaRPr lang="it-IT" sz="2000" dirty="0" smtClean="0"/>
          </a:p>
          <a:p>
            <a:pPr>
              <a:defRPr/>
            </a:pPr>
            <a:endParaRPr lang="it-IT" sz="2000" dirty="0" smtClean="0"/>
          </a:p>
          <a:p>
            <a:pPr>
              <a:defRPr/>
            </a:pPr>
            <a:endParaRPr lang="es-ES" sz="2000" dirty="0"/>
          </a:p>
        </p:txBody>
      </p:sp>
      <p:pic>
        <p:nvPicPr>
          <p:cNvPr id="307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Rectangle 10"/>
          <p:cNvSpPr>
            <a:spLocks noChangeArrowheads="1"/>
          </p:cNvSpPr>
          <p:nvPr/>
        </p:nvSpPr>
        <p:spPr bwMode="auto">
          <a:xfrm>
            <a:off x="250825" y="266700"/>
            <a:ext cx="41052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b="1" i="1">
                <a:solidFill>
                  <a:srgbClr val="FF0000"/>
                </a:solidFill>
                <a:latin typeface="Calibri" pitchFamily="34" charset="0"/>
              </a:rPr>
              <a:t>Estado actual del sector calzado en Colombia</a:t>
            </a:r>
          </a:p>
        </p:txBody>
      </p:sp>
      <p:sp>
        <p:nvSpPr>
          <p:cNvPr id="9" name="Rettangolo 8"/>
          <p:cNvSpPr/>
          <p:nvPr/>
        </p:nvSpPr>
        <p:spPr>
          <a:xfrm>
            <a:off x="827088" y="1700213"/>
            <a:ext cx="7489825" cy="286226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defRPr/>
            </a:pPr>
            <a:endParaRPr lang="it-IT" b="1" i="1" dirty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b="1" i="1" dirty="0">
                <a:solidFill>
                  <a:srgbClr val="FF0000"/>
                </a:solidFill>
              </a:rPr>
              <a:t>1    </a:t>
            </a:r>
            <a:r>
              <a:rPr lang="es-ES" b="1" i="1" dirty="0">
                <a:solidFill>
                  <a:srgbClr val="C00000"/>
                </a:solidFill>
              </a:rPr>
              <a:t>TIPOS DE PRODUCTOS</a:t>
            </a:r>
            <a:endParaRPr lang="it-IT" b="1" i="1" dirty="0">
              <a:solidFill>
                <a:srgbClr val="C0000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it-IT" b="1" i="1" dirty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b="1" i="1" dirty="0">
                <a:solidFill>
                  <a:schemeClr val="accent3">
                    <a:lumMod val="75000"/>
                  </a:schemeClr>
                </a:solidFill>
              </a:rPr>
              <a:t>2   LA </a:t>
            </a:r>
            <a:r>
              <a:rPr lang="es-ES" b="1" i="1" dirty="0">
                <a:solidFill>
                  <a:schemeClr val="accent3">
                    <a:lumMod val="75000"/>
                  </a:schemeClr>
                </a:solidFill>
              </a:rPr>
              <a:t>CAPACIDAD</a:t>
            </a:r>
            <a:r>
              <a:rPr lang="it-IT" b="1" i="1" dirty="0">
                <a:solidFill>
                  <a:schemeClr val="accent3">
                    <a:lumMod val="75000"/>
                  </a:schemeClr>
                </a:solidFill>
              </a:rPr>
              <a:t>  DE </a:t>
            </a:r>
            <a:r>
              <a:rPr lang="es-ES" b="1" i="1" dirty="0">
                <a:solidFill>
                  <a:schemeClr val="accent3">
                    <a:lumMod val="75000"/>
                  </a:schemeClr>
                </a:solidFill>
              </a:rPr>
              <a:t>PRODUCCIÓN</a:t>
            </a:r>
            <a:r>
              <a:rPr lang="es-ES" b="1" i="1" dirty="0">
                <a:solidFill>
                  <a:srgbClr val="0070C0"/>
                </a:solidFill>
              </a:rPr>
              <a:t>  </a:t>
            </a:r>
            <a:r>
              <a:rPr lang="it-IT" b="1" i="1" dirty="0">
                <a:solidFill>
                  <a:schemeClr val="accent3">
                    <a:lumMod val="75000"/>
                  </a:schemeClr>
                </a:solidFill>
              </a:rPr>
              <a:t>y   LA </a:t>
            </a:r>
            <a:r>
              <a:rPr lang="es-ES" b="1" i="1" dirty="0">
                <a:solidFill>
                  <a:schemeClr val="accent3">
                    <a:lumMod val="75000"/>
                  </a:schemeClr>
                </a:solidFill>
              </a:rPr>
              <a:t>MECANIZACIÓN</a:t>
            </a:r>
            <a:endParaRPr lang="it-IT" b="1" i="1" dirty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it-IT" b="1" i="1" dirty="0">
              <a:solidFill>
                <a:srgbClr val="0070C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b="1" i="1" dirty="0">
                <a:solidFill>
                  <a:srgbClr val="7030A0"/>
                </a:solidFill>
              </a:rPr>
              <a:t>3    </a:t>
            </a:r>
            <a:r>
              <a:rPr lang="es-ES" b="1" i="1" dirty="0"/>
              <a:t>I</a:t>
            </a:r>
            <a:r>
              <a:rPr lang="es-ES" b="1" i="1" dirty="0">
                <a:solidFill>
                  <a:srgbClr val="7030A0"/>
                </a:solidFill>
              </a:rPr>
              <a:t>NGENIERÍA DE LOS PRECIOS DE EXPORTACIÓN</a:t>
            </a:r>
            <a:endParaRPr lang="it-IT" b="1" i="1" dirty="0">
              <a:solidFill>
                <a:srgbClr val="7030A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it-IT" b="1" i="1" dirty="0">
              <a:solidFill>
                <a:srgbClr val="0070C0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it-IT" b="1" i="1" dirty="0">
                <a:solidFill>
                  <a:schemeClr val="accent6">
                    <a:lumMod val="75000"/>
                  </a:schemeClr>
                </a:solidFill>
              </a:rPr>
              <a:t>4    </a:t>
            </a:r>
            <a:r>
              <a:rPr lang="es-ES" b="1" i="1" dirty="0">
                <a:solidFill>
                  <a:schemeClr val="accent6">
                    <a:lumMod val="75000"/>
                  </a:schemeClr>
                </a:solidFill>
              </a:rPr>
              <a:t>MATERIAS PRIMAS Y ACCESORIOS</a:t>
            </a:r>
            <a:endParaRPr lang="it-IT" b="1" i="1" dirty="0">
              <a:solidFill>
                <a:schemeClr val="accent6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it-IT" b="1" i="1" dirty="0">
              <a:solidFill>
                <a:srgbClr val="0070C0"/>
              </a:solidFill>
            </a:endParaRPr>
          </a:p>
          <a:p>
            <a:pPr marL="342900" indent="-342900" fontAlgn="auto">
              <a:spcAft>
                <a:spcPts val="0"/>
              </a:spcAft>
              <a:buFontTx/>
              <a:buAutoNum type="arabicPlain" startAt="5"/>
              <a:defRPr/>
            </a:pPr>
            <a:r>
              <a:rPr lang="es-ES" b="1" i="1" dirty="0">
                <a:solidFill>
                  <a:schemeClr val="accent1">
                    <a:lumMod val="50000"/>
                  </a:schemeClr>
                </a:solidFill>
              </a:rPr>
              <a:t>CONCLUSIONES</a:t>
            </a:r>
            <a:endParaRPr lang="it-IT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2916238" y="1196975"/>
            <a:ext cx="2663825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2400" b="1" spc="670" dirty="0">
                <a:solidFill>
                  <a:srgbClr val="FF0000"/>
                </a:solidFill>
              </a:rPr>
              <a:t>TEMAS</a:t>
            </a:r>
            <a:endParaRPr lang="it-IT" sz="2400" b="1" spc="670" dirty="0">
              <a:solidFill>
                <a:srgbClr val="FF0000"/>
              </a:solidFill>
            </a:endParaRPr>
          </a:p>
        </p:txBody>
      </p:sp>
      <p:pic>
        <p:nvPicPr>
          <p:cNvPr id="10" name="Immagine 9" descr="images14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08625" y="3716338"/>
            <a:ext cx="3429000" cy="237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27088" y="1196975"/>
            <a:ext cx="7273925" cy="4535488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it-IT" sz="2000" b="1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TIPOS DE PRODUCTOS</a:t>
            </a:r>
            <a:endParaRPr lang="it-IT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l">
              <a:defRPr/>
            </a:pPr>
            <a:r>
              <a:rPr lang="es-ES" sz="24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Calzado hombre</a:t>
            </a:r>
          </a:p>
          <a:p>
            <a:pPr algn="l">
              <a:defRPr/>
            </a:pPr>
            <a:endParaRPr lang="es-ES" sz="2400" b="1" i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l">
              <a:defRPr/>
            </a:pPr>
            <a:r>
              <a:rPr lang="es-ES" sz="24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Calzados  y botas  de seguridad de diversos tipos</a:t>
            </a:r>
          </a:p>
          <a:p>
            <a:pPr algn="l">
              <a:defRPr/>
            </a:pPr>
            <a:endParaRPr lang="es-ES" sz="2400" b="1" i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l">
              <a:defRPr/>
            </a:pPr>
            <a:r>
              <a:rPr lang="es-ES" sz="24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Calzados vulcanizados con corte de lona</a:t>
            </a:r>
            <a:r>
              <a:rPr lang="es-ES" sz="2400" dirty="0" smtClean="0"/>
              <a:t> </a:t>
            </a:r>
          </a:p>
          <a:p>
            <a:pPr algn="l">
              <a:defRPr/>
            </a:pPr>
            <a:endParaRPr lang="es-ES" sz="2400" dirty="0" smtClean="0"/>
          </a:p>
          <a:p>
            <a:pPr algn="l">
              <a:defRPr/>
            </a:pPr>
            <a:r>
              <a:rPr lang="es-ES" sz="24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Mocasines hombre / mujer de género casual</a:t>
            </a:r>
          </a:p>
          <a:p>
            <a:pPr algn="l">
              <a:defRPr/>
            </a:pPr>
            <a:endParaRPr lang="es-ES" sz="2400" b="1" i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l">
              <a:defRPr/>
            </a:pPr>
            <a:r>
              <a:rPr lang="es-ES" sz="24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Zapatos y sandalias de  mujeres</a:t>
            </a:r>
            <a:endParaRPr lang="it-IT" sz="2400" b="1" i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0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3" name="Rectangle 10"/>
          <p:cNvSpPr>
            <a:spLocks noChangeArrowheads="1"/>
          </p:cNvSpPr>
          <p:nvPr/>
        </p:nvSpPr>
        <p:spPr bwMode="auto">
          <a:xfrm>
            <a:off x="250825" y="266700"/>
            <a:ext cx="41052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b="1" i="1">
                <a:solidFill>
                  <a:srgbClr val="FF0000"/>
                </a:solidFill>
                <a:latin typeface="Calibri" pitchFamily="34" charset="0"/>
              </a:rPr>
              <a:t>Estado actual del sector calzado en Colombia</a:t>
            </a:r>
          </a:p>
        </p:txBody>
      </p:sp>
      <p:pic>
        <p:nvPicPr>
          <p:cNvPr id="8" name="Immagine 7" descr="images9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40425" y="1916113"/>
            <a:ext cx="1152525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magine 8" descr="images1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92950" y="3429000"/>
            <a:ext cx="944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magine 10" descr="images16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96188" y="2636838"/>
            <a:ext cx="1079500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Immagine 11" descr="images10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667625" y="4149725"/>
            <a:ext cx="1008063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Immagine 12" descr="images5.jpg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940425" y="4868863"/>
            <a:ext cx="1223963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CO"/>
          </a:p>
        </p:txBody>
      </p:sp>
      <p:pic>
        <p:nvPicPr>
          <p:cNvPr id="512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8" name="Rectangle 10"/>
          <p:cNvSpPr>
            <a:spLocks noChangeArrowheads="1"/>
          </p:cNvSpPr>
          <p:nvPr/>
        </p:nvSpPr>
        <p:spPr bwMode="auto">
          <a:xfrm>
            <a:off x="250825" y="266700"/>
            <a:ext cx="41052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b="1" i="1">
                <a:solidFill>
                  <a:srgbClr val="FF0000"/>
                </a:solidFill>
                <a:latin typeface="Calibri" pitchFamily="34" charset="0"/>
              </a:rPr>
              <a:t>Estado actual del sector calzado en Colombia</a:t>
            </a:r>
          </a:p>
        </p:txBody>
      </p:sp>
      <p:sp>
        <p:nvSpPr>
          <p:cNvPr id="9" name="Rettangolo 8"/>
          <p:cNvSpPr/>
          <p:nvPr/>
        </p:nvSpPr>
        <p:spPr>
          <a:xfrm>
            <a:off x="611188" y="1773238"/>
            <a:ext cx="7777162" cy="32924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it-IT" sz="3200" b="1" i="1" dirty="0">
                <a:solidFill>
                  <a:schemeClr val="accent3">
                    <a:lumMod val="75000"/>
                  </a:schemeClr>
                </a:solidFill>
              </a:rPr>
              <a:t> LA </a:t>
            </a:r>
            <a:r>
              <a:rPr lang="es-ES" sz="3200" b="1" i="1" dirty="0">
                <a:solidFill>
                  <a:schemeClr val="accent3">
                    <a:lumMod val="75000"/>
                  </a:schemeClr>
                </a:solidFill>
              </a:rPr>
              <a:t>CAPACIDAD</a:t>
            </a:r>
            <a:r>
              <a:rPr lang="it-IT" sz="3200" b="1" i="1" dirty="0">
                <a:solidFill>
                  <a:schemeClr val="accent3">
                    <a:lumMod val="75000"/>
                  </a:schemeClr>
                </a:solidFill>
              </a:rPr>
              <a:t> DE </a:t>
            </a:r>
            <a:r>
              <a:rPr lang="es-ES" sz="3200" b="1" i="1" dirty="0">
                <a:solidFill>
                  <a:schemeClr val="accent3">
                    <a:lumMod val="75000"/>
                  </a:schemeClr>
                </a:solidFill>
              </a:rPr>
              <a:t>PRODUCCIÓN</a:t>
            </a:r>
            <a:r>
              <a:rPr lang="it-IT" sz="3200" b="1" i="1" dirty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it-IT" sz="3200" b="1" i="1" dirty="0">
                <a:solidFill>
                  <a:schemeClr val="accent3">
                    <a:lumMod val="75000"/>
                  </a:schemeClr>
                </a:solidFill>
              </a:rPr>
              <a:t>  y   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it-IT" sz="3200" b="1" i="1" dirty="0">
                <a:solidFill>
                  <a:schemeClr val="accent3">
                    <a:lumMod val="75000"/>
                  </a:schemeClr>
                </a:solidFill>
              </a:rPr>
              <a:t>LA </a:t>
            </a:r>
            <a:r>
              <a:rPr lang="es-ES" sz="3200" b="1" i="1" dirty="0">
                <a:solidFill>
                  <a:schemeClr val="accent3">
                    <a:lumMod val="75000"/>
                  </a:schemeClr>
                </a:solidFill>
              </a:rPr>
              <a:t>MECANIZACIÓN</a:t>
            </a:r>
          </a:p>
          <a:p>
            <a:pPr algn="ctr" fontAlgn="auto">
              <a:spcAft>
                <a:spcPts val="0"/>
              </a:spcAft>
              <a:defRPr/>
            </a:pPr>
            <a:endParaRPr lang="it-IT" sz="2800" b="1" i="1" dirty="0">
              <a:solidFill>
                <a:schemeClr val="accent3">
                  <a:lumMod val="75000"/>
                </a:schemeClr>
              </a:solidFill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s-ES" sz="2800" b="1" i="1" dirty="0">
                <a:solidFill>
                  <a:srgbClr val="C00000"/>
                </a:solidFill>
              </a:rPr>
              <a:t>Productividad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s-ES" sz="2800" b="1" i="1" dirty="0">
                <a:solidFill>
                  <a:srgbClr val="0070C0"/>
                </a:solidFill>
              </a:rPr>
              <a:t>Competitividad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s-ES" sz="2800" b="1" i="1" dirty="0">
                <a:solidFill>
                  <a:schemeClr val="accent6">
                    <a:lumMod val="50000"/>
                  </a:schemeClr>
                </a:solidFill>
              </a:rPr>
              <a:t>Rentabilidad</a:t>
            </a:r>
            <a:endParaRPr lang="it-IT" sz="28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" name="Immagine 9" descr="images6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32588" y="2852738"/>
            <a:ext cx="2087562" cy="250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CO"/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2" name="Rectangle 10"/>
          <p:cNvSpPr>
            <a:spLocks noChangeArrowheads="1"/>
          </p:cNvSpPr>
          <p:nvPr/>
        </p:nvSpPr>
        <p:spPr bwMode="auto">
          <a:xfrm>
            <a:off x="250825" y="266700"/>
            <a:ext cx="41052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b="1" i="1">
                <a:solidFill>
                  <a:srgbClr val="FF0000"/>
                </a:solidFill>
                <a:latin typeface="Calibri" pitchFamily="34" charset="0"/>
              </a:rPr>
              <a:t>Estado actual del sector calzado en Colombia</a:t>
            </a:r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auto">
          <a:xfrm>
            <a:off x="1116013" y="1844675"/>
            <a:ext cx="69850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2800" b="1" i="1">
                <a:solidFill>
                  <a:srgbClr val="7030A0"/>
                </a:solidFill>
              </a:rPr>
              <a:t>INGENIERÍA DEL PRECIO DE VENTA PARAEXPORTACIÓN</a:t>
            </a:r>
            <a:endParaRPr lang="it-IT" sz="2800" b="1" i="1">
              <a:solidFill>
                <a:srgbClr val="7030A0"/>
              </a:solidFill>
            </a:endParaRPr>
          </a:p>
          <a:p>
            <a:pPr algn="ctr"/>
            <a:endParaRPr lang="it-IT" sz="2800" b="1">
              <a:solidFill>
                <a:srgbClr val="7030A0"/>
              </a:solidFill>
            </a:endParaRPr>
          </a:p>
          <a:p>
            <a:pPr algn="ctr"/>
            <a:endParaRPr lang="it-IT" sz="2800" b="1">
              <a:solidFill>
                <a:srgbClr val="7030A0"/>
              </a:solidFill>
            </a:endParaRPr>
          </a:p>
          <a:p>
            <a:pPr algn="ctr"/>
            <a:r>
              <a:rPr lang="es-ES" sz="2400" i="1">
                <a:solidFill>
                  <a:srgbClr val="FF0000"/>
                </a:solidFill>
              </a:rPr>
              <a:t>Tratando de hacer  los precios competitivos en el mercado internacional</a:t>
            </a:r>
            <a:endParaRPr lang="es-ES" sz="2800" i="1">
              <a:solidFill>
                <a:srgbClr val="FF0000"/>
              </a:solidFill>
            </a:endParaRPr>
          </a:p>
        </p:txBody>
      </p:sp>
      <p:pic>
        <p:nvPicPr>
          <p:cNvPr id="10" name="Immagine 9" descr="images13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2138" y="4437063"/>
            <a:ext cx="29527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CO"/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567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6238" y="6021388"/>
            <a:ext cx="68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9" descr="pisi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Rectangle 10"/>
          <p:cNvSpPr>
            <a:spLocks noChangeArrowheads="1"/>
          </p:cNvSpPr>
          <p:nvPr/>
        </p:nvSpPr>
        <p:spPr bwMode="auto">
          <a:xfrm>
            <a:off x="323850" y="260350"/>
            <a:ext cx="41052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b="1" i="1">
                <a:solidFill>
                  <a:srgbClr val="FF0000"/>
                </a:solidFill>
                <a:latin typeface="Calibri" pitchFamily="34" charset="0"/>
              </a:rPr>
              <a:t>Estado actual del sector calzado en Colombia</a:t>
            </a:r>
          </a:p>
        </p:txBody>
      </p:sp>
      <p:sp>
        <p:nvSpPr>
          <p:cNvPr id="9" name="Rettangolo 8"/>
          <p:cNvSpPr/>
          <p:nvPr/>
        </p:nvSpPr>
        <p:spPr>
          <a:xfrm>
            <a:off x="1377950" y="1773238"/>
            <a:ext cx="6994525" cy="36623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3200" b="1" i="1" dirty="0">
                <a:solidFill>
                  <a:schemeClr val="accent6">
                    <a:lumMod val="75000"/>
                  </a:schemeClr>
                </a:solidFill>
              </a:rPr>
              <a:t>MATERIAS PRIMAS</a:t>
            </a:r>
            <a:endParaRPr lang="it-IT" sz="32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>
              <a:defRPr/>
            </a:pPr>
            <a:endParaRPr lang="it-IT" sz="32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>
              <a:defRPr/>
            </a:pPr>
            <a:endParaRPr lang="it-IT" sz="32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es-ES" sz="2000" b="1" i="1" dirty="0">
                <a:solidFill>
                  <a:schemeClr val="accent6">
                    <a:lumMod val="75000"/>
                  </a:schemeClr>
                </a:solidFill>
              </a:rPr>
              <a:t>La dificultad para la adquisición de materias primas, componentes y accesorios</a:t>
            </a:r>
            <a:endParaRPr lang="it-IT" sz="3200" b="1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endParaRPr lang="it-IT" sz="3200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endParaRPr lang="it-IT" sz="3200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endParaRPr lang="es-ES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" name="Immagine 9" descr="pelli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03575" y="4076700"/>
            <a:ext cx="3097213" cy="194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smtClean="0"/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700" y="0"/>
            <a:ext cx="91567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9" descr="pisi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ttangolo 5"/>
          <p:cNvSpPr>
            <a:spLocks noChangeArrowheads="1"/>
          </p:cNvSpPr>
          <p:nvPr/>
        </p:nvSpPr>
        <p:spPr bwMode="auto">
          <a:xfrm>
            <a:off x="323850" y="260350"/>
            <a:ext cx="35210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b="1" i="1">
                <a:solidFill>
                  <a:srgbClr val="FF0000"/>
                </a:solidFill>
                <a:latin typeface="Calibri" pitchFamily="34" charset="0"/>
              </a:rPr>
              <a:t>Estado actual del sector calzado en</a:t>
            </a:r>
          </a:p>
          <a:p>
            <a:r>
              <a:rPr lang="es-ES_tradnl" b="1" i="1">
                <a:solidFill>
                  <a:srgbClr val="FF0000"/>
                </a:solidFill>
                <a:latin typeface="Calibri" pitchFamily="34" charset="0"/>
              </a:rPr>
              <a:t> Colombia</a:t>
            </a:r>
          </a:p>
        </p:txBody>
      </p:sp>
      <p:sp>
        <p:nvSpPr>
          <p:cNvPr id="7" name="Rettangolo 6"/>
          <p:cNvSpPr/>
          <p:nvPr/>
        </p:nvSpPr>
        <p:spPr>
          <a:xfrm>
            <a:off x="684213" y="1196975"/>
            <a:ext cx="7802562" cy="5140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it-IT" sz="32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es-ES" sz="3200" b="1" i="1" dirty="0">
                <a:solidFill>
                  <a:schemeClr val="tx2">
                    <a:lumMod val="75000"/>
                  </a:schemeClr>
                </a:solidFill>
              </a:rPr>
              <a:t>CONCLUSIONES</a:t>
            </a:r>
          </a:p>
          <a:p>
            <a:pPr algn="ctr">
              <a:defRPr/>
            </a:pPr>
            <a:endParaRPr lang="it-IT" sz="3200" b="1" i="1" dirty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es-ES" sz="2400" i="1" dirty="0">
                <a:solidFill>
                  <a:srgbClr val="002060"/>
                </a:solidFill>
              </a:rPr>
              <a:t>Qué podría hacerse para un plan real para la exportación:</a:t>
            </a:r>
            <a:endParaRPr lang="it-IT" sz="2400" i="1" dirty="0">
              <a:solidFill>
                <a:srgbClr val="002060"/>
              </a:solidFill>
            </a:endParaRPr>
          </a:p>
          <a:p>
            <a:pPr>
              <a:defRPr/>
            </a:pPr>
            <a:endParaRPr lang="it-IT" sz="2400" dirty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es-ES" sz="2400" b="1" i="1" spc="600" dirty="0">
                <a:solidFill>
                  <a:srgbClr val="C00000"/>
                </a:solidFill>
              </a:rPr>
              <a:t>Creatividad</a:t>
            </a:r>
          </a:p>
          <a:p>
            <a:pPr algn="ctr">
              <a:defRPr/>
            </a:pPr>
            <a:endParaRPr lang="it-IT" sz="2400" b="1" i="1" spc="600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es-ES" sz="2400" b="1" i="1" spc="600" dirty="0">
                <a:solidFill>
                  <a:srgbClr val="C00000"/>
                </a:solidFill>
              </a:rPr>
              <a:t>Originalidad</a:t>
            </a:r>
          </a:p>
          <a:p>
            <a:pPr algn="ctr">
              <a:defRPr/>
            </a:pPr>
            <a:endParaRPr lang="it-IT" sz="24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/>
            </a:pPr>
            <a:endParaRPr lang="it-IT" sz="3200" b="1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/>
            </a:pPr>
            <a:endParaRPr lang="es-ES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Segnaposto contenuto 7" descr="images8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331913" y="3860800"/>
            <a:ext cx="1525587" cy="1431925"/>
          </a:xfrm>
        </p:spPr>
      </p:pic>
      <p:pic>
        <p:nvPicPr>
          <p:cNvPr id="9" name="Immagine 8" descr="images4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7763" y="4005263"/>
            <a:ext cx="2160587" cy="181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smtClean="0"/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9" descr="pisi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ttangolo 5"/>
          <p:cNvSpPr>
            <a:spLocks noChangeArrowheads="1"/>
          </p:cNvSpPr>
          <p:nvPr/>
        </p:nvSpPr>
        <p:spPr bwMode="auto">
          <a:xfrm>
            <a:off x="323850" y="260350"/>
            <a:ext cx="35210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b="1" i="1">
                <a:solidFill>
                  <a:srgbClr val="FF0000"/>
                </a:solidFill>
                <a:latin typeface="Calibri" pitchFamily="34" charset="0"/>
              </a:rPr>
              <a:t>Estado actual del sector calzado en</a:t>
            </a:r>
          </a:p>
          <a:p>
            <a:r>
              <a:rPr lang="es-ES_tradnl" b="1" i="1">
                <a:solidFill>
                  <a:srgbClr val="FF0000"/>
                </a:solidFill>
                <a:latin typeface="Calibri" pitchFamily="34" charset="0"/>
              </a:rPr>
              <a:t> Colombia</a:t>
            </a:r>
          </a:p>
        </p:txBody>
      </p:sp>
      <p:sp>
        <p:nvSpPr>
          <p:cNvPr id="7" name="Rettangolo 6"/>
          <p:cNvSpPr/>
          <p:nvPr/>
        </p:nvSpPr>
        <p:spPr>
          <a:xfrm>
            <a:off x="684213" y="1196975"/>
            <a:ext cx="7802562" cy="2800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it-IT" sz="32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endParaRPr lang="it-IT" sz="3200" b="1" i="1" dirty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endParaRPr lang="es-ES" sz="2400" b="1" i="1" spc="6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t-IT" sz="24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/>
            </a:pPr>
            <a:endParaRPr lang="it-IT" sz="3200" b="1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/>
            </a:pPr>
            <a:endParaRPr lang="es-ES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Segnaposto contenuto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charset="0"/>
              <a:buNone/>
              <a:defRPr/>
            </a:pPr>
            <a:r>
              <a:rPr lang="es-ES" b="1" spc="3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CALZADO VARIOS</a:t>
            </a:r>
            <a:r>
              <a:rPr lang="it-IT" b="1" spc="3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b="1" spc="3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224" name="Immagine 16" descr="images3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8" y="2060575"/>
            <a:ext cx="208915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Immagine 17" descr="images7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938" y="2133600"/>
            <a:ext cx="237172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Immagine 18" descr="images11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00788" y="2133600"/>
            <a:ext cx="24765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Immagine 19" descr="images12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288" y="3789363"/>
            <a:ext cx="2276475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8" name="Immagine 20" descr="images17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19475" y="3860800"/>
            <a:ext cx="243840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9" name="Immagine 21" descr="images16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27763" y="4149725"/>
            <a:ext cx="25336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smtClean="0"/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9" descr="pisi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5949950"/>
            <a:ext cx="143986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Rettangolo 5"/>
          <p:cNvSpPr>
            <a:spLocks noChangeArrowheads="1"/>
          </p:cNvSpPr>
          <p:nvPr/>
        </p:nvSpPr>
        <p:spPr bwMode="auto">
          <a:xfrm>
            <a:off x="323850" y="260350"/>
            <a:ext cx="35210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_tradnl" b="1" i="1">
                <a:solidFill>
                  <a:srgbClr val="FF0000"/>
                </a:solidFill>
                <a:latin typeface="Calibri" pitchFamily="34" charset="0"/>
              </a:rPr>
              <a:t>Estado actual del sector calzado en</a:t>
            </a:r>
          </a:p>
          <a:p>
            <a:r>
              <a:rPr lang="es-ES_tradnl" b="1" i="1">
                <a:solidFill>
                  <a:srgbClr val="FF0000"/>
                </a:solidFill>
                <a:latin typeface="Calibri" pitchFamily="34" charset="0"/>
              </a:rPr>
              <a:t> Colombia</a:t>
            </a:r>
          </a:p>
        </p:txBody>
      </p:sp>
      <p:sp>
        <p:nvSpPr>
          <p:cNvPr id="7" name="Rettangolo 6"/>
          <p:cNvSpPr/>
          <p:nvPr/>
        </p:nvSpPr>
        <p:spPr>
          <a:xfrm>
            <a:off x="684213" y="1196975"/>
            <a:ext cx="7802562" cy="2800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it-IT" sz="32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endParaRPr lang="it-IT" sz="3200" b="1" i="1" dirty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endParaRPr lang="es-ES" sz="2400" b="1" i="1" spc="6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t-IT" sz="2400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/>
            </a:pPr>
            <a:endParaRPr lang="it-IT" sz="3200" b="1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/>
            </a:pPr>
            <a:endParaRPr lang="es-ES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Segnaposto contenuto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charset="0"/>
              <a:buNone/>
              <a:defRPr/>
            </a:pPr>
            <a:r>
              <a:rPr lang="es-ES" b="1" spc="3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CALZADO VARIOS</a:t>
            </a:r>
            <a:r>
              <a:rPr lang="it-IT" b="1" spc="3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b="1" spc="3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Immagine 13" descr="images5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850" y="2205038"/>
            <a:ext cx="2540000" cy="299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Immagine 14" descr="images10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32138" y="2349500"/>
            <a:ext cx="2773362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Immagine 15" descr="images19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00875" y="1557338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Immagine 23" descr="images20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56325" y="4076700"/>
            <a:ext cx="2641600" cy="226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1654</TotalTime>
  <Words>116</Words>
  <Application>Microsoft Office PowerPoint</Application>
  <PresentationFormat>Presentazione su schermo (4:3)</PresentationFormat>
  <Paragraphs>84</Paragraphs>
  <Slides>9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2" baseType="lpstr">
      <vt:lpstr>Arial</vt:lpstr>
      <vt:lpstr>Calibri</vt:lpstr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jramirez</dc:creator>
  <cp:lastModifiedBy>Carlo</cp:lastModifiedBy>
  <cp:revision>193</cp:revision>
  <dcterms:created xsi:type="dcterms:W3CDTF">2010-10-26T00:27:45Z</dcterms:created>
  <dcterms:modified xsi:type="dcterms:W3CDTF">2011-06-15T17:59:29Z</dcterms:modified>
</cp:coreProperties>
</file>