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849A55D-D984-45DF-A200-2F2FC1F283C2}" type="datetime1">
              <a:rPr lang="de-CH"/>
              <a:pPr/>
              <a:t>15.06.2011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CH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601B5FB-2095-4315-BFC0-3F8728B1DF08}" type="slidenum">
              <a:rPr lang="de-CH"/>
              <a:pPr/>
              <a:t>‹N›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1B2FB80-AC08-46EA-BDEE-712D5D048684}" type="slidenum">
              <a:rPr lang="de-CH"/>
              <a:pPr/>
              <a:t>1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CC8755F-C6DE-4C83-81ED-8D3CC2AF8782}" type="slidenum">
              <a:rPr lang="de-CH"/>
              <a:pPr/>
              <a:t>2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D708CDC-04C0-4CE2-B718-C8BDE5BE5211}" type="slidenum">
              <a:rPr lang="de-CH"/>
              <a:pPr/>
              <a:t>3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7B45676-C93A-4169-AB11-96619AF13C6A}" type="slidenum">
              <a:rPr lang="de-CH"/>
              <a:pPr/>
              <a:t>4</a:t>
            </a:fld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FA29629-0079-415D-87AB-EA67E580C7CC}" type="slidenum">
              <a:rPr lang="de-CH"/>
              <a:pPr/>
              <a:t>5</a:t>
            </a:fld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E85BC3-2558-4CC9-966E-2AED8F26AD19}" type="slidenum">
              <a:rPr lang="de-CH"/>
              <a:pPr/>
              <a:t>6</a:t>
            </a:fld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3BD2036-F1A4-4AFB-AF37-DE04285059E0}" type="slidenum">
              <a:rPr lang="de-CH"/>
              <a:pPr/>
              <a:t>7</a:t>
            </a:fld>
            <a:endParaRPr lang="de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4B431FC-F555-4508-93A0-E87CA687B92E}" type="slidenum">
              <a:rPr lang="de-CH"/>
              <a:pPr/>
              <a:t>8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516C79-E0D5-4650-99EB-A6F0AF631FFD}" type="datetime1">
              <a:rPr lang="es-CO"/>
              <a:pPr/>
              <a:t>15/06/2011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064FC-1138-4206-BD4F-7353E05B9B61}" type="slidenum">
              <a:rPr lang="es-CO"/>
              <a:pPr/>
              <a:t>‹N›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F401FC-A93A-462A-B2ED-22C7043CE0AC}" type="datetime1">
              <a:rPr lang="es-CO"/>
              <a:pPr/>
              <a:t>15/06/2011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2E9EC-2757-4C76-A7F9-3A9FE1DD5438}" type="slidenum">
              <a:rPr lang="es-CO"/>
              <a:pPr/>
              <a:t>‹N›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BB5CAC-97AD-4721-B1BE-21DCAEBA6924}" type="datetime1">
              <a:rPr lang="es-CO"/>
              <a:pPr/>
              <a:t>15/06/2011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611E8-5121-468B-B220-6FC3BD62DDDB}" type="slidenum">
              <a:rPr lang="es-CO"/>
              <a:pPr/>
              <a:t>‹N›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6CD307-5E37-485E-9D46-6FDD115B4847}" type="datetime1">
              <a:rPr lang="es-CO"/>
              <a:pPr/>
              <a:t>15/06/2011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60A59-8C4F-4CDF-8D89-1A09F2F8505C}" type="slidenum">
              <a:rPr lang="es-CO"/>
              <a:pPr/>
              <a:t>‹N›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2B7DB-53A8-4F8A-95CD-18A1EDAB1C4A}" type="datetime1">
              <a:rPr lang="es-CO"/>
              <a:pPr/>
              <a:t>15/06/2011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85A7C-B5FC-4F2C-B9EE-01E0CE116BD6}" type="slidenum">
              <a:rPr lang="es-CO"/>
              <a:pPr/>
              <a:t>‹N›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4DFE3-E826-4917-905E-7ED4E41DC5F3}" type="datetime1">
              <a:rPr lang="es-CO"/>
              <a:pPr/>
              <a:t>15/06/2011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1D465-D0A8-4CC9-A994-07FE516B30D5}" type="slidenum">
              <a:rPr lang="es-CO"/>
              <a:pPr/>
              <a:t>‹N›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82A452-0055-40BA-8C35-655983766C83}" type="datetime1">
              <a:rPr lang="es-CO"/>
              <a:pPr/>
              <a:t>15/06/2011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34C70-7D37-4C27-B396-5913A26E9846}" type="slidenum">
              <a:rPr lang="es-CO"/>
              <a:pPr/>
              <a:t>‹N›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BF4725-417A-4610-B553-F377F0C5766C}" type="datetime1">
              <a:rPr lang="es-CO"/>
              <a:pPr/>
              <a:t>15/06/2011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728A4-BDED-4E53-8D22-C4EB907942A0}" type="slidenum">
              <a:rPr lang="es-CO"/>
              <a:pPr/>
              <a:t>‹N›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E42BC-4DD6-448C-9072-8D744595554E}" type="datetime1">
              <a:rPr lang="es-CO"/>
              <a:pPr/>
              <a:t>15/06/2011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93472-98AD-46DB-87EB-000F1D528929}" type="slidenum">
              <a:rPr lang="es-CO"/>
              <a:pPr/>
              <a:t>‹N›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08845-7F81-43F1-837D-CAB528A3BB6D}" type="datetime1">
              <a:rPr lang="es-CO"/>
              <a:pPr/>
              <a:t>15/06/2011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E59A8-8646-4F1E-BDB3-9805C67FB272}" type="slidenum">
              <a:rPr lang="es-CO"/>
              <a:pPr/>
              <a:t>‹N›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A5D2CC-528B-44EA-8CF3-453B9ED3F119}" type="datetime1">
              <a:rPr lang="es-CO"/>
              <a:pPr/>
              <a:t>15/06/2011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10115-DFAB-409B-ADE9-C4483367D9C9}" type="slidenum">
              <a:rPr lang="es-CO"/>
              <a:pPr/>
              <a:t>‹N›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55E65A9-F08A-4605-89F7-8105966308CF}" type="datetime1">
              <a:rPr lang="es-CO"/>
              <a:pPr/>
              <a:t>15/06/2011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5D25282-B7FE-496F-A16C-19B3996B30B6}" type="slidenum">
              <a:rPr lang="es-CO"/>
              <a:pPr/>
              <a:t>‹N›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it-IT" smtClean="0">
              <a:solidFill>
                <a:srgbClr val="898989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6021388"/>
            <a:ext cx="6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21388"/>
            <a:ext cx="6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pis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5949950"/>
            <a:ext cx="14398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250825" y="266700"/>
            <a:ext cx="6302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>
                <a:latin typeface="Calibri" charset="0"/>
              </a:rPr>
              <a:t>Sugerencias y recomendaciones para el sector en Colombia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7200" y="1524000"/>
            <a:ext cx="8458200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GB">
                <a:latin typeface="Calibri" charset="0"/>
              </a:rPr>
              <a:t>Some preliminary comments on the approach and the methodology adopted:</a:t>
            </a:r>
          </a:p>
          <a:p>
            <a:pPr algn="just">
              <a:buFont typeface="Arial" charset="0"/>
              <a:buChar char="•"/>
            </a:pPr>
            <a:endParaRPr lang="en-GB">
              <a:latin typeface="Calibri" charset="0"/>
            </a:endParaRPr>
          </a:p>
          <a:p>
            <a:pPr algn="just">
              <a:buFont typeface="Arial" charset="0"/>
              <a:buChar char="•"/>
            </a:pPr>
            <a:r>
              <a:rPr lang="en-GB">
                <a:latin typeface="Calibri" charset="0"/>
              </a:rPr>
              <a:t>Bottom up approach (from individual surveys to collective evaluation)</a:t>
            </a:r>
          </a:p>
          <a:p>
            <a:pPr algn="just">
              <a:buFont typeface="Arial" charset="0"/>
              <a:buChar char="•"/>
            </a:pPr>
            <a:r>
              <a:rPr lang="en-GB">
                <a:latin typeface="Calibri" charset="0"/>
              </a:rPr>
              <a:t>SWOT analysis as basic tool</a:t>
            </a:r>
          </a:p>
          <a:p>
            <a:pPr algn="just">
              <a:buFont typeface="Arial" charset="0"/>
              <a:buChar char="•"/>
            </a:pPr>
            <a:r>
              <a:rPr lang="en-GB">
                <a:latin typeface="Calibri" charset="0"/>
              </a:rPr>
              <a:t>General recommendations</a:t>
            </a:r>
          </a:p>
          <a:p>
            <a:endParaRPr lang="en-GB" sz="1800">
              <a:latin typeface="Calibri" charset="0"/>
            </a:endParaRPr>
          </a:p>
          <a:p>
            <a:endParaRPr lang="it-IT" sz="1800"/>
          </a:p>
        </p:txBody>
      </p:sp>
      <p:pic>
        <p:nvPicPr>
          <p:cNvPr id="14346" name="Immagin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429000"/>
            <a:ext cx="31210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it-IT" smtClean="0">
              <a:solidFill>
                <a:srgbClr val="898989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6021388"/>
            <a:ext cx="6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21388"/>
            <a:ext cx="6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pis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5949950"/>
            <a:ext cx="14398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250825" y="266700"/>
            <a:ext cx="6302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>
                <a:latin typeface="Calibri" charset="0"/>
              </a:rPr>
              <a:t>Sugerencias y recomendaciones para el sector en Colombia</a:t>
            </a:r>
          </a:p>
        </p:txBody>
      </p:sp>
      <p:sp>
        <p:nvSpPr>
          <p:cNvPr id="10" name="Freccia a incrocio 9"/>
          <p:cNvSpPr>
            <a:spLocks noChangeArrowheads="1"/>
          </p:cNvSpPr>
          <p:nvPr/>
        </p:nvSpPr>
        <p:spPr bwMode="auto">
          <a:xfrm>
            <a:off x="3276600" y="3048000"/>
            <a:ext cx="2438400" cy="2209800"/>
          </a:xfrm>
          <a:custGeom>
            <a:avLst/>
            <a:gdLst>
              <a:gd name="T0" fmla="*/ 1219200 w 2438400"/>
              <a:gd name="T1" fmla="*/ 0 h 2209800"/>
              <a:gd name="T2" fmla="*/ 0 w 2438400"/>
              <a:gd name="T3" fmla="*/ 1104900 h 2209800"/>
              <a:gd name="T4" fmla="*/ 1219200 w 2438400"/>
              <a:gd name="T5" fmla="*/ 2209800 h 2209800"/>
              <a:gd name="T6" fmla="*/ 2438400 w 2438400"/>
              <a:gd name="T7" fmla="*/ 1104900 h 2209800"/>
              <a:gd name="T8" fmla="*/ 3 60000 65536"/>
              <a:gd name="T9" fmla="*/ 2 60000 65536"/>
              <a:gd name="T10" fmla="*/ 1 60000 65536"/>
              <a:gd name="T11" fmla="*/ 0 60000 65536"/>
              <a:gd name="T12" fmla="*/ 248603 w 2438400"/>
              <a:gd name="T13" fmla="*/ 856298 h 2209800"/>
              <a:gd name="T14" fmla="*/ 2189798 w 2438400"/>
              <a:gd name="T15" fmla="*/ 1353503 h 2209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8400" h="2209800">
                <a:moveTo>
                  <a:pt x="0" y="1104900"/>
                </a:moveTo>
                <a:lnTo>
                  <a:pt x="497205" y="607695"/>
                </a:lnTo>
                <a:lnTo>
                  <a:pt x="497205" y="856298"/>
                </a:lnTo>
                <a:lnTo>
                  <a:pt x="970598" y="856298"/>
                </a:lnTo>
                <a:lnTo>
                  <a:pt x="970598" y="497205"/>
                </a:lnTo>
                <a:lnTo>
                  <a:pt x="721995" y="497205"/>
                </a:lnTo>
                <a:lnTo>
                  <a:pt x="1219200" y="0"/>
                </a:lnTo>
                <a:lnTo>
                  <a:pt x="1716405" y="497205"/>
                </a:lnTo>
                <a:lnTo>
                  <a:pt x="1467803" y="497205"/>
                </a:lnTo>
                <a:lnTo>
                  <a:pt x="1467803" y="856298"/>
                </a:lnTo>
                <a:lnTo>
                  <a:pt x="1941195" y="856298"/>
                </a:lnTo>
                <a:lnTo>
                  <a:pt x="1941195" y="607695"/>
                </a:lnTo>
                <a:lnTo>
                  <a:pt x="2438400" y="1104900"/>
                </a:lnTo>
                <a:lnTo>
                  <a:pt x="1941195" y="1602105"/>
                </a:lnTo>
                <a:lnTo>
                  <a:pt x="1941195" y="1353503"/>
                </a:lnTo>
                <a:lnTo>
                  <a:pt x="1467803" y="1353503"/>
                </a:lnTo>
                <a:lnTo>
                  <a:pt x="1467803" y="1712595"/>
                </a:lnTo>
                <a:lnTo>
                  <a:pt x="1716405" y="1712595"/>
                </a:lnTo>
                <a:lnTo>
                  <a:pt x="1219200" y="2209800"/>
                </a:lnTo>
                <a:lnTo>
                  <a:pt x="721995" y="1712595"/>
                </a:lnTo>
                <a:lnTo>
                  <a:pt x="970598" y="1712595"/>
                </a:lnTo>
                <a:lnTo>
                  <a:pt x="970598" y="1353503"/>
                </a:lnTo>
                <a:lnTo>
                  <a:pt x="497205" y="1353503"/>
                </a:lnTo>
                <a:lnTo>
                  <a:pt x="497205" y="1602105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it-IT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28600" y="1143000"/>
            <a:ext cx="8458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GB" b="1" i="1">
                <a:latin typeface="Calibri" charset="0"/>
              </a:rPr>
              <a:t>TARGET</a:t>
            </a:r>
            <a:r>
              <a:rPr lang="en-GB" i="1">
                <a:latin typeface="Calibri" charset="0"/>
              </a:rPr>
              <a:t>: increase the competitiveness of the Colombian shoe companies (of the target group) on the international markets and improve their export capabilities.</a:t>
            </a:r>
            <a:endParaRPr lang="it-IT" sz="1800" i="1"/>
          </a:p>
        </p:txBody>
      </p:sp>
      <p:sp>
        <p:nvSpPr>
          <p:cNvPr id="12" name="CasellaDiTesto 11"/>
          <p:cNvSpPr txBox="1"/>
          <p:nvPr/>
        </p:nvSpPr>
        <p:spPr>
          <a:xfrm>
            <a:off x="2133600" y="2509838"/>
            <a:ext cx="6248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GB" i="1">
                <a:latin typeface="Calibri" charset="0"/>
              </a:rPr>
              <a:t>Points of </a:t>
            </a:r>
            <a:r>
              <a:rPr lang="en-GB" b="1" i="1">
                <a:latin typeface="Calibri" charset="0"/>
              </a:rPr>
              <a:t>STRENGHT </a:t>
            </a:r>
            <a:r>
              <a:rPr lang="en-GB" i="1">
                <a:latin typeface="Calibri" charset="0"/>
              </a:rPr>
              <a:t>useful to achieve the goal</a:t>
            </a:r>
            <a:endParaRPr lang="it-IT" sz="1800" i="1"/>
          </a:p>
        </p:txBody>
      </p:sp>
      <p:sp>
        <p:nvSpPr>
          <p:cNvPr id="13" name="CasellaDiTesto 12"/>
          <p:cNvSpPr txBox="1"/>
          <p:nvPr/>
        </p:nvSpPr>
        <p:spPr>
          <a:xfrm>
            <a:off x="1981200" y="5486400"/>
            <a:ext cx="6477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GB" b="1" i="1">
                <a:latin typeface="Calibri" charset="0"/>
              </a:rPr>
              <a:t>WEAKNESESS </a:t>
            </a:r>
            <a:r>
              <a:rPr lang="en-GB" i="1">
                <a:latin typeface="Calibri" charset="0"/>
              </a:rPr>
              <a:t>that can jeopardize the achievement</a:t>
            </a:r>
            <a:endParaRPr lang="it-IT" sz="1800" i="1"/>
          </a:p>
        </p:txBody>
      </p:sp>
      <p:sp>
        <p:nvSpPr>
          <p:cNvPr id="14" name="CasellaDiTesto 13"/>
          <p:cNvSpPr txBox="1"/>
          <p:nvPr/>
        </p:nvSpPr>
        <p:spPr>
          <a:xfrm>
            <a:off x="5715000" y="3657600"/>
            <a:ext cx="3352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GB" b="1" i="1">
                <a:latin typeface="Calibri" charset="0"/>
              </a:rPr>
              <a:t>OPPORTUNITIES </a:t>
            </a:r>
            <a:r>
              <a:rPr lang="en-GB" i="1">
                <a:latin typeface="Calibri" charset="0"/>
              </a:rPr>
              <a:t>to take advantage of to reach the goals</a:t>
            </a:r>
            <a:endParaRPr lang="it-IT" sz="1800" i="1"/>
          </a:p>
        </p:txBody>
      </p:sp>
      <p:sp>
        <p:nvSpPr>
          <p:cNvPr id="15" name="CasellaDiTesto 14"/>
          <p:cNvSpPr txBox="1"/>
          <p:nvPr/>
        </p:nvSpPr>
        <p:spPr>
          <a:xfrm>
            <a:off x="228600" y="3581400"/>
            <a:ext cx="3048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b="1" i="1">
                <a:latin typeface="Calibri" charset="0"/>
              </a:rPr>
              <a:t>RISKS </a:t>
            </a:r>
            <a:r>
              <a:rPr lang="en-GB" i="1">
                <a:latin typeface="Calibri" charset="0"/>
              </a:rPr>
              <a:t>on the way of the desired achievements</a:t>
            </a:r>
            <a:endParaRPr lang="it-IT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it-IT" smtClean="0">
              <a:solidFill>
                <a:srgbClr val="898989"/>
              </a:solidFill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6021388"/>
            <a:ext cx="6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21388"/>
            <a:ext cx="6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pis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5949950"/>
            <a:ext cx="14398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250825" y="266700"/>
            <a:ext cx="6302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>
                <a:latin typeface="Calibri" charset="0"/>
              </a:rPr>
              <a:t>Sugerencias y recomendaciones para el sector en Colombia</a:t>
            </a: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76200" y="1143000"/>
          <a:ext cx="8991600" cy="4943475"/>
        </p:xfrm>
        <a:graphic>
          <a:graphicData uri="http://schemas.openxmlformats.org/drawingml/2006/table">
            <a:tbl>
              <a:tblPr/>
              <a:tblGrid>
                <a:gridCol w="768350"/>
                <a:gridCol w="1847850"/>
                <a:gridCol w="1951038"/>
                <a:gridCol w="2217737"/>
                <a:gridCol w="22066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COMPANY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STREGHT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WEAKNESS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RISKS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OPPORTUNITIES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Technology and production capacity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Lack of competitive products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Market shrinking export contraction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Flexibility in production, innovative materials , technical product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Direct sale to captive clients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Obsolete products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Weakening competitiveness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New product developments, TPU/PU technology, flexibility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Good organizational and productive structure; market position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High prices, lack of knowledge of international markets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Difficulty / impossibility to open new markets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Development of a “technical” products; new market openings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Manufacturing specialization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High  prices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Market shrinking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Flexibility; room for revision of material, components and costs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Focus on high potential products (lady shoes)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High prices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Reduction in sale volumes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Development of new line of products ( ethnic)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High production standards; good market positioning; market oriented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Obsolete production technologies; very traditional product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Difficulty / impossibility to open new markets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Room for improving production and product standards; flexibility in production ; technical product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Good product collection and market position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High prices; insufficient production capacity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Difficulty / impossibility to open new markets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Upgrade of manufacturing facilities; material cost reduction; web strategy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Product suited for export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Prices not really competitive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Contraction in sale volumes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Development of new line of products ( ethnic)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Good production facilities; export vocation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Obsolete design department; no high technologies; insufficient production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Loss of global market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Development of trekking product; flexibility in production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Integrated production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Anonymous product; non professional marketing; no product development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Loss in competitiveness; unattractive price / quality ratio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Growth in quality; price engineering; development of “personal” products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it-IT" smtClean="0">
              <a:solidFill>
                <a:srgbClr val="898989"/>
              </a:solidFill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6021388"/>
            <a:ext cx="6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21388"/>
            <a:ext cx="6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pis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5949950"/>
            <a:ext cx="14398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250825" y="266700"/>
            <a:ext cx="6302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>
                <a:latin typeface="Calibri" charset="0"/>
              </a:rPr>
              <a:t>Sugerencias y recomendaciones para el sector en Colombia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28600" y="1909763"/>
            <a:ext cx="8458200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GB">
                <a:latin typeface="Calibri" charset="0"/>
              </a:rPr>
              <a:t>Main common points of strength:</a:t>
            </a:r>
          </a:p>
          <a:p>
            <a:pPr algn="just"/>
            <a:endParaRPr lang="en-GB">
              <a:latin typeface="Calibri" charset="0"/>
            </a:endParaRPr>
          </a:p>
          <a:p>
            <a:pPr algn="just">
              <a:buFont typeface="Arial" charset="0"/>
              <a:buChar char="•"/>
            </a:pPr>
            <a:r>
              <a:rPr lang="en-GB">
                <a:latin typeface="Calibri" charset="0"/>
              </a:rPr>
              <a:t> Production capacity / flexibility</a:t>
            </a:r>
          </a:p>
          <a:p>
            <a:pPr algn="just">
              <a:buFont typeface="Arial" charset="0"/>
              <a:buChar char="•"/>
            </a:pPr>
            <a:r>
              <a:rPr lang="en-GB">
                <a:latin typeface="Calibri" charset="0"/>
              </a:rPr>
              <a:t> Integrated / internalized manufacturing cycle</a:t>
            </a:r>
          </a:p>
          <a:p>
            <a:pPr algn="just">
              <a:buFont typeface="Arial" charset="0"/>
              <a:buChar char="•"/>
            </a:pPr>
            <a:r>
              <a:rPr lang="en-GB">
                <a:latin typeface="Calibri" charset="0"/>
              </a:rPr>
              <a:t> Export orientation (some)</a:t>
            </a:r>
          </a:p>
          <a:p>
            <a:pPr algn="just"/>
            <a:endParaRPr lang="en-GB" b="1" i="1">
              <a:latin typeface="Calibri" charset="0"/>
            </a:endParaRPr>
          </a:p>
          <a:p>
            <a:pPr algn="just"/>
            <a:endParaRPr lang="it-IT" sz="1800" i="1"/>
          </a:p>
        </p:txBody>
      </p:sp>
      <p:pic>
        <p:nvPicPr>
          <p:cNvPr id="20490" name="Immagin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895600"/>
            <a:ext cx="2425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it-IT" smtClean="0">
              <a:solidFill>
                <a:srgbClr val="898989"/>
              </a:solidFill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6021388"/>
            <a:ext cx="6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21388"/>
            <a:ext cx="6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pis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5949950"/>
            <a:ext cx="14398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250825" y="266700"/>
            <a:ext cx="6302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>
                <a:latin typeface="Calibri" charset="0"/>
              </a:rPr>
              <a:t>Sugerencias y recomendaciones para el sector en Colombia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28600" y="1909763"/>
            <a:ext cx="8458200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GB">
                <a:latin typeface="Calibri" charset="0"/>
              </a:rPr>
              <a:t>Main common weaknesses:</a:t>
            </a:r>
          </a:p>
          <a:p>
            <a:pPr algn="just"/>
            <a:endParaRPr lang="en-GB">
              <a:latin typeface="Calibri" charset="0"/>
            </a:endParaRPr>
          </a:p>
          <a:p>
            <a:pPr algn="just">
              <a:buFont typeface="Arial" charset="0"/>
              <a:buChar char="•"/>
            </a:pPr>
            <a:r>
              <a:rPr lang="en-GB">
                <a:latin typeface="Calibri" charset="0"/>
              </a:rPr>
              <a:t>  Manufacturing costs / selling prices</a:t>
            </a:r>
          </a:p>
          <a:p>
            <a:pPr algn="just">
              <a:buFont typeface="Arial" charset="0"/>
              <a:buChar char="•"/>
            </a:pPr>
            <a:r>
              <a:rPr lang="en-GB">
                <a:latin typeface="Calibri" charset="0"/>
              </a:rPr>
              <a:t>  Obsolete products, uncompetitive, anonymous</a:t>
            </a:r>
          </a:p>
          <a:p>
            <a:pPr algn="just">
              <a:buFont typeface="Arial" charset="0"/>
              <a:buChar char="•"/>
            </a:pPr>
            <a:r>
              <a:rPr lang="en-GB">
                <a:latin typeface="Calibri" charset="0"/>
              </a:rPr>
              <a:t>  Inadequate technologies</a:t>
            </a:r>
          </a:p>
          <a:p>
            <a:pPr algn="just"/>
            <a:endParaRPr lang="en-GB" b="1" i="1">
              <a:latin typeface="Calibri" charset="0"/>
            </a:endParaRPr>
          </a:p>
          <a:p>
            <a:pPr algn="just"/>
            <a:endParaRPr lang="it-IT" sz="1800" i="1"/>
          </a:p>
        </p:txBody>
      </p:sp>
      <p:pic>
        <p:nvPicPr>
          <p:cNvPr id="22538" name="Immagine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1750" y="2971800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it-IT" smtClean="0">
              <a:solidFill>
                <a:srgbClr val="898989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6021388"/>
            <a:ext cx="6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21388"/>
            <a:ext cx="6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pis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5949950"/>
            <a:ext cx="14398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250825" y="266700"/>
            <a:ext cx="6302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>
                <a:latin typeface="Calibri" charset="0"/>
              </a:rPr>
              <a:t>Sugerencias y recomendaciones para el sector en Colombia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81000" y="1295400"/>
            <a:ext cx="8458200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GB">
                <a:latin typeface="Calibri" charset="0"/>
              </a:rPr>
              <a:t>Strategic action lines:</a:t>
            </a:r>
          </a:p>
          <a:p>
            <a:pPr algn="just"/>
            <a:endParaRPr lang="en-GB">
              <a:latin typeface="Calibri" charset="0"/>
            </a:endParaRPr>
          </a:p>
          <a:p>
            <a:pPr algn="just">
              <a:buFont typeface="Arial" charset="0"/>
              <a:buChar char="•"/>
            </a:pPr>
            <a:r>
              <a:rPr lang="en-GB">
                <a:latin typeface="Calibri" charset="0"/>
              </a:rPr>
              <a:t>  Technological upgrade</a:t>
            </a:r>
          </a:p>
          <a:p>
            <a:pPr algn="just">
              <a:buFont typeface="Arial" charset="0"/>
              <a:buChar char="•"/>
            </a:pPr>
            <a:r>
              <a:rPr lang="en-GB">
                <a:latin typeface="Calibri" charset="0"/>
              </a:rPr>
              <a:t>  Improvement in product development ;  technical standards</a:t>
            </a:r>
          </a:p>
          <a:p>
            <a:pPr algn="just">
              <a:buFont typeface="Arial" charset="0"/>
              <a:buChar char="•"/>
            </a:pPr>
            <a:r>
              <a:rPr lang="en-GB">
                <a:latin typeface="Calibri" charset="0"/>
              </a:rPr>
              <a:t>  Improvement in product development ; creativity</a:t>
            </a:r>
          </a:p>
          <a:p>
            <a:pPr algn="just">
              <a:buFont typeface="Arial" charset="0"/>
              <a:buChar char="•"/>
            </a:pPr>
            <a:r>
              <a:rPr lang="en-GB">
                <a:latin typeface="Calibri" charset="0"/>
              </a:rPr>
              <a:t>  Increase market knowledge (intelligence)</a:t>
            </a:r>
          </a:p>
          <a:p>
            <a:pPr algn="just"/>
            <a:endParaRPr lang="en-GB" b="1" i="1">
              <a:latin typeface="Calibri" charset="0"/>
            </a:endParaRPr>
          </a:p>
          <a:p>
            <a:pPr algn="just"/>
            <a:endParaRPr lang="it-IT" sz="1800" i="1"/>
          </a:p>
        </p:txBody>
      </p:sp>
      <p:pic>
        <p:nvPicPr>
          <p:cNvPr id="24586" name="Immagine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703638"/>
            <a:ext cx="36576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it-IT" smtClean="0">
              <a:solidFill>
                <a:srgbClr val="898989"/>
              </a:solidFill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6021388"/>
            <a:ext cx="6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21388"/>
            <a:ext cx="6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 descr="pis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5949950"/>
            <a:ext cx="14398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250825" y="266700"/>
            <a:ext cx="6302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>
                <a:latin typeface="Calibri" charset="0"/>
              </a:rPr>
              <a:t>Sugerencias y recomendaciones para el sector en Colombia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81000" y="1371600"/>
            <a:ext cx="8458200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GB">
                <a:latin typeface="Calibri" charset="0"/>
              </a:rPr>
              <a:t>Operative short term proposals:</a:t>
            </a:r>
          </a:p>
          <a:p>
            <a:pPr algn="just"/>
            <a:endParaRPr lang="en-GB">
              <a:latin typeface="Calibri" charset="0"/>
            </a:endParaRPr>
          </a:p>
          <a:p>
            <a:pPr algn="just">
              <a:buFont typeface="Arial" charset="0"/>
              <a:buChar char="•"/>
            </a:pPr>
            <a:r>
              <a:rPr lang="en-GB">
                <a:latin typeface="Calibri" charset="0"/>
              </a:rPr>
              <a:t>  Check up and upgrade of technological service centre</a:t>
            </a:r>
          </a:p>
          <a:p>
            <a:pPr algn="just">
              <a:buFont typeface="Arial" charset="0"/>
              <a:buChar char="•"/>
            </a:pPr>
            <a:r>
              <a:rPr lang="en-GB">
                <a:latin typeface="Calibri" charset="0"/>
              </a:rPr>
              <a:t>  Check up and upgrade certification laboratory</a:t>
            </a:r>
          </a:p>
          <a:p>
            <a:pPr algn="just">
              <a:buFont typeface="Arial" charset="0"/>
              <a:buChar char="•"/>
            </a:pPr>
            <a:r>
              <a:rPr lang="en-GB">
                <a:latin typeface="Calibri" charset="0"/>
              </a:rPr>
              <a:t>  Creation of a design / creative centre and school</a:t>
            </a:r>
          </a:p>
          <a:p>
            <a:pPr algn="just">
              <a:buFont typeface="Arial" charset="0"/>
              <a:buChar char="•"/>
            </a:pPr>
            <a:r>
              <a:rPr lang="en-GB">
                <a:latin typeface="Calibri" charset="0"/>
              </a:rPr>
              <a:t>  Master courses in market development and internationalization</a:t>
            </a:r>
          </a:p>
          <a:p>
            <a:pPr algn="just"/>
            <a:endParaRPr lang="en-GB" b="1">
              <a:latin typeface="Calibri" charset="0"/>
            </a:endParaRPr>
          </a:p>
          <a:p>
            <a:pPr algn="just"/>
            <a:endParaRPr lang="it-IT" sz="1800" i="1"/>
          </a:p>
        </p:txBody>
      </p:sp>
      <p:pic>
        <p:nvPicPr>
          <p:cNvPr id="26634" name="Immagine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733800"/>
            <a:ext cx="3121025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it-IT" smtClean="0">
              <a:solidFill>
                <a:srgbClr val="898989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6021388"/>
            <a:ext cx="6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6021388"/>
            <a:ext cx="68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 descr="pis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5949950"/>
            <a:ext cx="14398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250825" y="266700"/>
            <a:ext cx="6302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>
                <a:latin typeface="Calibri" charset="0"/>
              </a:rPr>
              <a:t>Sugerencias y recomendaciones para el sector en Colombia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85800" y="1524000"/>
            <a:ext cx="8001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GB">
                <a:latin typeface="Calibri" charset="0"/>
              </a:rPr>
              <a:t>SERGIO DULIO</a:t>
            </a:r>
          </a:p>
          <a:p>
            <a:pPr algn="ctr"/>
            <a:endParaRPr lang="en-GB">
              <a:latin typeface="Calibri" charset="0"/>
            </a:endParaRPr>
          </a:p>
          <a:p>
            <a:pPr algn="ctr"/>
            <a:r>
              <a:rPr lang="en-GB">
                <a:latin typeface="Calibri" charset="0"/>
              </a:rPr>
              <a:t>PISIE Expert</a:t>
            </a:r>
          </a:p>
          <a:p>
            <a:pPr algn="ctr"/>
            <a:r>
              <a:rPr lang="en-GB">
                <a:latin typeface="Calibri" charset="0"/>
              </a:rPr>
              <a:t>in footwear technologies, applied research and company upgrade programs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563</Words>
  <Application>Microsoft Office PowerPoint</Application>
  <PresentationFormat>Presentazione su schermo (4:3)</PresentationFormat>
  <Paragraphs>107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ＭＳ Ｐゴシック</vt:lpstr>
      <vt:lpstr>Calibri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jramirez</dc:creator>
  <cp:lastModifiedBy>Carlo</cp:lastModifiedBy>
  <cp:revision>23</cp:revision>
  <dcterms:created xsi:type="dcterms:W3CDTF">2011-02-14T07:45:16Z</dcterms:created>
  <dcterms:modified xsi:type="dcterms:W3CDTF">2011-06-15T17:57:50Z</dcterms:modified>
</cp:coreProperties>
</file>