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rawings/drawing2.xml" ContentType="application/vnd.openxmlformats-officedocument.drawingml.chartshapes+xml"/>
  <Override PartName="/ppt/theme/themeOverride5.xml" ContentType="application/vnd.openxmlformats-officedocument.themeOverrid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notesSlides/notesSlide7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10.xml" ContentType="application/vnd.openxmlformats-officedocument.presentationml.notesSlide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theme/themeOverride6.xml" ContentType="application/vnd.openxmlformats-officedocument.themeOverrid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theme/themeOverride4.xml" ContentType="application/vnd.openxmlformats-officedocument.themeOverride+xml"/>
  <Default Extension="emf" ContentType="image/x-emf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diagrams/layout2.xml" ContentType="application/vnd.openxmlformats-officedocument.drawingml.diagramLayout+xml"/>
  <Override PartName="/ppt/notesSlides/notesSlide11.xml" ContentType="application/vnd.openxmlformats-officedocument.presentationml.notesSlide+xml"/>
  <Override PartName="/ppt/charts/chart4.xml" ContentType="application/vnd.openxmlformats-officedocument.drawingml.chart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62" r:id="rId2"/>
    <p:sldId id="261" r:id="rId3"/>
    <p:sldId id="257" r:id="rId4"/>
    <p:sldId id="258" r:id="rId5"/>
    <p:sldId id="263" r:id="rId6"/>
    <p:sldId id="264" r:id="rId7"/>
    <p:sldId id="265" r:id="rId8"/>
    <p:sldId id="266" r:id="rId9"/>
    <p:sldId id="267" r:id="rId10"/>
    <p:sldId id="268" r:id="rId11"/>
    <p:sldId id="259" r:id="rId12"/>
    <p:sldId id="269" r:id="rId13"/>
    <p:sldId id="270" r:id="rId14"/>
    <p:sldId id="271" r:id="rId15"/>
    <p:sldId id="272" r:id="rId16"/>
    <p:sldId id="273" r:id="rId17"/>
  </p:sldIdLst>
  <p:sldSz cx="9144000" cy="6858000" type="screen4x3"/>
  <p:notesSz cx="6718300" cy="9867900"/>
  <p:defaultTextStyle>
    <a:defPPr>
      <a:defRPr lang="es-CO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34" autoAdjust="0"/>
    <p:restoredTop sz="94624" autoAdjust="0"/>
  </p:normalViewPr>
  <p:slideViewPr>
    <p:cSldViewPr>
      <p:cViewPr>
        <p:scale>
          <a:sx n="90" d="100"/>
          <a:sy n="90" d="100"/>
        </p:scale>
        <p:origin x="-804" y="2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Cartel1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oleObject" Target="Cartel1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Cartel1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Cartel1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Cartel1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Cartel1" TargetMode="External"/><Relationship Id="rId1" Type="http://schemas.openxmlformats.org/officeDocument/2006/relationships/themeOverride" Target="../theme/themeOverrid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it-IT" sz="1800" b="0" i="0" u="none" strike="noStrike" baseline="0"/>
              <a:t>La distribución regional del consumo de calzado en todo el mundo</a:t>
            </a:r>
            <a:endParaRPr lang="it-IT"/>
          </a:p>
        </c:rich>
      </c:tx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Lbls>
            <c:dLbl>
              <c:idx val="1"/>
              <c:layout>
                <c:manualLayout>
                  <c:x val="-8.7904919007337143E-2"/>
                  <c:y val="7.7250080582032504E-2"/>
                </c:manualLayout>
              </c:layout>
              <c:showCatName val="1"/>
              <c:showPercent val="1"/>
            </c:dLbl>
            <c:dLbl>
              <c:idx val="11"/>
              <c:layout>
                <c:manualLayout>
                  <c:x val="-0.31638095996843069"/>
                  <c:y val="0.13853197426499356"/>
                </c:manualLayout>
              </c:layout>
              <c:showCatName val="1"/>
              <c:showPercent val="1"/>
            </c:dLbl>
            <c:showCatName val="1"/>
            <c:showPercent val="1"/>
            <c:showLeaderLines val="1"/>
          </c:dLbls>
          <c:cat>
            <c:strRef>
              <c:f>Cons!$A$1:$A$15</c:f>
              <c:strCache>
                <c:ptCount val="15"/>
                <c:pt idx="0">
                  <c:v>La distribución regional del consumo de calzado en todo el mundo</c:v>
                </c:pt>
                <c:pt idx="1">
                  <c:v>EE.UU.</c:v>
                </c:pt>
                <c:pt idx="2">
                  <c:v>América del Norte y Central</c:v>
                </c:pt>
                <c:pt idx="3">
                  <c:v>América del Sur</c:v>
                </c:pt>
                <c:pt idx="4">
                  <c:v>Brasil</c:v>
                </c:pt>
                <c:pt idx="5">
                  <c:v>Europa Oriental</c:v>
                </c:pt>
                <c:pt idx="6">
                  <c:v>Europa Occidental</c:v>
                </c:pt>
                <c:pt idx="7">
                  <c:v>Japón</c:v>
                </c:pt>
                <c:pt idx="8">
                  <c:v> India</c:v>
                </c:pt>
                <c:pt idx="9">
                  <c:v>Asia</c:v>
                </c:pt>
                <c:pt idx="10">
                  <c:v>China</c:v>
                </c:pt>
                <c:pt idx="11">
                  <c:v>Oceania</c:v>
                </c:pt>
                <c:pt idx="12">
                  <c:v>Medio Oriente</c:v>
                </c:pt>
                <c:pt idx="13">
                  <c:v>Africa</c:v>
                </c:pt>
                <c:pt idx="14">
                  <c:v>Estudio Satra</c:v>
                </c:pt>
              </c:strCache>
            </c:strRef>
          </c:cat>
          <c:val>
            <c:numRef>
              <c:f>Cons!$B$1:$B$15</c:f>
              <c:numCache>
                <c:formatCode>0.0%</c:formatCode>
                <c:ptCount val="15"/>
                <c:pt idx="1">
                  <c:v>0.16250000000000009</c:v>
                </c:pt>
                <c:pt idx="2">
                  <c:v>3.0100000000000012E-2</c:v>
                </c:pt>
                <c:pt idx="3">
                  <c:v>4.0000000000000036E-2</c:v>
                </c:pt>
                <c:pt idx="4">
                  <c:v>5.0700000000000037E-2</c:v>
                </c:pt>
                <c:pt idx="5">
                  <c:v>7.1800000000000044E-2</c:v>
                </c:pt>
                <c:pt idx="6">
                  <c:v>0.17440000000000011</c:v>
                </c:pt>
                <c:pt idx="7">
                  <c:v>5.1400000000000022E-2</c:v>
                </c:pt>
                <c:pt idx="8">
                  <c:v>6.4800000000000052E-2</c:v>
                </c:pt>
                <c:pt idx="9">
                  <c:v>0.13109999999999999</c:v>
                </c:pt>
                <c:pt idx="10">
                  <c:v>0.1431</c:v>
                </c:pt>
                <c:pt idx="11">
                  <c:v>1.2800000000000011E-2</c:v>
                </c:pt>
                <c:pt idx="12">
                  <c:v>2.8400000000000012E-2</c:v>
                </c:pt>
                <c:pt idx="13">
                  <c:v>3.8800000000000022E-2</c:v>
                </c:pt>
              </c:numCache>
            </c:numRef>
          </c:val>
        </c:ser>
        <c:ser>
          <c:idx val="1"/>
          <c:order val="1"/>
          <c:explosion val="25"/>
          <c:dLbls>
            <c:showCatName val="1"/>
            <c:showPercent val="1"/>
            <c:showLeaderLines val="1"/>
          </c:dLbls>
          <c:cat>
            <c:strRef>
              <c:f>Cons!$A$1:$A$15</c:f>
              <c:strCache>
                <c:ptCount val="15"/>
                <c:pt idx="0">
                  <c:v>La distribución regional del consumo de calzado en todo el mundo</c:v>
                </c:pt>
                <c:pt idx="1">
                  <c:v>EE.UU.</c:v>
                </c:pt>
                <c:pt idx="2">
                  <c:v>América del Norte y Central</c:v>
                </c:pt>
                <c:pt idx="3">
                  <c:v>América del Sur</c:v>
                </c:pt>
                <c:pt idx="4">
                  <c:v>Brasil</c:v>
                </c:pt>
                <c:pt idx="5">
                  <c:v>Europa Oriental</c:v>
                </c:pt>
                <c:pt idx="6">
                  <c:v>Europa Occidental</c:v>
                </c:pt>
                <c:pt idx="7">
                  <c:v>Japón</c:v>
                </c:pt>
                <c:pt idx="8">
                  <c:v> India</c:v>
                </c:pt>
                <c:pt idx="9">
                  <c:v>Asia</c:v>
                </c:pt>
                <c:pt idx="10">
                  <c:v>China</c:v>
                </c:pt>
                <c:pt idx="11">
                  <c:v>Oceania</c:v>
                </c:pt>
                <c:pt idx="12">
                  <c:v>Medio Oriente</c:v>
                </c:pt>
                <c:pt idx="13">
                  <c:v>Africa</c:v>
                </c:pt>
                <c:pt idx="14">
                  <c:v>Estudio Satra</c:v>
                </c:pt>
              </c:strCache>
            </c:strRef>
          </c:cat>
          <c:val>
            <c:numRef>
              <c:f>Cons!$A$15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externalData r:id="rId2"/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it-IT" b="0" dirty="0"/>
              <a:t>La </a:t>
            </a:r>
            <a:r>
              <a:rPr lang="it-IT" b="0" dirty="0" err="1"/>
              <a:t>distribución</a:t>
            </a:r>
            <a:r>
              <a:rPr lang="it-IT" b="0" dirty="0"/>
              <a:t> </a:t>
            </a:r>
            <a:r>
              <a:rPr lang="it-IT" b="0" dirty="0" err="1"/>
              <a:t>regional</a:t>
            </a:r>
            <a:r>
              <a:rPr lang="it-IT" b="0" dirty="0"/>
              <a:t> de la </a:t>
            </a:r>
            <a:r>
              <a:rPr lang="it-IT" b="0" dirty="0" err="1"/>
              <a:t>producción</a:t>
            </a:r>
            <a:r>
              <a:rPr lang="it-IT" b="0" dirty="0"/>
              <a:t> de </a:t>
            </a:r>
            <a:r>
              <a:rPr lang="it-IT" b="0" dirty="0" err="1"/>
              <a:t>calzado</a:t>
            </a:r>
            <a:r>
              <a:rPr lang="it-IT" b="0" dirty="0"/>
              <a:t> en </a:t>
            </a:r>
            <a:r>
              <a:rPr lang="it-IT" b="0" dirty="0" err="1"/>
              <a:t>todo</a:t>
            </a:r>
            <a:r>
              <a:rPr lang="it-IT" b="0" dirty="0"/>
              <a:t> </a:t>
            </a:r>
            <a:r>
              <a:rPr lang="it-IT" b="0" dirty="0" err="1"/>
              <a:t>el</a:t>
            </a:r>
            <a:r>
              <a:rPr lang="it-IT" b="0" dirty="0"/>
              <a:t> </a:t>
            </a:r>
            <a:r>
              <a:rPr lang="it-IT" b="0" dirty="0" err="1"/>
              <a:t>mundo</a:t>
            </a:r>
            <a:endParaRPr lang="it-IT" b="0" dirty="0"/>
          </a:p>
        </c:rich>
      </c:tx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Lbls>
            <c:dLbl>
              <c:idx val="1"/>
              <c:layout>
                <c:manualLayout>
                  <c:x val="-0.41587916649858081"/>
                  <c:y val="-3.6785083198557993E-2"/>
                </c:manualLayout>
              </c:layout>
              <c:showCatName val="1"/>
              <c:showPercent val="1"/>
            </c:dLbl>
            <c:dLbl>
              <c:idx val="11"/>
              <c:layout>
                <c:manualLayout>
                  <c:x val="-0.31638095996843046"/>
                  <c:y val="0.13853197426499356"/>
                </c:manualLayout>
              </c:layout>
              <c:showCatName val="1"/>
              <c:showPercent val="1"/>
            </c:dLbl>
            <c:showCatName val="1"/>
            <c:showPercent val="1"/>
            <c:showLeaderLines val="1"/>
          </c:dLbls>
          <c:cat>
            <c:strRef>
              <c:f>Prod!$A$1:$A$14</c:f>
              <c:strCache>
                <c:ptCount val="14"/>
                <c:pt idx="0">
                  <c:v>La distribución regional de la producción de calzado en todo el mundo 2008</c:v>
                </c:pt>
                <c:pt idx="1">
                  <c:v>América del Norte y Central</c:v>
                </c:pt>
                <c:pt idx="2">
                  <c:v>América del Sur</c:v>
                </c:pt>
                <c:pt idx="3">
                  <c:v>Brasil</c:v>
                </c:pt>
                <c:pt idx="4">
                  <c:v>Europa Oriental</c:v>
                </c:pt>
                <c:pt idx="5">
                  <c:v>Europa Occidental</c:v>
                </c:pt>
                <c:pt idx="6">
                  <c:v>Vietnam</c:v>
                </c:pt>
                <c:pt idx="7">
                  <c:v> India</c:v>
                </c:pt>
                <c:pt idx="8">
                  <c:v>Asia</c:v>
                </c:pt>
                <c:pt idx="9">
                  <c:v>China</c:v>
                </c:pt>
                <c:pt idx="10">
                  <c:v>Oceania</c:v>
                </c:pt>
                <c:pt idx="11">
                  <c:v>Medio Oriente</c:v>
                </c:pt>
                <c:pt idx="12">
                  <c:v>Africa</c:v>
                </c:pt>
                <c:pt idx="13">
                  <c:v>Estudio Satra</c:v>
                </c:pt>
              </c:strCache>
            </c:strRef>
          </c:cat>
          <c:val>
            <c:numRef>
              <c:f>Prod!$B$1:$B$14</c:f>
              <c:numCache>
                <c:formatCode>0%</c:formatCode>
                <c:ptCount val="14"/>
                <c:pt idx="1">
                  <c:v>1.0000000000000005E-2</c:v>
                </c:pt>
                <c:pt idx="2">
                  <c:v>1.6799999999999999E-2</c:v>
                </c:pt>
                <c:pt idx="3">
                  <c:v>5.1400000000000001E-2</c:v>
                </c:pt>
                <c:pt idx="4">
                  <c:v>2.8899999999999999E-2</c:v>
                </c:pt>
                <c:pt idx="5">
                  <c:v>3.0100000000000002E-2</c:v>
                </c:pt>
                <c:pt idx="6">
                  <c:v>4.5000000000000012E-2</c:v>
                </c:pt>
                <c:pt idx="7">
                  <c:v>5.7200000000000001E-2</c:v>
                </c:pt>
                <c:pt idx="8">
                  <c:v>0.10020000000000005</c:v>
                </c:pt>
                <c:pt idx="9">
                  <c:v>0.63160000000000072</c:v>
                </c:pt>
                <c:pt idx="10">
                  <c:v>6.0000000000000049E-4</c:v>
                </c:pt>
                <c:pt idx="11">
                  <c:v>1.0100000000000001E-2</c:v>
                </c:pt>
                <c:pt idx="12">
                  <c:v>1.4500000000000001E-2</c:v>
                </c:pt>
              </c:numCache>
            </c:numRef>
          </c:val>
        </c:ser>
        <c:ser>
          <c:idx val="1"/>
          <c:order val="1"/>
          <c:explosion val="25"/>
          <c:dLbls>
            <c:showCatName val="1"/>
            <c:showPercent val="1"/>
            <c:showLeaderLines val="1"/>
          </c:dLbls>
          <c:cat>
            <c:strRef>
              <c:f>Prod!$A$1:$A$14</c:f>
              <c:strCache>
                <c:ptCount val="14"/>
                <c:pt idx="0">
                  <c:v>La distribución regional de la producción de calzado en todo el mundo 2008</c:v>
                </c:pt>
                <c:pt idx="1">
                  <c:v>América del Norte y Central</c:v>
                </c:pt>
                <c:pt idx="2">
                  <c:v>América del Sur</c:v>
                </c:pt>
                <c:pt idx="3">
                  <c:v>Brasil</c:v>
                </c:pt>
                <c:pt idx="4">
                  <c:v>Europa Oriental</c:v>
                </c:pt>
                <c:pt idx="5">
                  <c:v>Europa Occidental</c:v>
                </c:pt>
                <c:pt idx="6">
                  <c:v>Vietnam</c:v>
                </c:pt>
                <c:pt idx="7">
                  <c:v> India</c:v>
                </c:pt>
                <c:pt idx="8">
                  <c:v>Asia</c:v>
                </c:pt>
                <c:pt idx="9">
                  <c:v>China</c:v>
                </c:pt>
                <c:pt idx="10">
                  <c:v>Oceania</c:v>
                </c:pt>
                <c:pt idx="11">
                  <c:v>Medio Oriente</c:v>
                </c:pt>
                <c:pt idx="12">
                  <c:v>Africa</c:v>
                </c:pt>
                <c:pt idx="13">
                  <c:v>Estudio Satra</c:v>
                </c:pt>
              </c:strCache>
            </c:strRef>
          </c:cat>
          <c:val>
            <c:numRef>
              <c:f>Prod!$A$14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externalData r:id="rId2"/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it-IT"/>
              <a:t>Colombia </a:t>
            </a:r>
          </a:p>
          <a:p>
            <a:pPr>
              <a:defRPr/>
            </a:pPr>
            <a:r>
              <a:rPr lang="it-IT" sz="700"/>
              <a:t>(mln/pares)</a:t>
            </a:r>
          </a:p>
        </c:rich>
      </c:tx>
      <c:layout/>
    </c:title>
    <c:plotArea>
      <c:layout/>
      <c:barChart>
        <c:barDir val="bar"/>
        <c:grouping val="clustered"/>
        <c:ser>
          <c:idx val="0"/>
          <c:order val="0"/>
          <c:tx>
            <c:v>2004</c:v>
          </c:tx>
          <c:cat>
            <c:strRef>
              <c:f>Colombia!$A$3:$A$6</c:f>
              <c:strCache>
                <c:ptCount val="4"/>
                <c:pt idx="0">
                  <c:v>Producción</c:v>
                </c:pt>
                <c:pt idx="1">
                  <c:v>Importaciones</c:v>
                </c:pt>
                <c:pt idx="2">
                  <c:v>Exportaciones</c:v>
                </c:pt>
                <c:pt idx="3">
                  <c:v>Consumo</c:v>
                </c:pt>
              </c:strCache>
            </c:strRef>
          </c:cat>
          <c:val>
            <c:numRef>
              <c:f>Colombia!$B$3:$B$6</c:f>
              <c:numCache>
                <c:formatCode>General</c:formatCode>
                <c:ptCount val="4"/>
                <c:pt idx="0">
                  <c:v>49.5</c:v>
                </c:pt>
                <c:pt idx="1">
                  <c:v>32.300000000000004</c:v>
                </c:pt>
                <c:pt idx="2">
                  <c:v>4.8</c:v>
                </c:pt>
                <c:pt idx="3">
                  <c:v>77</c:v>
                </c:pt>
              </c:numCache>
            </c:numRef>
          </c:val>
        </c:ser>
        <c:ser>
          <c:idx val="1"/>
          <c:order val="1"/>
          <c:tx>
            <c:v>2005</c:v>
          </c:tx>
          <c:cat>
            <c:strRef>
              <c:f>Colombia!$A$3:$A$6</c:f>
              <c:strCache>
                <c:ptCount val="4"/>
                <c:pt idx="0">
                  <c:v>Producción</c:v>
                </c:pt>
                <c:pt idx="1">
                  <c:v>Importaciones</c:v>
                </c:pt>
                <c:pt idx="2">
                  <c:v>Exportaciones</c:v>
                </c:pt>
                <c:pt idx="3">
                  <c:v>Consumo</c:v>
                </c:pt>
              </c:strCache>
            </c:strRef>
          </c:cat>
          <c:val>
            <c:numRef>
              <c:f>Colombia!$C$3:$C$6</c:f>
              <c:numCache>
                <c:formatCode>General</c:formatCode>
                <c:ptCount val="4"/>
                <c:pt idx="0">
                  <c:v>48.4</c:v>
                </c:pt>
                <c:pt idx="1">
                  <c:v>37.4</c:v>
                </c:pt>
                <c:pt idx="2">
                  <c:v>5.8</c:v>
                </c:pt>
                <c:pt idx="3">
                  <c:v>80</c:v>
                </c:pt>
              </c:numCache>
            </c:numRef>
          </c:val>
        </c:ser>
        <c:ser>
          <c:idx val="2"/>
          <c:order val="2"/>
          <c:tx>
            <c:v>2006</c:v>
          </c:tx>
          <c:cat>
            <c:strRef>
              <c:f>Colombia!$A$3:$A$6</c:f>
              <c:strCache>
                <c:ptCount val="4"/>
                <c:pt idx="0">
                  <c:v>Producción</c:v>
                </c:pt>
                <c:pt idx="1">
                  <c:v>Importaciones</c:v>
                </c:pt>
                <c:pt idx="2">
                  <c:v>Exportaciones</c:v>
                </c:pt>
                <c:pt idx="3">
                  <c:v>Consumo</c:v>
                </c:pt>
              </c:strCache>
            </c:strRef>
          </c:cat>
          <c:val>
            <c:numRef>
              <c:f>Colombia!$D$3:$D$6</c:f>
              <c:numCache>
                <c:formatCode>General</c:formatCode>
                <c:ptCount val="4"/>
                <c:pt idx="0">
                  <c:v>49.3</c:v>
                </c:pt>
                <c:pt idx="1">
                  <c:v>38.4</c:v>
                </c:pt>
                <c:pt idx="2">
                  <c:v>5.0999999999999996</c:v>
                </c:pt>
                <c:pt idx="3">
                  <c:v>82.6</c:v>
                </c:pt>
              </c:numCache>
            </c:numRef>
          </c:val>
        </c:ser>
        <c:ser>
          <c:idx val="3"/>
          <c:order val="3"/>
          <c:tx>
            <c:v>2007</c:v>
          </c:tx>
          <c:cat>
            <c:strRef>
              <c:f>Colombia!$A$3:$A$6</c:f>
              <c:strCache>
                <c:ptCount val="4"/>
                <c:pt idx="0">
                  <c:v>Producción</c:v>
                </c:pt>
                <c:pt idx="1">
                  <c:v>Importaciones</c:v>
                </c:pt>
                <c:pt idx="2">
                  <c:v>Exportaciones</c:v>
                </c:pt>
                <c:pt idx="3">
                  <c:v>Consumo</c:v>
                </c:pt>
              </c:strCache>
            </c:strRef>
          </c:cat>
          <c:val>
            <c:numRef>
              <c:f>Colombia!$E$3:$E$6</c:f>
              <c:numCache>
                <c:formatCode>General</c:formatCode>
                <c:ptCount val="4"/>
                <c:pt idx="0">
                  <c:v>53.6</c:v>
                </c:pt>
                <c:pt idx="1">
                  <c:v>38.800000000000004</c:v>
                </c:pt>
                <c:pt idx="2">
                  <c:v>5.3</c:v>
                </c:pt>
                <c:pt idx="3">
                  <c:v>87.1</c:v>
                </c:pt>
              </c:numCache>
            </c:numRef>
          </c:val>
        </c:ser>
        <c:ser>
          <c:idx val="4"/>
          <c:order val="4"/>
          <c:tx>
            <c:v>2008</c:v>
          </c:tx>
          <c:cat>
            <c:strRef>
              <c:f>Colombia!$A$3:$A$6</c:f>
              <c:strCache>
                <c:ptCount val="4"/>
                <c:pt idx="0">
                  <c:v>Producción</c:v>
                </c:pt>
                <c:pt idx="1">
                  <c:v>Importaciones</c:v>
                </c:pt>
                <c:pt idx="2">
                  <c:v>Exportaciones</c:v>
                </c:pt>
                <c:pt idx="3">
                  <c:v>Consumo</c:v>
                </c:pt>
              </c:strCache>
            </c:strRef>
          </c:cat>
          <c:val>
            <c:numRef>
              <c:f>Colombia!$F$3:$F$6</c:f>
              <c:numCache>
                <c:formatCode>General</c:formatCode>
                <c:ptCount val="4"/>
                <c:pt idx="0">
                  <c:v>55</c:v>
                </c:pt>
                <c:pt idx="1">
                  <c:v>25.4</c:v>
                </c:pt>
                <c:pt idx="2">
                  <c:v>5.0999999999999996</c:v>
                </c:pt>
                <c:pt idx="3">
                  <c:v>75.3</c:v>
                </c:pt>
              </c:numCache>
            </c:numRef>
          </c:val>
        </c:ser>
        <c:axId val="94654464"/>
        <c:axId val="94656000"/>
      </c:barChart>
      <c:catAx>
        <c:axId val="94654464"/>
        <c:scaling>
          <c:orientation val="minMax"/>
        </c:scaling>
        <c:axPos val="l"/>
        <c:majorTickMark val="none"/>
        <c:tickLblPos val="nextTo"/>
        <c:crossAx val="94656000"/>
        <c:crosses val="autoZero"/>
        <c:auto val="1"/>
        <c:lblAlgn val="ctr"/>
        <c:lblOffset val="100"/>
      </c:catAx>
      <c:valAx>
        <c:axId val="94656000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94654464"/>
        <c:crosses val="autoZero"/>
        <c:crossBetween val="between"/>
      </c:valAx>
    </c:plotArea>
    <c:legend>
      <c:legendPos val="r"/>
      <c:layout/>
    </c:legend>
    <c:plotVisOnly val="1"/>
  </c:chart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it-IT"/>
              <a:t>China </a:t>
            </a:r>
          </a:p>
          <a:p>
            <a:pPr>
              <a:defRPr/>
            </a:pPr>
            <a:r>
              <a:rPr lang="it-IT" sz="800"/>
              <a:t>(miln/pares)</a:t>
            </a:r>
          </a:p>
        </c:rich>
      </c:tx>
      <c:layout/>
    </c:title>
    <c:plotArea>
      <c:layout/>
      <c:barChart>
        <c:barDir val="bar"/>
        <c:grouping val="clustered"/>
        <c:ser>
          <c:idx val="5"/>
          <c:order val="5"/>
          <c:tx>
            <c:v>2004</c:v>
          </c:tx>
          <c:cat>
            <c:strRef>
              <c:f>Colombia!$A$3:$A$6</c:f>
              <c:strCache>
                <c:ptCount val="4"/>
                <c:pt idx="0">
                  <c:v>Producción</c:v>
                </c:pt>
                <c:pt idx="1">
                  <c:v>Importaciones</c:v>
                </c:pt>
                <c:pt idx="2">
                  <c:v>Exportaciones</c:v>
                </c:pt>
                <c:pt idx="3">
                  <c:v>Consumo</c:v>
                </c:pt>
              </c:strCache>
            </c:strRef>
          </c:cat>
          <c:val>
            <c:numRef>
              <c:f>Colombia!$B$3:$B$6</c:f>
              <c:numCache>
                <c:formatCode>General</c:formatCode>
                <c:ptCount val="4"/>
                <c:pt idx="0">
                  <c:v>49.5</c:v>
                </c:pt>
                <c:pt idx="1">
                  <c:v>32.300000000000004</c:v>
                </c:pt>
                <c:pt idx="2">
                  <c:v>4.8</c:v>
                </c:pt>
                <c:pt idx="3">
                  <c:v>77</c:v>
                </c:pt>
              </c:numCache>
            </c:numRef>
          </c:val>
        </c:ser>
        <c:ser>
          <c:idx val="6"/>
          <c:order val="6"/>
          <c:tx>
            <c:v>2005</c:v>
          </c:tx>
          <c:cat>
            <c:strRef>
              <c:f>Colombia!$A$3:$A$6</c:f>
              <c:strCache>
                <c:ptCount val="4"/>
                <c:pt idx="0">
                  <c:v>Producción</c:v>
                </c:pt>
                <c:pt idx="1">
                  <c:v>Importaciones</c:v>
                </c:pt>
                <c:pt idx="2">
                  <c:v>Exportaciones</c:v>
                </c:pt>
                <c:pt idx="3">
                  <c:v>Consumo</c:v>
                </c:pt>
              </c:strCache>
            </c:strRef>
          </c:cat>
          <c:val>
            <c:numRef>
              <c:f>Colombia!$C$3:$C$6</c:f>
              <c:numCache>
                <c:formatCode>General</c:formatCode>
                <c:ptCount val="4"/>
                <c:pt idx="0">
                  <c:v>48.4</c:v>
                </c:pt>
                <c:pt idx="1">
                  <c:v>37.4</c:v>
                </c:pt>
                <c:pt idx="2">
                  <c:v>5.8</c:v>
                </c:pt>
                <c:pt idx="3">
                  <c:v>80</c:v>
                </c:pt>
              </c:numCache>
            </c:numRef>
          </c:val>
        </c:ser>
        <c:ser>
          <c:idx val="7"/>
          <c:order val="7"/>
          <c:tx>
            <c:v>2006</c:v>
          </c:tx>
          <c:cat>
            <c:strRef>
              <c:f>Colombia!$A$3:$A$6</c:f>
              <c:strCache>
                <c:ptCount val="4"/>
                <c:pt idx="0">
                  <c:v>Producción</c:v>
                </c:pt>
                <c:pt idx="1">
                  <c:v>Importaciones</c:v>
                </c:pt>
                <c:pt idx="2">
                  <c:v>Exportaciones</c:v>
                </c:pt>
                <c:pt idx="3">
                  <c:v>Consumo</c:v>
                </c:pt>
              </c:strCache>
            </c:strRef>
          </c:cat>
          <c:val>
            <c:numRef>
              <c:f>Colombia!$D$3:$D$6</c:f>
              <c:numCache>
                <c:formatCode>General</c:formatCode>
                <c:ptCount val="4"/>
                <c:pt idx="0">
                  <c:v>49.3</c:v>
                </c:pt>
                <c:pt idx="1">
                  <c:v>38.4</c:v>
                </c:pt>
                <c:pt idx="2">
                  <c:v>5.0999999999999996</c:v>
                </c:pt>
                <c:pt idx="3">
                  <c:v>82.6</c:v>
                </c:pt>
              </c:numCache>
            </c:numRef>
          </c:val>
        </c:ser>
        <c:ser>
          <c:idx val="8"/>
          <c:order val="8"/>
          <c:tx>
            <c:v>2007</c:v>
          </c:tx>
          <c:cat>
            <c:strRef>
              <c:f>Colombia!$A$3:$A$6</c:f>
              <c:strCache>
                <c:ptCount val="4"/>
                <c:pt idx="0">
                  <c:v>Producción</c:v>
                </c:pt>
                <c:pt idx="1">
                  <c:v>Importaciones</c:v>
                </c:pt>
                <c:pt idx="2">
                  <c:v>Exportaciones</c:v>
                </c:pt>
                <c:pt idx="3">
                  <c:v>Consumo</c:v>
                </c:pt>
              </c:strCache>
            </c:strRef>
          </c:cat>
          <c:val>
            <c:numRef>
              <c:f>Colombia!$E$3:$E$6</c:f>
              <c:numCache>
                <c:formatCode>General</c:formatCode>
                <c:ptCount val="4"/>
                <c:pt idx="0">
                  <c:v>53.6</c:v>
                </c:pt>
                <c:pt idx="1">
                  <c:v>38.800000000000004</c:v>
                </c:pt>
                <c:pt idx="2">
                  <c:v>5.3</c:v>
                </c:pt>
                <c:pt idx="3">
                  <c:v>87.1</c:v>
                </c:pt>
              </c:numCache>
            </c:numRef>
          </c:val>
        </c:ser>
        <c:ser>
          <c:idx val="9"/>
          <c:order val="9"/>
          <c:tx>
            <c:v>2008</c:v>
          </c:tx>
          <c:cat>
            <c:strRef>
              <c:f>Colombia!$A$3:$A$6</c:f>
              <c:strCache>
                <c:ptCount val="4"/>
                <c:pt idx="0">
                  <c:v>Producción</c:v>
                </c:pt>
                <c:pt idx="1">
                  <c:v>Importaciones</c:v>
                </c:pt>
                <c:pt idx="2">
                  <c:v>Exportaciones</c:v>
                </c:pt>
                <c:pt idx="3">
                  <c:v>Consumo</c:v>
                </c:pt>
              </c:strCache>
            </c:strRef>
          </c:cat>
          <c:val>
            <c:numRef>
              <c:f>Colombia!$F$3:$F$6</c:f>
              <c:numCache>
                <c:formatCode>General</c:formatCode>
                <c:ptCount val="4"/>
                <c:pt idx="0">
                  <c:v>55</c:v>
                </c:pt>
                <c:pt idx="1">
                  <c:v>25.4</c:v>
                </c:pt>
                <c:pt idx="2">
                  <c:v>5.0999999999999996</c:v>
                </c:pt>
                <c:pt idx="3">
                  <c:v>75.3</c:v>
                </c:pt>
              </c:numCache>
            </c:numRef>
          </c:val>
        </c:ser>
        <c:ser>
          <c:idx val="0"/>
          <c:order val="0"/>
          <c:tx>
            <c:v>2004</c:v>
          </c:tx>
          <c:cat>
            <c:strRef>
              <c:f>China!$A$3:$A$6</c:f>
              <c:strCache>
                <c:ptCount val="4"/>
                <c:pt idx="0">
                  <c:v>Producción</c:v>
                </c:pt>
                <c:pt idx="1">
                  <c:v>Importaciones</c:v>
                </c:pt>
                <c:pt idx="2">
                  <c:v>Exportaciones</c:v>
                </c:pt>
                <c:pt idx="3">
                  <c:v>Consumo</c:v>
                </c:pt>
              </c:strCache>
            </c:strRef>
          </c:cat>
          <c:val>
            <c:numRef>
              <c:f>China!$B$3:$B$6</c:f>
              <c:numCache>
                <c:formatCode>General</c:formatCode>
                <c:ptCount val="4"/>
                <c:pt idx="0" formatCode="#,##0.00">
                  <c:v>8100</c:v>
                </c:pt>
                <c:pt idx="1">
                  <c:v>8.9</c:v>
                </c:pt>
                <c:pt idx="2" formatCode="#,##0.00">
                  <c:v>5885</c:v>
                </c:pt>
                <c:pt idx="3" formatCode="#,##0.00">
                  <c:v>2225</c:v>
                </c:pt>
              </c:numCache>
            </c:numRef>
          </c:val>
        </c:ser>
        <c:ser>
          <c:idx val="1"/>
          <c:order val="1"/>
          <c:tx>
            <c:v>2005</c:v>
          </c:tx>
          <c:cat>
            <c:strRef>
              <c:f>China!$A$3:$A$6</c:f>
              <c:strCache>
                <c:ptCount val="4"/>
                <c:pt idx="0">
                  <c:v>Producción</c:v>
                </c:pt>
                <c:pt idx="1">
                  <c:v>Importaciones</c:v>
                </c:pt>
                <c:pt idx="2">
                  <c:v>Exportaciones</c:v>
                </c:pt>
                <c:pt idx="3">
                  <c:v>Consumo</c:v>
                </c:pt>
              </c:strCache>
            </c:strRef>
          </c:cat>
          <c:val>
            <c:numRef>
              <c:f>China!$C$3:$C$6</c:f>
              <c:numCache>
                <c:formatCode>General</c:formatCode>
                <c:ptCount val="4"/>
                <c:pt idx="0" formatCode="#,##0.00">
                  <c:v>9000</c:v>
                </c:pt>
                <c:pt idx="1">
                  <c:v>10.5</c:v>
                </c:pt>
                <c:pt idx="2" formatCode="#,##0.00">
                  <c:v>6914</c:v>
                </c:pt>
                <c:pt idx="3" formatCode="#,##0.00">
                  <c:v>2097</c:v>
                </c:pt>
              </c:numCache>
            </c:numRef>
          </c:val>
        </c:ser>
        <c:ser>
          <c:idx val="2"/>
          <c:order val="2"/>
          <c:tx>
            <c:v>2006</c:v>
          </c:tx>
          <c:cat>
            <c:strRef>
              <c:f>China!$A$3:$A$6</c:f>
              <c:strCache>
                <c:ptCount val="4"/>
                <c:pt idx="0">
                  <c:v>Producción</c:v>
                </c:pt>
                <c:pt idx="1">
                  <c:v>Importaciones</c:v>
                </c:pt>
                <c:pt idx="2">
                  <c:v>Exportaciones</c:v>
                </c:pt>
                <c:pt idx="3">
                  <c:v>Consumo</c:v>
                </c:pt>
              </c:strCache>
            </c:strRef>
          </c:cat>
          <c:val>
            <c:numRef>
              <c:f>China!$D$3:$D$6</c:f>
              <c:numCache>
                <c:formatCode>General</c:formatCode>
                <c:ptCount val="4"/>
                <c:pt idx="0" formatCode="#,##0.00">
                  <c:v>9600</c:v>
                </c:pt>
                <c:pt idx="1">
                  <c:v>13.8</c:v>
                </c:pt>
                <c:pt idx="2" formatCode="#,##0.00">
                  <c:v>7654</c:v>
                </c:pt>
                <c:pt idx="3" formatCode="#,##0.00">
                  <c:v>1960</c:v>
                </c:pt>
              </c:numCache>
            </c:numRef>
          </c:val>
        </c:ser>
        <c:ser>
          <c:idx val="3"/>
          <c:order val="3"/>
          <c:tx>
            <c:v>2007</c:v>
          </c:tx>
          <c:cat>
            <c:strRef>
              <c:f>China!$A$3:$A$6</c:f>
              <c:strCache>
                <c:ptCount val="4"/>
                <c:pt idx="0">
                  <c:v>Producción</c:v>
                </c:pt>
                <c:pt idx="1">
                  <c:v>Importaciones</c:v>
                </c:pt>
                <c:pt idx="2">
                  <c:v>Exportaciones</c:v>
                </c:pt>
                <c:pt idx="3">
                  <c:v>Consumo</c:v>
                </c:pt>
              </c:strCache>
            </c:strRef>
          </c:cat>
          <c:val>
            <c:numRef>
              <c:f>China!$E$3:$E$6</c:f>
              <c:numCache>
                <c:formatCode>General</c:formatCode>
                <c:ptCount val="4"/>
                <c:pt idx="0" formatCode="#,##0.00">
                  <c:v>10209</c:v>
                </c:pt>
                <c:pt idx="1">
                  <c:v>46.1</c:v>
                </c:pt>
                <c:pt idx="2" formatCode="#,##0.00">
                  <c:v>8175</c:v>
                </c:pt>
                <c:pt idx="3" formatCode="#,##0.00">
                  <c:v>2080</c:v>
                </c:pt>
              </c:numCache>
            </c:numRef>
          </c:val>
        </c:ser>
        <c:ser>
          <c:idx val="4"/>
          <c:order val="4"/>
          <c:tx>
            <c:v>2008</c:v>
          </c:tx>
          <c:cat>
            <c:strRef>
              <c:f>China!$A$3:$A$6</c:f>
              <c:strCache>
                <c:ptCount val="4"/>
                <c:pt idx="0">
                  <c:v>Producción</c:v>
                </c:pt>
                <c:pt idx="1">
                  <c:v>Importaciones</c:v>
                </c:pt>
                <c:pt idx="2">
                  <c:v>Exportaciones</c:v>
                </c:pt>
                <c:pt idx="3">
                  <c:v>Consumo</c:v>
                </c:pt>
              </c:strCache>
            </c:strRef>
          </c:cat>
          <c:val>
            <c:numRef>
              <c:f>China!$F$3:$F$6</c:f>
              <c:numCache>
                <c:formatCode>General</c:formatCode>
                <c:ptCount val="4"/>
                <c:pt idx="0" formatCode="#,##0.00">
                  <c:v>10030</c:v>
                </c:pt>
                <c:pt idx="1">
                  <c:v>34</c:v>
                </c:pt>
                <c:pt idx="2" formatCode="#,##0.00">
                  <c:v>8120</c:v>
                </c:pt>
                <c:pt idx="3" formatCode="#,##0.00">
                  <c:v>1944</c:v>
                </c:pt>
              </c:numCache>
            </c:numRef>
          </c:val>
        </c:ser>
        <c:axId val="94574848"/>
        <c:axId val="94580736"/>
      </c:barChart>
      <c:catAx>
        <c:axId val="94574848"/>
        <c:scaling>
          <c:orientation val="minMax"/>
        </c:scaling>
        <c:axPos val="l"/>
        <c:majorTickMark val="none"/>
        <c:tickLblPos val="nextTo"/>
        <c:crossAx val="94580736"/>
        <c:crosses val="autoZero"/>
        <c:auto val="1"/>
        <c:lblAlgn val="ctr"/>
        <c:lblOffset val="100"/>
      </c:catAx>
      <c:valAx>
        <c:axId val="94580736"/>
        <c:scaling>
          <c:orientation val="minMax"/>
          <c:min val="1000"/>
        </c:scaling>
        <c:axPos val="b"/>
        <c:majorGridlines/>
        <c:numFmt formatCode="General" sourceLinked="1"/>
        <c:majorTickMark val="none"/>
        <c:tickLblPos val="nextTo"/>
        <c:crossAx val="94574848"/>
        <c:crosses val="autoZero"/>
        <c:crossBetween val="between"/>
      </c:valAx>
    </c:plotArea>
    <c:legend>
      <c:legendPos val="r"/>
      <c:layout/>
    </c:legend>
    <c:plotVisOnly val="1"/>
  </c:chart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it-IT"/>
              <a:t>Brasil </a:t>
            </a:r>
          </a:p>
          <a:p>
            <a:pPr>
              <a:defRPr/>
            </a:pPr>
            <a:r>
              <a:rPr lang="it-IT" sz="700"/>
              <a:t>(mln/pares)</a:t>
            </a:r>
          </a:p>
        </c:rich>
      </c:tx>
      <c:layout/>
    </c:title>
    <c:plotArea>
      <c:layout/>
      <c:barChart>
        <c:barDir val="bar"/>
        <c:grouping val="clustered"/>
        <c:ser>
          <c:idx val="0"/>
          <c:order val="0"/>
          <c:tx>
            <c:v>2004</c:v>
          </c:tx>
          <c:cat>
            <c:strRef>
              <c:f>Brasil!$A$3:$A$6</c:f>
              <c:strCache>
                <c:ptCount val="4"/>
                <c:pt idx="0">
                  <c:v>Producción</c:v>
                </c:pt>
                <c:pt idx="1">
                  <c:v>Importaciones</c:v>
                </c:pt>
                <c:pt idx="2">
                  <c:v>Exportaciones</c:v>
                </c:pt>
                <c:pt idx="3">
                  <c:v>Consumo</c:v>
                </c:pt>
              </c:strCache>
            </c:strRef>
          </c:cat>
          <c:val>
            <c:numRef>
              <c:f>Brasil!$B$3:$B$6</c:f>
              <c:numCache>
                <c:formatCode>General</c:formatCode>
                <c:ptCount val="4"/>
                <c:pt idx="0">
                  <c:v>800</c:v>
                </c:pt>
                <c:pt idx="1">
                  <c:v>9</c:v>
                </c:pt>
                <c:pt idx="2">
                  <c:v>212</c:v>
                </c:pt>
                <c:pt idx="3">
                  <c:v>597</c:v>
                </c:pt>
              </c:numCache>
            </c:numRef>
          </c:val>
        </c:ser>
        <c:ser>
          <c:idx val="1"/>
          <c:order val="1"/>
          <c:tx>
            <c:v>2005</c:v>
          </c:tx>
          <c:cat>
            <c:strRef>
              <c:f>Brasil!$A$3:$A$6</c:f>
              <c:strCache>
                <c:ptCount val="4"/>
                <c:pt idx="0">
                  <c:v>Producción</c:v>
                </c:pt>
                <c:pt idx="1">
                  <c:v>Importaciones</c:v>
                </c:pt>
                <c:pt idx="2">
                  <c:v>Exportaciones</c:v>
                </c:pt>
                <c:pt idx="3">
                  <c:v>Consumo</c:v>
                </c:pt>
              </c:strCache>
            </c:strRef>
          </c:cat>
          <c:val>
            <c:numRef>
              <c:f>Brasil!$C$3:$C$6</c:f>
              <c:numCache>
                <c:formatCode>General</c:formatCode>
                <c:ptCount val="4"/>
                <c:pt idx="0">
                  <c:v>806.1</c:v>
                </c:pt>
                <c:pt idx="1">
                  <c:v>17</c:v>
                </c:pt>
                <c:pt idx="2">
                  <c:v>190</c:v>
                </c:pt>
                <c:pt idx="3">
                  <c:v>633.1</c:v>
                </c:pt>
              </c:numCache>
            </c:numRef>
          </c:val>
        </c:ser>
        <c:ser>
          <c:idx val="2"/>
          <c:order val="2"/>
          <c:tx>
            <c:v>2006</c:v>
          </c:tx>
          <c:cat>
            <c:strRef>
              <c:f>Brasil!$A$3:$A$6</c:f>
              <c:strCache>
                <c:ptCount val="4"/>
                <c:pt idx="0">
                  <c:v>Producción</c:v>
                </c:pt>
                <c:pt idx="1">
                  <c:v>Importaciones</c:v>
                </c:pt>
                <c:pt idx="2">
                  <c:v>Exportaciones</c:v>
                </c:pt>
                <c:pt idx="3">
                  <c:v>Consumo</c:v>
                </c:pt>
              </c:strCache>
            </c:strRef>
          </c:cat>
          <c:val>
            <c:numRef>
              <c:f>Brasil!$D$3:$D$6</c:f>
              <c:numCache>
                <c:formatCode>General</c:formatCode>
                <c:ptCount val="4"/>
                <c:pt idx="0">
                  <c:v>796</c:v>
                </c:pt>
                <c:pt idx="1">
                  <c:v>19.100000000000001</c:v>
                </c:pt>
                <c:pt idx="2">
                  <c:v>179.7</c:v>
                </c:pt>
                <c:pt idx="3">
                  <c:v>635.4</c:v>
                </c:pt>
              </c:numCache>
            </c:numRef>
          </c:val>
        </c:ser>
        <c:ser>
          <c:idx val="3"/>
          <c:order val="3"/>
          <c:tx>
            <c:v>2007</c:v>
          </c:tx>
          <c:cat>
            <c:strRef>
              <c:f>Brasil!$A$3:$A$6</c:f>
              <c:strCache>
                <c:ptCount val="4"/>
                <c:pt idx="0">
                  <c:v>Producción</c:v>
                </c:pt>
                <c:pt idx="1">
                  <c:v>Importaciones</c:v>
                </c:pt>
                <c:pt idx="2">
                  <c:v>Exportaciones</c:v>
                </c:pt>
                <c:pt idx="3">
                  <c:v>Consumo</c:v>
                </c:pt>
              </c:strCache>
            </c:strRef>
          </c:cat>
          <c:val>
            <c:numRef>
              <c:f>Brasil!$E$3:$E$6</c:f>
              <c:numCache>
                <c:formatCode>General</c:formatCode>
                <c:ptCount val="4"/>
                <c:pt idx="0">
                  <c:v>796.3</c:v>
                </c:pt>
                <c:pt idx="1">
                  <c:v>28.7</c:v>
                </c:pt>
                <c:pt idx="2">
                  <c:v>177</c:v>
                </c:pt>
                <c:pt idx="3">
                  <c:v>648</c:v>
                </c:pt>
              </c:numCache>
            </c:numRef>
          </c:val>
        </c:ser>
        <c:ser>
          <c:idx val="4"/>
          <c:order val="4"/>
          <c:tx>
            <c:v>2008</c:v>
          </c:tx>
          <c:cat>
            <c:strRef>
              <c:f>Brasil!$A$3:$A$6</c:f>
              <c:strCache>
                <c:ptCount val="4"/>
                <c:pt idx="0">
                  <c:v>Producción</c:v>
                </c:pt>
                <c:pt idx="1">
                  <c:v>Importaciones</c:v>
                </c:pt>
                <c:pt idx="2">
                  <c:v>Exportaciones</c:v>
                </c:pt>
                <c:pt idx="3">
                  <c:v>Consumo</c:v>
                </c:pt>
              </c:strCache>
            </c:strRef>
          </c:cat>
          <c:val>
            <c:numRef>
              <c:f>Brasil!$F$3:$F$6</c:f>
              <c:numCache>
                <c:formatCode>General</c:formatCode>
                <c:ptCount val="4"/>
                <c:pt idx="0">
                  <c:v>816</c:v>
                </c:pt>
                <c:pt idx="1">
                  <c:v>39.300000000000004</c:v>
                </c:pt>
                <c:pt idx="2">
                  <c:v>165.8</c:v>
                </c:pt>
                <c:pt idx="3">
                  <c:v>689.5</c:v>
                </c:pt>
              </c:numCache>
            </c:numRef>
          </c:val>
        </c:ser>
        <c:axId val="94855936"/>
        <c:axId val="94857472"/>
      </c:barChart>
      <c:catAx>
        <c:axId val="94855936"/>
        <c:scaling>
          <c:orientation val="minMax"/>
        </c:scaling>
        <c:axPos val="l"/>
        <c:majorTickMark val="none"/>
        <c:tickLblPos val="nextTo"/>
        <c:crossAx val="94857472"/>
        <c:crosses val="autoZero"/>
        <c:auto val="1"/>
        <c:lblAlgn val="ctr"/>
        <c:lblOffset val="100"/>
      </c:catAx>
      <c:valAx>
        <c:axId val="94857472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94855936"/>
        <c:crosses val="autoZero"/>
        <c:crossBetween val="between"/>
      </c:valAx>
    </c:plotArea>
    <c:legend>
      <c:legendPos val="r"/>
      <c:layout/>
    </c:legend>
    <c:plotVisOnly val="1"/>
  </c:chart>
  <c:externalData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it-IT"/>
              <a:t>Italia </a:t>
            </a:r>
          </a:p>
          <a:p>
            <a:pPr>
              <a:defRPr/>
            </a:pPr>
            <a:r>
              <a:rPr lang="it-IT" sz="700"/>
              <a:t>(mln/pares)</a:t>
            </a:r>
          </a:p>
        </c:rich>
      </c:tx>
    </c:title>
    <c:plotArea>
      <c:layout/>
      <c:barChart>
        <c:barDir val="bar"/>
        <c:grouping val="clustered"/>
        <c:ser>
          <c:idx val="0"/>
          <c:order val="0"/>
          <c:tx>
            <c:v>2004</c:v>
          </c:tx>
          <c:cat>
            <c:strRef>
              <c:f>Italia!$A$3:$A$6</c:f>
              <c:strCache>
                <c:ptCount val="4"/>
                <c:pt idx="0">
                  <c:v>Producción</c:v>
                </c:pt>
                <c:pt idx="1">
                  <c:v>Importaciones</c:v>
                </c:pt>
                <c:pt idx="2">
                  <c:v>Exportaciones</c:v>
                </c:pt>
                <c:pt idx="3">
                  <c:v>Consumo</c:v>
                </c:pt>
              </c:strCache>
            </c:strRef>
          </c:cat>
          <c:val>
            <c:numRef>
              <c:f>Italia!$B$3:$B$6</c:f>
              <c:numCache>
                <c:formatCode>General</c:formatCode>
                <c:ptCount val="4"/>
                <c:pt idx="0">
                  <c:v>281</c:v>
                </c:pt>
                <c:pt idx="1">
                  <c:v>311</c:v>
                </c:pt>
                <c:pt idx="2">
                  <c:v>279.3</c:v>
                </c:pt>
                <c:pt idx="3">
                  <c:v>312.7</c:v>
                </c:pt>
              </c:numCache>
            </c:numRef>
          </c:val>
        </c:ser>
        <c:ser>
          <c:idx val="1"/>
          <c:order val="1"/>
          <c:tx>
            <c:v>2005</c:v>
          </c:tx>
          <c:cat>
            <c:strRef>
              <c:f>Italia!$A$3:$A$6</c:f>
              <c:strCache>
                <c:ptCount val="4"/>
                <c:pt idx="0">
                  <c:v>Producción</c:v>
                </c:pt>
                <c:pt idx="1">
                  <c:v>Importaciones</c:v>
                </c:pt>
                <c:pt idx="2">
                  <c:v>Exportaciones</c:v>
                </c:pt>
                <c:pt idx="3">
                  <c:v>Consumo</c:v>
                </c:pt>
              </c:strCache>
            </c:strRef>
          </c:cat>
          <c:val>
            <c:numRef>
              <c:f>Italia!$C$3:$C$6</c:f>
              <c:numCache>
                <c:formatCode>General</c:formatCode>
                <c:ptCount val="4"/>
                <c:pt idx="0">
                  <c:v>250.2</c:v>
                </c:pt>
                <c:pt idx="1">
                  <c:v>331.7</c:v>
                </c:pt>
                <c:pt idx="2">
                  <c:v>249</c:v>
                </c:pt>
                <c:pt idx="3">
                  <c:v>332.9</c:v>
                </c:pt>
              </c:numCache>
            </c:numRef>
          </c:val>
        </c:ser>
        <c:ser>
          <c:idx val="2"/>
          <c:order val="2"/>
          <c:tx>
            <c:v>2006</c:v>
          </c:tx>
          <c:cat>
            <c:strRef>
              <c:f>Italia!$A$3:$A$6</c:f>
              <c:strCache>
                <c:ptCount val="4"/>
                <c:pt idx="0">
                  <c:v>Producción</c:v>
                </c:pt>
                <c:pt idx="1">
                  <c:v>Importaciones</c:v>
                </c:pt>
                <c:pt idx="2">
                  <c:v>Exportaciones</c:v>
                </c:pt>
                <c:pt idx="3">
                  <c:v>Consumo</c:v>
                </c:pt>
              </c:strCache>
            </c:strRef>
          </c:cat>
          <c:val>
            <c:numRef>
              <c:f>Italia!$D$3:$D$6</c:f>
              <c:numCache>
                <c:formatCode>General</c:formatCode>
                <c:ptCount val="4"/>
                <c:pt idx="0">
                  <c:v>244</c:v>
                </c:pt>
                <c:pt idx="1">
                  <c:v>363.6</c:v>
                </c:pt>
                <c:pt idx="2">
                  <c:v>243.6</c:v>
                </c:pt>
                <c:pt idx="3">
                  <c:v>364</c:v>
                </c:pt>
              </c:numCache>
            </c:numRef>
          </c:val>
        </c:ser>
        <c:ser>
          <c:idx val="3"/>
          <c:order val="3"/>
          <c:tx>
            <c:v>2007</c:v>
          </c:tx>
          <c:cat>
            <c:strRef>
              <c:f>Italia!$A$3:$A$6</c:f>
              <c:strCache>
                <c:ptCount val="4"/>
                <c:pt idx="0">
                  <c:v>Producción</c:v>
                </c:pt>
                <c:pt idx="1">
                  <c:v>Importaciones</c:v>
                </c:pt>
                <c:pt idx="2">
                  <c:v>Exportaciones</c:v>
                </c:pt>
                <c:pt idx="3">
                  <c:v>Consumo</c:v>
                </c:pt>
              </c:strCache>
            </c:strRef>
          </c:cat>
          <c:val>
            <c:numRef>
              <c:f>Italia!$E$3:$E$6</c:f>
              <c:numCache>
                <c:formatCode>General</c:formatCode>
                <c:ptCount val="4"/>
                <c:pt idx="0">
                  <c:v>241.9</c:v>
                </c:pt>
                <c:pt idx="1">
                  <c:v>390</c:v>
                </c:pt>
                <c:pt idx="2">
                  <c:v>245.3</c:v>
                </c:pt>
                <c:pt idx="3">
                  <c:v>386.6</c:v>
                </c:pt>
              </c:numCache>
            </c:numRef>
          </c:val>
        </c:ser>
        <c:ser>
          <c:idx val="4"/>
          <c:order val="4"/>
          <c:tx>
            <c:v>2008</c:v>
          </c:tx>
          <c:cat>
            <c:strRef>
              <c:f>Italia!$A$3:$A$6</c:f>
              <c:strCache>
                <c:ptCount val="4"/>
                <c:pt idx="0">
                  <c:v>Producción</c:v>
                </c:pt>
                <c:pt idx="1">
                  <c:v>Importaciones</c:v>
                </c:pt>
                <c:pt idx="2">
                  <c:v>Exportaciones</c:v>
                </c:pt>
                <c:pt idx="3">
                  <c:v>Consumo</c:v>
                </c:pt>
              </c:strCache>
            </c:strRef>
          </c:cat>
          <c:val>
            <c:numRef>
              <c:f>Italia!$F$3:$F$6</c:f>
              <c:numCache>
                <c:formatCode>General</c:formatCode>
                <c:ptCount val="4"/>
                <c:pt idx="0">
                  <c:v>225.2</c:v>
                </c:pt>
                <c:pt idx="1">
                  <c:v>352.6</c:v>
                </c:pt>
                <c:pt idx="2">
                  <c:v>221.8</c:v>
                </c:pt>
                <c:pt idx="3">
                  <c:v>356</c:v>
                </c:pt>
              </c:numCache>
            </c:numRef>
          </c:val>
        </c:ser>
        <c:axId val="94919680"/>
        <c:axId val="94937856"/>
      </c:barChart>
      <c:catAx>
        <c:axId val="94919680"/>
        <c:scaling>
          <c:orientation val="minMax"/>
        </c:scaling>
        <c:axPos val="l"/>
        <c:majorTickMark val="none"/>
        <c:tickLblPos val="nextTo"/>
        <c:crossAx val="94937856"/>
        <c:crosses val="autoZero"/>
        <c:auto val="1"/>
        <c:lblAlgn val="ctr"/>
        <c:lblOffset val="100"/>
      </c:catAx>
      <c:valAx>
        <c:axId val="94937856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94919680"/>
        <c:crosses val="autoZero"/>
        <c:crossBetween val="between"/>
      </c:valAx>
    </c:plotArea>
    <c:legend>
      <c:legendPos val="r"/>
    </c:legend>
    <c:plotVisOnly val="1"/>
  </c:chart>
  <c:externalData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7643AE-5A28-4CB3-ACC6-6E989A45A02C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F42FCDF6-6E08-4AC0-86BB-36EAFFB1C8F4}">
      <dgm:prSet phldrT="[Testo]"/>
      <dgm:spPr/>
      <dgm:t>
        <a:bodyPr/>
        <a:lstStyle/>
        <a:p>
          <a:r>
            <a:rPr lang="it-IT" dirty="0" smtClean="0"/>
            <a:t>INICIO</a:t>
          </a:r>
          <a:endParaRPr lang="it-IT" dirty="0"/>
        </a:p>
      </dgm:t>
    </dgm:pt>
    <dgm:pt modelId="{70A333E5-AB52-44A1-800B-95B5CE9B0938}" type="parTrans" cxnId="{1B570F47-4847-495B-8F90-9417C445CF53}">
      <dgm:prSet/>
      <dgm:spPr/>
      <dgm:t>
        <a:bodyPr/>
        <a:lstStyle/>
        <a:p>
          <a:endParaRPr lang="it-IT"/>
        </a:p>
      </dgm:t>
    </dgm:pt>
    <dgm:pt modelId="{3AFBE509-69BE-41C4-820E-71B31B9185F9}" type="sibTrans" cxnId="{1B570F47-4847-495B-8F90-9417C445CF53}">
      <dgm:prSet/>
      <dgm:spPr/>
      <dgm:t>
        <a:bodyPr/>
        <a:lstStyle/>
        <a:p>
          <a:endParaRPr lang="it-IT"/>
        </a:p>
      </dgm:t>
    </dgm:pt>
    <dgm:pt modelId="{B789DD81-20F6-4A72-8DF9-240028C86E82}">
      <dgm:prSet phldrT="[Testo]"/>
      <dgm:spPr/>
      <dgm:t>
        <a:bodyPr/>
        <a:lstStyle/>
        <a:p>
          <a:r>
            <a:rPr lang="it-IT" b="1" u="sng" dirty="0" smtClean="0">
              <a:solidFill>
                <a:srgbClr val="FF0000"/>
              </a:solidFill>
            </a:rPr>
            <a:t>Fase de </a:t>
          </a:r>
          <a:r>
            <a:rPr lang="it-IT" b="1" u="sng" dirty="0" err="1" smtClean="0">
              <a:solidFill>
                <a:srgbClr val="FF0000"/>
              </a:solidFill>
            </a:rPr>
            <a:t>precio</a:t>
          </a:r>
          <a:endParaRPr lang="it-IT" b="1" u="sng" dirty="0">
            <a:solidFill>
              <a:srgbClr val="FF0000"/>
            </a:solidFill>
          </a:endParaRPr>
        </a:p>
      </dgm:t>
    </dgm:pt>
    <dgm:pt modelId="{B022682B-258A-4EAE-857E-9F2FD6774B79}" type="parTrans" cxnId="{0F5BB864-D80B-491B-AB42-00255D30C20C}">
      <dgm:prSet/>
      <dgm:spPr/>
      <dgm:t>
        <a:bodyPr/>
        <a:lstStyle/>
        <a:p>
          <a:endParaRPr lang="it-IT"/>
        </a:p>
      </dgm:t>
    </dgm:pt>
    <dgm:pt modelId="{5618BE9B-7281-4E85-96B2-F56E92E311CA}" type="sibTrans" cxnId="{0F5BB864-D80B-491B-AB42-00255D30C20C}">
      <dgm:prSet/>
      <dgm:spPr/>
      <dgm:t>
        <a:bodyPr/>
        <a:lstStyle/>
        <a:p>
          <a:endParaRPr lang="it-IT"/>
        </a:p>
      </dgm:t>
    </dgm:pt>
    <dgm:pt modelId="{FC3FCFA8-DB41-4E10-8C81-6D0A3F6DD390}">
      <dgm:prSet phldrT="[Testo]"/>
      <dgm:spPr/>
      <dgm:t>
        <a:bodyPr/>
        <a:lstStyle/>
        <a:p>
          <a:r>
            <a:rPr lang="es-ES" dirty="0" smtClean="0"/>
            <a:t>, la fase inicial de China (para la exportación) y el presente en Colombia (para protegerse de las importaciones</a:t>
          </a:r>
          <a:endParaRPr lang="it-IT" dirty="0"/>
        </a:p>
      </dgm:t>
    </dgm:pt>
    <dgm:pt modelId="{B9BBD235-8656-4585-B720-BD9F85EE933D}" type="parTrans" cxnId="{F78B63FD-7339-4277-9FC1-3D2DFED930F6}">
      <dgm:prSet/>
      <dgm:spPr/>
      <dgm:t>
        <a:bodyPr/>
        <a:lstStyle/>
        <a:p>
          <a:endParaRPr lang="it-IT"/>
        </a:p>
      </dgm:t>
    </dgm:pt>
    <dgm:pt modelId="{C8BB644F-7092-4696-AC2F-CC1CFF0CDC12}" type="sibTrans" cxnId="{F78B63FD-7339-4277-9FC1-3D2DFED930F6}">
      <dgm:prSet/>
      <dgm:spPr/>
      <dgm:t>
        <a:bodyPr/>
        <a:lstStyle/>
        <a:p>
          <a:endParaRPr lang="it-IT"/>
        </a:p>
      </dgm:t>
    </dgm:pt>
    <dgm:pt modelId="{12F11A72-D769-4FB5-A84C-C6097710B18C}">
      <dgm:prSet phldrT="[Testo]"/>
      <dgm:spPr/>
      <dgm:t>
        <a:bodyPr/>
        <a:lstStyle/>
        <a:p>
          <a:r>
            <a:rPr lang="it-IT" dirty="0" err="1" smtClean="0"/>
            <a:t>Desarrollo</a:t>
          </a:r>
          <a:endParaRPr lang="it-IT" dirty="0"/>
        </a:p>
      </dgm:t>
    </dgm:pt>
    <dgm:pt modelId="{61B160B1-92C4-4164-BEEA-FC63112D89FC}" type="parTrans" cxnId="{7B9A9D50-D241-453A-B9C7-3457EA98C3B6}">
      <dgm:prSet/>
      <dgm:spPr/>
      <dgm:t>
        <a:bodyPr/>
        <a:lstStyle/>
        <a:p>
          <a:endParaRPr lang="it-IT"/>
        </a:p>
      </dgm:t>
    </dgm:pt>
    <dgm:pt modelId="{0BC1EAEB-9647-48B8-A588-02D2D45E95D3}" type="sibTrans" cxnId="{7B9A9D50-D241-453A-B9C7-3457EA98C3B6}">
      <dgm:prSet/>
      <dgm:spPr/>
      <dgm:t>
        <a:bodyPr/>
        <a:lstStyle/>
        <a:p>
          <a:endParaRPr lang="it-IT"/>
        </a:p>
      </dgm:t>
    </dgm:pt>
    <dgm:pt modelId="{4F9B3C88-874C-4A8D-9377-9A7B9C6B7946}">
      <dgm:prSet phldrT="[Testo]"/>
      <dgm:spPr/>
      <dgm:t>
        <a:bodyPr/>
        <a:lstStyle/>
        <a:p>
          <a:r>
            <a:rPr lang="it-IT" b="1" u="sng" dirty="0" smtClean="0">
              <a:solidFill>
                <a:srgbClr val="FF0000"/>
              </a:solidFill>
            </a:rPr>
            <a:t>Fase </a:t>
          </a:r>
          <a:r>
            <a:rPr lang="it-IT" b="1" u="sng" dirty="0" err="1" smtClean="0">
              <a:solidFill>
                <a:srgbClr val="FF0000"/>
              </a:solidFill>
            </a:rPr>
            <a:t>precio</a:t>
          </a:r>
          <a:r>
            <a:rPr lang="it-IT" b="1" u="sng" dirty="0" smtClean="0">
              <a:solidFill>
                <a:srgbClr val="FF0000"/>
              </a:solidFill>
            </a:rPr>
            <a:t> y </a:t>
          </a:r>
          <a:r>
            <a:rPr lang="it-IT" b="1" u="sng" dirty="0" err="1" smtClean="0">
              <a:solidFill>
                <a:srgbClr val="FF0000"/>
              </a:solidFill>
            </a:rPr>
            <a:t>imagen</a:t>
          </a:r>
          <a:endParaRPr lang="it-IT" b="1" u="sng" dirty="0">
            <a:solidFill>
              <a:srgbClr val="FF0000"/>
            </a:solidFill>
          </a:endParaRPr>
        </a:p>
      </dgm:t>
    </dgm:pt>
    <dgm:pt modelId="{9F388A6E-1155-41AB-B5A8-4825946E5F16}" type="parTrans" cxnId="{C9004CDD-CAB8-4E12-A854-19960C910CC5}">
      <dgm:prSet/>
      <dgm:spPr/>
      <dgm:t>
        <a:bodyPr/>
        <a:lstStyle/>
        <a:p>
          <a:endParaRPr lang="it-IT"/>
        </a:p>
      </dgm:t>
    </dgm:pt>
    <dgm:pt modelId="{D2C1E946-249C-412B-8748-FC47365C0196}" type="sibTrans" cxnId="{C9004CDD-CAB8-4E12-A854-19960C910CC5}">
      <dgm:prSet/>
      <dgm:spPr/>
      <dgm:t>
        <a:bodyPr/>
        <a:lstStyle/>
        <a:p>
          <a:endParaRPr lang="it-IT"/>
        </a:p>
      </dgm:t>
    </dgm:pt>
    <dgm:pt modelId="{AE012C83-EA92-46AA-A5F5-CEA42C7E159A}">
      <dgm:prSet phldrT="[Testo]"/>
      <dgm:spPr/>
      <dgm:t>
        <a:bodyPr/>
        <a:lstStyle/>
        <a:p>
          <a:r>
            <a:rPr lang="es-ES" dirty="0" smtClean="0"/>
            <a:t>la especialización productiva, la flexibilidad y la adaptabilidad, a través de una racionalización de la tecnología, como en China y Brasil en este momento</a:t>
          </a:r>
          <a:endParaRPr lang="it-IT" dirty="0"/>
        </a:p>
      </dgm:t>
    </dgm:pt>
    <dgm:pt modelId="{B9D6286B-B129-428B-8869-330EB3FD08EA}" type="parTrans" cxnId="{A0AF7FB0-ABF1-4AC8-9AF7-13A8A2372D55}">
      <dgm:prSet/>
      <dgm:spPr/>
      <dgm:t>
        <a:bodyPr/>
        <a:lstStyle/>
        <a:p>
          <a:endParaRPr lang="it-IT"/>
        </a:p>
      </dgm:t>
    </dgm:pt>
    <dgm:pt modelId="{33CCAAED-DFE0-4BBF-BB08-2FDE0A0411D1}" type="sibTrans" cxnId="{A0AF7FB0-ABF1-4AC8-9AF7-13A8A2372D55}">
      <dgm:prSet/>
      <dgm:spPr/>
      <dgm:t>
        <a:bodyPr/>
        <a:lstStyle/>
        <a:p>
          <a:endParaRPr lang="it-IT"/>
        </a:p>
      </dgm:t>
    </dgm:pt>
    <dgm:pt modelId="{63D8ABA6-8859-4E70-A117-38EEDAE30E65}">
      <dgm:prSet phldrT="[Testo]"/>
      <dgm:spPr/>
      <dgm:t>
        <a:bodyPr/>
        <a:lstStyle/>
        <a:p>
          <a:r>
            <a:rPr lang="it-IT" dirty="0" err="1" smtClean="0"/>
            <a:t>Madurez</a:t>
          </a:r>
          <a:endParaRPr lang="it-IT" dirty="0"/>
        </a:p>
      </dgm:t>
    </dgm:pt>
    <dgm:pt modelId="{6336C0CF-9018-4330-808C-001ADB0AF4C2}" type="parTrans" cxnId="{DF1EA0B3-5C8F-4E1F-A871-50352C944332}">
      <dgm:prSet/>
      <dgm:spPr/>
      <dgm:t>
        <a:bodyPr/>
        <a:lstStyle/>
        <a:p>
          <a:endParaRPr lang="it-IT"/>
        </a:p>
      </dgm:t>
    </dgm:pt>
    <dgm:pt modelId="{CBCF22C3-46A6-40E3-A901-B143FE96DF4B}" type="sibTrans" cxnId="{DF1EA0B3-5C8F-4E1F-A871-50352C944332}">
      <dgm:prSet/>
      <dgm:spPr/>
      <dgm:t>
        <a:bodyPr/>
        <a:lstStyle/>
        <a:p>
          <a:endParaRPr lang="it-IT"/>
        </a:p>
      </dgm:t>
    </dgm:pt>
    <dgm:pt modelId="{6FDBECE8-7F46-4019-950E-4E1EE0B438A1}">
      <dgm:prSet phldrT="[Testo]"/>
      <dgm:spPr/>
      <dgm:t>
        <a:bodyPr/>
        <a:lstStyle/>
        <a:p>
          <a:r>
            <a:rPr lang="es-ES" b="1" u="sng" dirty="0" smtClean="0">
              <a:solidFill>
                <a:srgbClr val="FF0000"/>
              </a:solidFill>
            </a:rPr>
            <a:t>Moda, reputación y ltradición </a:t>
          </a:r>
          <a:endParaRPr lang="it-IT" b="1" u="sng" dirty="0">
            <a:solidFill>
              <a:srgbClr val="FF0000"/>
            </a:solidFill>
          </a:endParaRPr>
        </a:p>
      </dgm:t>
    </dgm:pt>
    <dgm:pt modelId="{BCD7B14F-2DC7-4E1F-9582-F9F7CCBD678E}" type="parTrans" cxnId="{8B939DD8-2B99-470D-98AC-76B496B52B17}">
      <dgm:prSet/>
      <dgm:spPr/>
      <dgm:t>
        <a:bodyPr/>
        <a:lstStyle/>
        <a:p>
          <a:endParaRPr lang="it-IT"/>
        </a:p>
      </dgm:t>
    </dgm:pt>
    <dgm:pt modelId="{B32938F9-EEBF-4E93-861A-15510A634F40}" type="sibTrans" cxnId="{8B939DD8-2B99-470D-98AC-76B496B52B17}">
      <dgm:prSet/>
      <dgm:spPr/>
      <dgm:t>
        <a:bodyPr/>
        <a:lstStyle/>
        <a:p>
          <a:endParaRPr lang="it-IT"/>
        </a:p>
      </dgm:t>
    </dgm:pt>
    <dgm:pt modelId="{DF450383-14E3-449C-A222-B93BF55396E4}">
      <dgm:prSet phldrT="[Testo]"/>
      <dgm:spPr/>
      <dgm:t>
        <a:bodyPr/>
        <a:lstStyle/>
        <a:p>
          <a:r>
            <a:rPr lang="es-ES" dirty="0" smtClean="0"/>
            <a:t>la imagen de la empresa y también del país de origen de la producción, en el contenido de moda y la creatividad, que es líder en Italia.</a:t>
          </a:r>
          <a:endParaRPr lang="it-IT" dirty="0"/>
        </a:p>
      </dgm:t>
    </dgm:pt>
    <dgm:pt modelId="{7693DD32-82CA-47B0-A5B3-8C0B51C25D8B}" type="parTrans" cxnId="{56674F2C-9958-410E-AF5C-5809975725F7}">
      <dgm:prSet/>
      <dgm:spPr/>
      <dgm:t>
        <a:bodyPr/>
        <a:lstStyle/>
        <a:p>
          <a:endParaRPr lang="it-IT"/>
        </a:p>
      </dgm:t>
    </dgm:pt>
    <dgm:pt modelId="{906CB533-69FC-49D8-9301-FCE3C265C02D}" type="sibTrans" cxnId="{56674F2C-9958-410E-AF5C-5809975725F7}">
      <dgm:prSet/>
      <dgm:spPr/>
      <dgm:t>
        <a:bodyPr/>
        <a:lstStyle/>
        <a:p>
          <a:endParaRPr lang="it-IT"/>
        </a:p>
      </dgm:t>
    </dgm:pt>
    <dgm:pt modelId="{F2245AEB-422F-4E49-BADE-335E9C9DE60B}" type="pres">
      <dgm:prSet presAssocID="{A77643AE-5A28-4CB3-ACC6-6E989A45A02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45533A1D-3396-426C-A3A5-A82CEEBEBBC6}" type="pres">
      <dgm:prSet presAssocID="{F42FCDF6-6E08-4AC0-86BB-36EAFFB1C8F4}" presName="linNode" presStyleCnt="0"/>
      <dgm:spPr/>
    </dgm:pt>
    <dgm:pt modelId="{E9B90907-2653-41D6-B05A-7000D2D37A5E}" type="pres">
      <dgm:prSet presAssocID="{F42FCDF6-6E08-4AC0-86BB-36EAFFB1C8F4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9852B75-66AF-40EB-805E-8C6204B73862}" type="pres">
      <dgm:prSet presAssocID="{F42FCDF6-6E08-4AC0-86BB-36EAFFB1C8F4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21A5EE6-04F3-4FDF-8A94-89E83F2117D7}" type="pres">
      <dgm:prSet presAssocID="{3AFBE509-69BE-41C4-820E-71B31B9185F9}" presName="sp" presStyleCnt="0"/>
      <dgm:spPr/>
    </dgm:pt>
    <dgm:pt modelId="{207FB0D1-EE08-4C3E-83D5-C7D3A93F3567}" type="pres">
      <dgm:prSet presAssocID="{12F11A72-D769-4FB5-A84C-C6097710B18C}" presName="linNode" presStyleCnt="0"/>
      <dgm:spPr/>
    </dgm:pt>
    <dgm:pt modelId="{B21A7ADD-DCE1-4E38-AD63-61F9D7BBCBF8}" type="pres">
      <dgm:prSet presAssocID="{12F11A72-D769-4FB5-A84C-C6097710B18C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E51C23C-B88B-4862-B0CC-F2FF24907BE8}" type="pres">
      <dgm:prSet presAssocID="{12F11A72-D769-4FB5-A84C-C6097710B18C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9F70EB2-9F6E-4780-B401-2CCB5B1EF227}" type="pres">
      <dgm:prSet presAssocID="{0BC1EAEB-9647-48B8-A588-02D2D45E95D3}" presName="sp" presStyleCnt="0"/>
      <dgm:spPr/>
    </dgm:pt>
    <dgm:pt modelId="{3CA3494A-155A-4504-AD8D-A6B4965CA624}" type="pres">
      <dgm:prSet presAssocID="{63D8ABA6-8859-4E70-A117-38EEDAE30E65}" presName="linNode" presStyleCnt="0"/>
      <dgm:spPr/>
    </dgm:pt>
    <dgm:pt modelId="{E6C55E27-9AA3-4630-927C-D67BB096CA8E}" type="pres">
      <dgm:prSet presAssocID="{63D8ABA6-8859-4E70-A117-38EEDAE30E65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402C14A-23FA-42C2-B86C-D837D179C859}" type="pres">
      <dgm:prSet presAssocID="{63D8ABA6-8859-4E70-A117-38EEDAE30E65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5307B4BE-9A62-4709-A3CE-4D7758DF9C75}" type="presOf" srcId="{DF450383-14E3-449C-A222-B93BF55396E4}" destId="{3402C14A-23FA-42C2-B86C-D837D179C859}" srcOrd="0" destOrd="1" presId="urn:microsoft.com/office/officeart/2005/8/layout/vList5"/>
    <dgm:cxn modelId="{D09813BB-920F-479E-858B-1C3DB47A7043}" type="presOf" srcId="{B789DD81-20F6-4A72-8DF9-240028C86E82}" destId="{39852B75-66AF-40EB-805E-8C6204B73862}" srcOrd="0" destOrd="0" presId="urn:microsoft.com/office/officeart/2005/8/layout/vList5"/>
    <dgm:cxn modelId="{6B2EBA72-BE02-4A33-AC5F-722490C3AA9E}" type="presOf" srcId="{A77643AE-5A28-4CB3-ACC6-6E989A45A02C}" destId="{F2245AEB-422F-4E49-BADE-335E9C9DE60B}" srcOrd="0" destOrd="0" presId="urn:microsoft.com/office/officeart/2005/8/layout/vList5"/>
    <dgm:cxn modelId="{56674F2C-9958-410E-AF5C-5809975725F7}" srcId="{63D8ABA6-8859-4E70-A117-38EEDAE30E65}" destId="{DF450383-14E3-449C-A222-B93BF55396E4}" srcOrd="1" destOrd="0" parTransId="{7693DD32-82CA-47B0-A5B3-8C0B51C25D8B}" sibTransId="{906CB533-69FC-49D8-9301-FCE3C265C02D}"/>
    <dgm:cxn modelId="{1B570F47-4847-495B-8F90-9417C445CF53}" srcId="{A77643AE-5A28-4CB3-ACC6-6E989A45A02C}" destId="{F42FCDF6-6E08-4AC0-86BB-36EAFFB1C8F4}" srcOrd="0" destOrd="0" parTransId="{70A333E5-AB52-44A1-800B-95B5CE9B0938}" sibTransId="{3AFBE509-69BE-41C4-820E-71B31B9185F9}"/>
    <dgm:cxn modelId="{0F5BB864-D80B-491B-AB42-00255D30C20C}" srcId="{F42FCDF6-6E08-4AC0-86BB-36EAFFB1C8F4}" destId="{B789DD81-20F6-4A72-8DF9-240028C86E82}" srcOrd="0" destOrd="0" parTransId="{B022682B-258A-4EAE-857E-9F2FD6774B79}" sibTransId="{5618BE9B-7281-4E85-96B2-F56E92E311CA}"/>
    <dgm:cxn modelId="{0545E904-BAF1-4262-A5D9-812CB7D774FC}" type="presOf" srcId="{63D8ABA6-8859-4E70-A117-38EEDAE30E65}" destId="{E6C55E27-9AA3-4630-927C-D67BB096CA8E}" srcOrd="0" destOrd="0" presId="urn:microsoft.com/office/officeart/2005/8/layout/vList5"/>
    <dgm:cxn modelId="{5690DF53-423B-4E2E-9009-FABF4123F41C}" type="presOf" srcId="{12F11A72-D769-4FB5-A84C-C6097710B18C}" destId="{B21A7ADD-DCE1-4E38-AD63-61F9D7BBCBF8}" srcOrd="0" destOrd="0" presId="urn:microsoft.com/office/officeart/2005/8/layout/vList5"/>
    <dgm:cxn modelId="{3778A617-5AFC-4BFB-A2A0-5D04769C6E13}" type="presOf" srcId="{F42FCDF6-6E08-4AC0-86BB-36EAFFB1C8F4}" destId="{E9B90907-2653-41D6-B05A-7000D2D37A5E}" srcOrd="0" destOrd="0" presId="urn:microsoft.com/office/officeart/2005/8/layout/vList5"/>
    <dgm:cxn modelId="{8B939DD8-2B99-470D-98AC-76B496B52B17}" srcId="{63D8ABA6-8859-4E70-A117-38EEDAE30E65}" destId="{6FDBECE8-7F46-4019-950E-4E1EE0B438A1}" srcOrd="0" destOrd="0" parTransId="{BCD7B14F-2DC7-4E1F-9582-F9F7CCBD678E}" sibTransId="{B32938F9-EEBF-4E93-861A-15510A634F40}"/>
    <dgm:cxn modelId="{C9004CDD-CAB8-4E12-A854-19960C910CC5}" srcId="{12F11A72-D769-4FB5-A84C-C6097710B18C}" destId="{4F9B3C88-874C-4A8D-9377-9A7B9C6B7946}" srcOrd="0" destOrd="0" parTransId="{9F388A6E-1155-41AB-B5A8-4825946E5F16}" sibTransId="{D2C1E946-249C-412B-8748-FC47365C0196}"/>
    <dgm:cxn modelId="{9EFAC699-F268-410D-B734-5B7C5C723A45}" type="presOf" srcId="{6FDBECE8-7F46-4019-950E-4E1EE0B438A1}" destId="{3402C14A-23FA-42C2-B86C-D837D179C859}" srcOrd="0" destOrd="0" presId="urn:microsoft.com/office/officeart/2005/8/layout/vList5"/>
    <dgm:cxn modelId="{A0AF7FB0-ABF1-4AC8-9AF7-13A8A2372D55}" srcId="{12F11A72-D769-4FB5-A84C-C6097710B18C}" destId="{AE012C83-EA92-46AA-A5F5-CEA42C7E159A}" srcOrd="1" destOrd="0" parTransId="{B9D6286B-B129-428B-8869-330EB3FD08EA}" sibTransId="{33CCAAED-DFE0-4BBF-BB08-2FDE0A0411D1}"/>
    <dgm:cxn modelId="{DF1EA0B3-5C8F-4E1F-A871-50352C944332}" srcId="{A77643AE-5A28-4CB3-ACC6-6E989A45A02C}" destId="{63D8ABA6-8859-4E70-A117-38EEDAE30E65}" srcOrd="2" destOrd="0" parTransId="{6336C0CF-9018-4330-808C-001ADB0AF4C2}" sibTransId="{CBCF22C3-46A6-40E3-A901-B143FE96DF4B}"/>
    <dgm:cxn modelId="{FC63AF83-8ED9-49F5-A5DC-7D1F38980B48}" type="presOf" srcId="{AE012C83-EA92-46AA-A5F5-CEA42C7E159A}" destId="{4E51C23C-B88B-4862-B0CC-F2FF24907BE8}" srcOrd="0" destOrd="1" presId="urn:microsoft.com/office/officeart/2005/8/layout/vList5"/>
    <dgm:cxn modelId="{F78B63FD-7339-4277-9FC1-3D2DFED930F6}" srcId="{F42FCDF6-6E08-4AC0-86BB-36EAFFB1C8F4}" destId="{FC3FCFA8-DB41-4E10-8C81-6D0A3F6DD390}" srcOrd="1" destOrd="0" parTransId="{B9BBD235-8656-4585-B720-BD9F85EE933D}" sibTransId="{C8BB644F-7092-4696-AC2F-CC1CFF0CDC12}"/>
    <dgm:cxn modelId="{7B9A9D50-D241-453A-B9C7-3457EA98C3B6}" srcId="{A77643AE-5A28-4CB3-ACC6-6E989A45A02C}" destId="{12F11A72-D769-4FB5-A84C-C6097710B18C}" srcOrd="1" destOrd="0" parTransId="{61B160B1-92C4-4164-BEEA-FC63112D89FC}" sibTransId="{0BC1EAEB-9647-48B8-A588-02D2D45E95D3}"/>
    <dgm:cxn modelId="{7DD979DA-2F25-414C-B4F6-37F6DC75068A}" type="presOf" srcId="{FC3FCFA8-DB41-4E10-8C81-6D0A3F6DD390}" destId="{39852B75-66AF-40EB-805E-8C6204B73862}" srcOrd="0" destOrd="1" presId="urn:microsoft.com/office/officeart/2005/8/layout/vList5"/>
    <dgm:cxn modelId="{E250A495-D827-4CC6-ACBB-F1D4A107BC87}" type="presOf" srcId="{4F9B3C88-874C-4A8D-9377-9A7B9C6B7946}" destId="{4E51C23C-B88B-4862-B0CC-F2FF24907BE8}" srcOrd="0" destOrd="0" presId="urn:microsoft.com/office/officeart/2005/8/layout/vList5"/>
    <dgm:cxn modelId="{374E100C-0EA5-49E1-8312-40E911C7799F}" type="presParOf" srcId="{F2245AEB-422F-4E49-BADE-335E9C9DE60B}" destId="{45533A1D-3396-426C-A3A5-A82CEEBEBBC6}" srcOrd="0" destOrd="0" presId="urn:microsoft.com/office/officeart/2005/8/layout/vList5"/>
    <dgm:cxn modelId="{83D86332-37EF-480E-9B61-AE9C6F10F111}" type="presParOf" srcId="{45533A1D-3396-426C-A3A5-A82CEEBEBBC6}" destId="{E9B90907-2653-41D6-B05A-7000D2D37A5E}" srcOrd="0" destOrd="0" presId="urn:microsoft.com/office/officeart/2005/8/layout/vList5"/>
    <dgm:cxn modelId="{48371E44-0FFC-4CFF-8462-6D3E94E82901}" type="presParOf" srcId="{45533A1D-3396-426C-A3A5-A82CEEBEBBC6}" destId="{39852B75-66AF-40EB-805E-8C6204B73862}" srcOrd="1" destOrd="0" presId="urn:microsoft.com/office/officeart/2005/8/layout/vList5"/>
    <dgm:cxn modelId="{EBA1E506-B6F0-4C46-92A6-41DE42CF547E}" type="presParOf" srcId="{F2245AEB-422F-4E49-BADE-335E9C9DE60B}" destId="{521A5EE6-04F3-4FDF-8A94-89E83F2117D7}" srcOrd="1" destOrd="0" presId="urn:microsoft.com/office/officeart/2005/8/layout/vList5"/>
    <dgm:cxn modelId="{F6F0836E-F684-4A3B-8288-E3779AEE513C}" type="presParOf" srcId="{F2245AEB-422F-4E49-BADE-335E9C9DE60B}" destId="{207FB0D1-EE08-4C3E-83D5-C7D3A93F3567}" srcOrd="2" destOrd="0" presId="urn:microsoft.com/office/officeart/2005/8/layout/vList5"/>
    <dgm:cxn modelId="{CE8A1869-5535-48C4-9191-8089A1AE4C02}" type="presParOf" srcId="{207FB0D1-EE08-4C3E-83D5-C7D3A93F3567}" destId="{B21A7ADD-DCE1-4E38-AD63-61F9D7BBCBF8}" srcOrd="0" destOrd="0" presId="urn:microsoft.com/office/officeart/2005/8/layout/vList5"/>
    <dgm:cxn modelId="{24D77ACF-CD41-4F0F-88B3-6EA91388E1D1}" type="presParOf" srcId="{207FB0D1-EE08-4C3E-83D5-C7D3A93F3567}" destId="{4E51C23C-B88B-4862-B0CC-F2FF24907BE8}" srcOrd="1" destOrd="0" presId="urn:microsoft.com/office/officeart/2005/8/layout/vList5"/>
    <dgm:cxn modelId="{0D50BE60-88ED-4B0F-B076-3BECA88620F3}" type="presParOf" srcId="{F2245AEB-422F-4E49-BADE-335E9C9DE60B}" destId="{59F70EB2-9F6E-4780-B401-2CCB5B1EF227}" srcOrd="3" destOrd="0" presId="urn:microsoft.com/office/officeart/2005/8/layout/vList5"/>
    <dgm:cxn modelId="{DDD652CD-A6A0-483F-8376-7BBDE5155209}" type="presParOf" srcId="{F2245AEB-422F-4E49-BADE-335E9C9DE60B}" destId="{3CA3494A-155A-4504-AD8D-A6B4965CA624}" srcOrd="4" destOrd="0" presId="urn:microsoft.com/office/officeart/2005/8/layout/vList5"/>
    <dgm:cxn modelId="{FD36D87D-6A6F-463F-973C-303922F5711A}" type="presParOf" srcId="{3CA3494A-155A-4504-AD8D-A6B4965CA624}" destId="{E6C55E27-9AA3-4630-927C-D67BB096CA8E}" srcOrd="0" destOrd="0" presId="urn:microsoft.com/office/officeart/2005/8/layout/vList5"/>
    <dgm:cxn modelId="{65F7A5EB-DBAF-4A28-A006-9EE228B47D2E}" type="presParOf" srcId="{3CA3494A-155A-4504-AD8D-A6B4965CA624}" destId="{3402C14A-23FA-42C2-B86C-D837D179C85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10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20ACF6E-C161-4987-86A7-898293F92C81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BE3CDED3-3881-489D-9E97-4AA6395449A3}">
      <dgm:prSet phldrT="[Testo]" custT="1"/>
      <dgm:spPr/>
      <dgm:t>
        <a:bodyPr/>
        <a:lstStyle/>
        <a:p>
          <a:r>
            <a:rPr lang="es-ES" sz="2800" b="1" dirty="0" smtClean="0"/>
            <a:t>El sector mundial del calzado 2101- 2020 </a:t>
          </a:r>
          <a:endParaRPr lang="it-IT" sz="2800" dirty="0"/>
        </a:p>
      </dgm:t>
    </dgm:pt>
    <dgm:pt modelId="{D01A411A-EA80-4B32-8288-4CA7D2304801}" type="parTrans" cxnId="{BA80A2AB-D656-48AB-963C-BF37FFAC8F08}">
      <dgm:prSet/>
      <dgm:spPr/>
      <dgm:t>
        <a:bodyPr/>
        <a:lstStyle/>
        <a:p>
          <a:endParaRPr lang="it-IT"/>
        </a:p>
      </dgm:t>
    </dgm:pt>
    <dgm:pt modelId="{2EF11727-AA43-4FB0-BCC5-FB228038A88E}" type="sibTrans" cxnId="{BA80A2AB-D656-48AB-963C-BF37FFAC8F08}">
      <dgm:prSet/>
      <dgm:spPr/>
      <dgm:t>
        <a:bodyPr/>
        <a:lstStyle/>
        <a:p>
          <a:endParaRPr lang="it-IT"/>
        </a:p>
      </dgm:t>
    </dgm:pt>
    <dgm:pt modelId="{FBAD7D44-7631-4FE3-A602-D0406EFBEFB0}">
      <dgm:prSet phldrT="[Testo]"/>
      <dgm:spPr/>
      <dgm:t>
        <a:bodyPr/>
        <a:lstStyle/>
        <a:p>
          <a:r>
            <a:rPr lang="it-IT" dirty="0" smtClean="0"/>
            <a:t>China </a:t>
          </a:r>
          <a:r>
            <a:rPr lang="it-IT" dirty="0" err="1" smtClean="0"/>
            <a:t>es</a:t>
          </a:r>
          <a:r>
            <a:rPr lang="it-IT" dirty="0" smtClean="0"/>
            <a:t> </a:t>
          </a:r>
          <a:r>
            <a:rPr lang="it-IT" dirty="0" err="1" smtClean="0"/>
            <a:t>el</a:t>
          </a:r>
          <a:r>
            <a:rPr lang="it-IT" dirty="0" smtClean="0"/>
            <a:t> </a:t>
          </a:r>
          <a:r>
            <a:rPr lang="it-IT" dirty="0" err="1" smtClean="0"/>
            <a:t>productor</a:t>
          </a:r>
          <a:r>
            <a:rPr lang="it-IT" dirty="0" smtClean="0"/>
            <a:t> </a:t>
          </a:r>
          <a:r>
            <a:rPr lang="it-IT" dirty="0" err="1" smtClean="0"/>
            <a:t>mundial</a:t>
          </a:r>
          <a:r>
            <a:rPr lang="it-IT" dirty="0" smtClean="0"/>
            <a:t> mas grande de </a:t>
          </a:r>
          <a:r>
            <a:rPr lang="it-IT" dirty="0" err="1" smtClean="0"/>
            <a:t>calzado</a:t>
          </a:r>
          <a:endParaRPr lang="it-IT" dirty="0" smtClean="0"/>
        </a:p>
        <a:p>
          <a:r>
            <a:rPr lang="it-IT" dirty="0" err="1" smtClean="0"/>
            <a:t>Sigan</a:t>
          </a:r>
          <a:r>
            <a:rPr lang="it-IT" dirty="0" smtClean="0"/>
            <a:t> </a:t>
          </a:r>
        </a:p>
        <a:p>
          <a:r>
            <a:rPr lang="it-IT" dirty="0" smtClean="0"/>
            <a:t>India , Indonesia , Tailandia, Vietnam y </a:t>
          </a:r>
          <a:r>
            <a:rPr lang="it-IT" dirty="0" err="1" smtClean="0"/>
            <a:t>Paquistan</a:t>
          </a:r>
          <a:r>
            <a:rPr lang="it-IT" dirty="0" smtClean="0"/>
            <a:t> </a:t>
          </a:r>
        </a:p>
        <a:p>
          <a:r>
            <a:rPr lang="it-IT" dirty="0" err="1" smtClean="0"/>
            <a:t>Japon</a:t>
          </a:r>
          <a:r>
            <a:rPr lang="it-IT" dirty="0" smtClean="0"/>
            <a:t>, </a:t>
          </a:r>
          <a:r>
            <a:rPr lang="it-IT" dirty="0" err="1" smtClean="0"/>
            <a:t>Taiwna</a:t>
          </a:r>
          <a:r>
            <a:rPr lang="it-IT" dirty="0" smtClean="0"/>
            <a:t> y Corea </a:t>
          </a:r>
          <a:r>
            <a:rPr lang="it-IT" dirty="0" err="1" smtClean="0"/>
            <a:t>continuar</a:t>
          </a:r>
          <a:r>
            <a:rPr lang="it-IT" dirty="0" err="1" smtClean="0">
              <a:latin typeface="Calibri"/>
              <a:cs typeface="Calibri"/>
            </a:rPr>
            <a:t>á</a:t>
          </a:r>
          <a:r>
            <a:rPr lang="it-IT" dirty="0" smtClean="0">
              <a:latin typeface="Calibri"/>
              <a:cs typeface="Calibri"/>
            </a:rPr>
            <a:t> </a:t>
          </a:r>
          <a:r>
            <a:rPr lang="it-IT" dirty="0" err="1" smtClean="0">
              <a:latin typeface="Calibri"/>
              <a:cs typeface="Calibri"/>
            </a:rPr>
            <a:t>disminuyendo</a:t>
          </a:r>
          <a:endParaRPr lang="it-IT" dirty="0"/>
        </a:p>
      </dgm:t>
    </dgm:pt>
    <dgm:pt modelId="{02F1D863-4FBE-4DC2-A790-E928C3B78031}" type="parTrans" cxnId="{9B6B6853-1A5A-42F8-AE75-909B55352543}">
      <dgm:prSet/>
      <dgm:spPr/>
      <dgm:t>
        <a:bodyPr/>
        <a:lstStyle/>
        <a:p>
          <a:endParaRPr lang="it-IT"/>
        </a:p>
      </dgm:t>
    </dgm:pt>
    <dgm:pt modelId="{CA06BD8F-4B02-4445-8C54-E6C9175DC624}" type="sibTrans" cxnId="{9B6B6853-1A5A-42F8-AE75-909B55352543}">
      <dgm:prSet/>
      <dgm:spPr/>
      <dgm:t>
        <a:bodyPr/>
        <a:lstStyle/>
        <a:p>
          <a:endParaRPr lang="it-IT"/>
        </a:p>
      </dgm:t>
    </dgm:pt>
    <dgm:pt modelId="{C82CC756-14F4-4790-A4D3-F371DA3B65A5}">
      <dgm:prSet phldrT="[Testo]"/>
      <dgm:spPr/>
      <dgm:t>
        <a:bodyPr/>
        <a:lstStyle/>
        <a:p>
          <a:r>
            <a:rPr lang="it-IT" dirty="0" err="1" smtClean="0"/>
            <a:t>Norteamérica</a:t>
          </a:r>
          <a:r>
            <a:rPr lang="it-IT" dirty="0" smtClean="0"/>
            <a:t> </a:t>
          </a:r>
          <a:r>
            <a:rPr lang="it-IT" dirty="0" err="1" smtClean="0"/>
            <a:t>es</a:t>
          </a:r>
          <a:r>
            <a:rPr lang="it-IT" dirty="0" smtClean="0"/>
            <a:t> un gran </a:t>
          </a:r>
          <a:r>
            <a:rPr lang="it-IT" dirty="0" err="1" smtClean="0"/>
            <a:t>mercado</a:t>
          </a:r>
          <a:r>
            <a:rPr lang="it-IT" dirty="0" smtClean="0"/>
            <a:t> de </a:t>
          </a:r>
          <a:r>
            <a:rPr lang="it-IT" dirty="0" err="1" smtClean="0"/>
            <a:t>consumidores</a:t>
          </a:r>
          <a:endParaRPr lang="it-IT" dirty="0" smtClean="0"/>
        </a:p>
        <a:p>
          <a:r>
            <a:rPr lang="it-IT" dirty="0" err="1" smtClean="0"/>
            <a:t>Importaciones</a:t>
          </a:r>
          <a:r>
            <a:rPr lang="it-IT" dirty="0" smtClean="0"/>
            <a:t> </a:t>
          </a:r>
          <a:r>
            <a:rPr lang="it-IT" dirty="0" err="1" smtClean="0"/>
            <a:t>hasta</a:t>
          </a:r>
          <a:r>
            <a:rPr lang="it-IT" dirty="0" smtClean="0"/>
            <a:t> al 96% </a:t>
          </a:r>
        </a:p>
        <a:p>
          <a:r>
            <a:rPr lang="it-IT" dirty="0" err="1" smtClean="0"/>
            <a:t>El</a:t>
          </a:r>
          <a:r>
            <a:rPr lang="it-IT" dirty="0" smtClean="0"/>
            <a:t> Centro y </a:t>
          </a:r>
          <a:r>
            <a:rPr lang="it-IT" dirty="0" err="1" smtClean="0"/>
            <a:t>el</a:t>
          </a:r>
          <a:r>
            <a:rPr lang="it-IT" dirty="0" smtClean="0"/>
            <a:t> </a:t>
          </a:r>
          <a:r>
            <a:rPr lang="it-IT" dirty="0" err="1" smtClean="0"/>
            <a:t>Sur</a:t>
          </a:r>
          <a:r>
            <a:rPr lang="it-IT" dirty="0" smtClean="0"/>
            <a:t> </a:t>
          </a:r>
          <a:r>
            <a:rPr lang="it-IT" dirty="0" err="1" smtClean="0"/>
            <a:t>América</a:t>
          </a:r>
          <a:r>
            <a:rPr lang="it-IT" dirty="0" smtClean="0"/>
            <a:t> son </a:t>
          </a:r>
          <a:r>
            <a:rPr lang="it-IT" dirty="0" err="1" smtClean="0"/>
            <a:t>regiones</a:t>
          </a:r>
          <a:r>
            <a:rPr lang="it-IT" dirty="0" smtClean="0"/>
            <a:t> </a:t>
          </a:r>
          <a:r>
            <a:rPr lang="it-IT" dirty="0" err="1" smtClean="0"/>
            <a:t>volubles</a:t>
          </a:r>
          <a:endParaRPr lang="it-IT" dirty="0" smtClean="0"/>
        </a:p>
        <a:p>
          <a:r>
            <a:rPr lang="it-IT" dirty="0" smtClean="0"/>
            <a:t>Por </a:t>
          </a:r>
          <a:r>
            <a:rPr lang="it-IT" dirty="0" err="1" smtClean="0"/>
            <a:t>rapoido</a:t>
          </a:r>
          <a:r>
            <a:rPr lang="it-IT" dirty="0" smtClean="0"/>
            <a:t> </a:t>
          </a:r>
          <a:r>
            <a:rPr lang="it-IT" dirty="0" err="1" smtClean="0"/>
            <a:t>camnbios</a:t>
          </a:r>
          <a:r>
            <a:rPr lang="it-IT" dirty="0" smtClean="0"/>
            <a:t> </a:t>
          </a:r>
          <a:r>
            <a:rPr lang="it-IT" dirty="0" err="1" smtClean="0"/>
            <a:t>econ</a:t>
          </a:r>
          <a:r>
            <a:rPr lang="it-IT" dirty="0" err="1" smtClean="0">
              <a:latin typeface="Calibri"/>
              <a:cs typeface="Calibri"/>
            </a:rPr>
            <a:t>ó</a:t>
          </a:r>
          <a:r>
            <a:rPr lang="it-IT" dirty="0" err="1" smtClean="0"/>
            <a:t>micos</a:t>
          </a:r>
          <a:r>
            <a:rPr lang="it-IT" dirty="0" smtClean="0"/>
            <a:t>  </a:t>
          </a:r>
          <a:r>
            <a:rPr lang="it-IT" dirty="0" err="1" smtClean="0"/>
            <a:t>que</a:t>
          </a:r>
          <a:r>
            <a:rPr lang="it-IT" dirty="0" smtClean="0"/>
            <a:t> </a:t>
          </a:r>
          <a:r>
            <a:rPr lang="it-IT" dirty="0" err="1" smtClean="0"/>
            <a:t>influiran</a:t>
          </a:r>
          <a:r>
            <a:rPr lang="it-IT" dirty="0" smtClean="0"/>
            <a:t> </a:t>
          </a:r>
          <a:r>
            <a:rPr lang="it-IT" dirty="0" err="1" smtClean="0"/>
            <a:t>sobre</a:t>
          </a:r>
          <a:r>
            <a:rPr lang="it-IT" dirty="0" smtClean="0"/>
            <a:t> </a:t>
          </a:r>
          <a:r>
            <a:rPr lang="it-IT" dirty="0" err="1" smtClean="0"/>
            <a:t>el</a:t>
          </a:r>
          <a:r>
            <a:rPr lang="it-IT" dirty="0" smtClean="0"/>
            <a:t> consumo</a:t>
          </a:r>
        </a:p>
        <a:p>
          <a:r>
            <a:rPr lang="it-IT" dirty="0" err="1" smtClean="0"/>
            <a:t>Brasil</a:t>
          </a:r>
          <a:r>
            <a:rPr lang="it-IT" dirty="0" smtClean="0"/>
            <a:t> y Mexico </a:t>
          </a:r>
          <a:r>
            <a:rPr lang="it-IT" dirty="0" err="1" smtClean="0"/>
            <a:t>permanen</a:t>
          </a:r>
          <a:r>
            <a:rPr lang="it-IT" dirty="0" smtClean="0"/>
            <a:t> </a:t>
          </a:r>
          <a:r>
            <a:rPr lang="it-IT" dirty="0" err="1" smtClean="0"/>
            <a:t>entre</a:t>
          </a:r>
          <a:r>
            <a:rPr lang="it-IT" dirty="0" smtClean="0"/>
            <a:t> </a:t>
          </a:r>
          <a:r>
            <a:rPr lang="it-IT" dirty="0" err="1" smtClean="0"/>
            <a:t>los</a:t>
          </a:r>
          <a:r>
            <a:rPr lang="it-IT" dirty="0" smtClean="0"/>
            <a:t> </a:t>
          </a:r>
          <a:r>
            <a:rPr lang="it-IT" dirty="0" err="1" smtClean="0"/>
            <a:t>diez</a:t>
          </a:r>
          <a:r>
            <a:rPr lang="it-IT" dirty="0" smtClean="0"/>
            <a:t> </a:t>
          </a:r>
          <a:r>
            <a:rPr lang="it-IT" dirty="0" err="1" smtClean="0"/>
            <a:t>mayores</a:t>
          </a:r>
          <a:r>
            <a:rPr lang="it-IT" dirty="0" smtClean="0"/>
            <a:t> </a:t>
          </a:r>
          <a:r>
            <a:rPr lang="it-IT" dirty="0" err="1" smtClean="0"/>
            <a:t>productores</a:t>
          </a:r>
          <a:endParaRPr lang="it-IT" dirty="0"/>
        </a:p>
      </dgm:t>
    </dgm:pt>
    <dgm:pt modelId="{5C5449AF-4579-49EC-B8BA-198269F5EC37}" type="parTrans" cxnId="{580772AE-DDFD-490D-8DBA-4C0DE8DC1CBA}">
      <dgm:prSet/>
      <dgm:spPr/>
      <dgm:t>
        <a:bodyPr/>
        <a:lstStyle/>
        <a:p>
          <a:endParaRPr lang="it-IT"/>
        </a:p>
      </dgm:t>
    </dgm:pt>
    <dgm:pt modelId="{76B51EC6-7277-4C18-8032-FEDECF11119A}" type="sibTrans" cxnId="{580772AE-DDFD-490D-8DBA-4C0DE8DC1CBA}">
      <dgm:prSet/>
      <dgm:spPr/>
      <dgm:t>
        <a:bodyPr/>
        <a:lstStyle/>
        <a:p>
          <a:endParaRPr lang="it-IT"/>
        </a:p>
      </dgm:t>
    </dgm:pt>
    <dgm:pt modelId="{BED970DC-DB6D-45D9-A3F0-C52A0352E311}">
      <dgm:prSet phldrT="[Testo]"/>
      <dgm:spPr/>
      <dgm:t>
        <a:bodyPr/>
        <a:lstStyle/>
        <a:p>
          <a:r>
            <a:rPr lang="it-IT" dirty="0" smtClean="0"/>
            <a:t>Europa </a:t>
          </a:r>
          <a:r>
            <a:rPr lang="it-IT" dirty="0" err="1" smtClean="0"/>
            <a:t>occidental</a:t>
          </a:r>
          <a:r>
            <a:rPr lang="it-IT" dirty="0" smtClean="0"/>
            <a:t> </a:t>
          </a:r>
          <a:r>
            <a:rPr lang="it-IT" dirty="0" err="1" smtClean="0"/>
            <a:t>sige</a:t>
          </a:r>
          <a:r>
            <a:rPr lang="it-IT" dirty="0" smtClean="0"/>
            <a:t> </a:t>
          </a:r>
          <a:r>
            <a:rPr lang="it-IT" dirty="0" err="1" smtClean="0"/>
            <a:t>siendo</a:t>
          </a:r>
          <a:r>
            <a:rPr lang="it-IT" dirty="0" smtClean="0"/>
            <a:t> un gran </a:t>
          </a:r>
          <a:r>
            <a:rPr lang="it-IT" dirty="0" err="1" smtClean="0"/>
            <a:t>mercado</a:t>
          </a:r>
          <a:r>
            <a:rPr lang="it-IT" dirty="0" smtClean="0"/>
            <a:t> de </a:t>
          </a:r>
          <a:r>
            <a:rPr lang="it-IT" dirty="0" err="1" smtClean="0"/>
            <a:t>consumidores</a:t>
          </a:r>
          <a:endParaRPr lang="it-IT" dirty="0" smtClean="0"/>
        </a:p>
        <a:p>
          <a:r>
            <a:rPr lang="it-IT" dirty="0" smtClean="0"/>
            <a:t>Europa del Este:  </a:t>
          </a:r>
          <a:r>
            <a:rPr lang="it-IT" dirty="0" err="1" smtClean="0"/>
            <a:t>problemas</a:t>
          </a:r>
          <a:r>
            <a:rPr lang="it-IT" dirty="0" smtClean="0"/>
            <a:t> </a:t>
          </a:r>
          <a:r>
            <a:rPr lang="it-IT" dirty="0" err="1" smtClean="0"/>
            <a:t>económicos</a:t>
          </a:r>
          <a:r>
            <a:rPr lang="it-IT" dirty="0" smtClean="0"/>
            <a:t> </a:t>
          </a:r>
          <a:r>
            <a:rPr lang="it-IT" dirty="0" err="1" smtClean="0"/>
            <a:t>influencian</a:t>
          </a:r>
          <a:r>
            <a:rPr lang="it-IT" dirty="0" smtClean="0"/>
            <a:t> </a:t>
          </a:r>
          <a:r>
            <a:rPr lang="it-IT" dirty="0" err="1" smtClean="0"/>
            <a:t>el</a:t>
          </a:r>
          <a:r>
            <a:rPr lang="it-IT" dirty="0" smtClean="0"/>
            <a:t> consumo y la </a:t>
          </a:r>
          <a:r>
            <a:rPr lang="it-IT" dirty="0" err="1" smtClean="0"/>
            <a:t>producción</a:t>
          </a:r>
          <a:endParaRPr lang="it-IT" dirty="0" smtClean="0"/>
        </a:p>
        <a:p>
          <a:r>
            <a:rPr lang="it-IT" dirty="0" err="1" smtClean="0"/>
            <a:t>Rumania</a:t>
          </a:r>
          <a:r>
            <a:rPr lang="it-IT" dirty="0" smtClean="0"/>
            <a:t> y Polonia </a:t>
          </a:r>
          <a:r>
            <a:rPr lang="it-IT" dirty="0" err="1" smtClean="0"/>
            <a:t>los</a:t>
          </a:r>
          <a:r>
            <a:rPr lang="it-IT" dirty="0" smtClean="0"/>
            <a:t> </a:t>
          </a:r>
          <a:r>
            <a:rPr lang="it-IT" dirty="0" err="1" smtClean="0"/>
            <a:t>principales</a:t>
          </a:r>
          <a:r>
            <a:rPr lang="it-IT" dirty="0" smtClean="0"/>
            <a:t> </a:t>
          </a:r>
          <a:r>
            <a:rPr lang="it-IT" dirty="0" err="1" smtClean="0"/>
            <a:t>productores</a:t>
          </a:r>
          <a:r>
            <a:rPr lang="it-IT" dirty="0" smtClean="0"/>
            <a:t>  </a:t>
          </a:r>
          <a:endParaRPr lang="it-IT" dirty="0"/>
        </a:p>
      </dgm:t>
    </dgm:pt>
    <dgm:pt modelId="{AD3CE801-CB1B-4822-89EE-88F48F25B2B7}" type="parTrans" cxnId="{6DD7DCAF-BC5B-4345-9E8B-44C52603559B}">
      <dgm:prSet/>
      <dgm:spPr/>
      <dgm:t>
        <a:bodyPr/>
        <a:lstStyle/>
        <a:p>
          <a:endParaRPr lang="it-IT"/>
        </a:p>
      </dgm:t>
    </dgm:pt>
    <dgm:pt modelId="{ACA4DC09-439C-4E33-8839-4D00F0E1C076}" type="sibTrans" cxnId="{6DD7DCAF-BC5B-4345-9E8B-44C52603559B}">
      <dgm:prSet/>
      <dgm:spPr/>
      <dgm:t>
        <a:bodyPr/>
        <a:lstStyle/>
        <a:p>
          <a:endParaRPr lang="it-IT"/>
        </a:p>
      </dgm:t>
    </dgm:pt>
    <dgm:pt modelId="{EBB5AAB7-14AF-4BD6-BA15-FD69F3AE004D}">
      <dgm:prSet/>
      <dgm:spPr>
        <a:solidFill>
          <a:schemeClr val="accent1">
            <a:hueOff val="0"/>
            <a:satOff val="0"/>
            <a:lumOff val="0"/>
          </a:schemeClr>
        </a:solidFill>
      </dgm:spPr>
      <dgm:t>
        <a:bodyPr/>
        <a:lstStyle/>
        <a:p>
          <a:r>
            <a:rPr lang="es-ES" dirty="0" smtClean="0"/>
            <a:t>Crecimiento para Túnez, Turquía y Marrueco en cuánto fuentes de alimentación del sector del calzado para los países europeos</a:t>
          </a:r>
          <a:r>
            <a:rPr lang="it-IT" dirty="0" smtClean="0"/>
            <a:t> </a:t>
          </a:r>
          <a:endParaRPr lang="it-IT" dirty="0"/>
        </a:p>
      </dgm:t>
    </dgm:pt>
    <dgm:pt modelId="{A475A83B-540E-4A14-B687-737246DE8074}" type="parTrans" cxnId="{527CE6E2-74E9-4E1B-B064-83C68C2E0224}">
      <dgm:prSet/>
      <dgm:spPr/>
      <dgm:t>
        <a:bodyPr/>
        <a:lstStyle/>
        <a:p>
          <a:endParaRPr lang="it-IT"/>
        </a:p>
      </dgm:t>
    </dgm:pt>
    <dgm:pt modelId="{CFD71674-BD96-4FE6-A21D-A55E11DD3DF5}" type="sibTrans" cxnId="{527CE6E2-74E9-4E1B-B064-83C68C2E0224}">
      <dgm:prSet/>
      <dgm:spPr/>
      <dgm:t>
        <a:bodyPr/>
        <a:lstStyle/>
        <a:p>
          <a:endParaRPr lang="it-IT"/>
        </a:p>
      </dgm:t>
    </dgm:pt>
    <dgm:pt modelId="{7945636F-2B9C-4A9A-9F07-28D8B2728660}">
      <dgm:prSet/>
      <dgm:spPr/>
      <dgm:t>
        <a:bodyPr/>
        <a:lstStyle/>
        <a:p>
          <a:r>
            <a:rPr lang="es-ES" dirty="0" smtClean="0"/>
            <a:t>Una ligera caída de la producción en Asia, pero un aumento en el consumo y las importacione.</a:t>
          </a:r>
          <a:endParaRPr lang="it-IT" dirty="0"/>
        </a:p>
      </dgm:t>
    </dgm:pt>
    <dgm:pt modelId="{5FF459F2-C6F1-4F99-BED1-AE3F32D8A5AB}" type="parTrans" cxnId="{35E53F75-88E1-49A0-BBE8-68D91144A402}">
      <dgm:prSet/>
      <dgm:spPr/>
      <dgm:t>
        <a:bodyPr/>
        <a:lstStyle/>
        <a:p>
          <a:endParaRPr lang="it-IT"/>
        </a:p>
      </dgm:t>
    </dgm:pt>
    <dgm:pt modelId="{6FE72E86-C964-4437-9CC3-FDF6F865087D}" type="sibTrans" cxnId="{35E53F75-88E1-49A0-BBE8-68D91144A402}">
      <dgm:prSet/>
      <dgm:spPr/>
      <dgm:t>
        <a:bodyPr/>
        <a:lstStyle/>
        <a:p>
          <a:endParaRPr lang="it-IT"/>
        </a:p>
      </dgm:t>
    </dgm:pt>
    <dgm:pt modelId="{ECCE7D8F-306F-4444-B9EE-C8FA4FA78A51}" type="pres">
      <dgm:prSet presAssocID="{E20ACF6E-C161-4987-86A7-898293F92C81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7AF1A04C-64DA-4A01-BCB6-C44FC9EC605C}" type="pres">
      <dgm:prSet presAssocID="{BE3CDED3-3881-489D-9E97-4AA6395449A3}" presName="roof" presStyleLbl="dkBgShp" presStyleIdx="0" presStyleCnt="2"/>
      <dgm:spPr/>
      <dgm:t>
        <a:bodyPr/>
        <a:lstStyle/>
        <a:p>
          <a:endParaRPr lang="it-IT"/>
        </a:p>
      </dgm:t>
    </dgm:pt>
    <dgm:pt modelId="{09AC7636-8CDE-4092-BA74-BA133B3A70AB}" type="pres">
      <dgm:prSet presAssocID="{BE3CDED3-3881-489D-9E97-4AA6395449A3}" presName="pillars" presStyleCnt="0"/>
      <dgm:spPr/>
    </dgm:pt>
    <dgm:pt modelId="{A2065910-7A93-426A-84F2-1A7EEF63B2BA}" type="pres">
      <dgm:prSet presAssocID="{BE3CDED3-3881-489D-9E97-4AA6395449A3}" presName="pillar1" presStyleLbl="node1" presStyleIdx="0" presStyleCnt="5">
        <dgm:presLayoutVars>
          <dgm:bulletEnabled val="1"/>
        </dgm:presLayoutVars>
      </dgm:prSet>
      <dgm:spPr>
        <a:prstGeom prst="flowChartProcess">
          <a:avLst/>
        </a:prstGeom>
      </dgm:spPr>
      <dgm:t>
        <a:bodyPr/>
        <a:lstStyle/>
        <a:p>
          <a:endParaRPr lang="it-IT"/>
        </a:p>
      </dgm:t>
    </dgm:pt>
    <dgm:pt modelId="{37CC6953-81B9-4F36-BB98-CD922446930E}" type="pres">
      <dgm:prSet presAssocID="{C82CC756-14F4-4790-A4D3-F371DA3B65A5}" presName="pillarX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5A87C7F-409B-417A-8E29-E5EC74791337}" type="pres">
      <dgm:prSet presAssocID="{BED970DC-DB6D-45D9-A3F0-C52A0352E311}" presName="pillarX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3D3BF34-B9BC-47CE-9D48-2893B41FD8F9}" type="pres">
      <dgm:prSet presAssocID="{EBB5AAB7-14AF-4BD6-BA15-FD69F3AE004D}" presName="pillarX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6E05B09-8F34-49EE-B75B-8B1967D5F5CD}" type="pres">
      <dgm:prSet presAssocID="{7945636F-2B9C-4A9A-9F07-28D8B2728660}" presName="pillarX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A4D5080-9572-441E-8E81-80244AF6237D}" type="pres">
      <dgm:prSet presAssocID="{BE3CDED3-3881-489D-9E97-4AA6395449A3}" presName="base" presStyleLbl="dkBgShp" presStyleIdx="1" presStyleCnt="2"/>
      <dgm:spPr/>
    </dgm:pt>
  </dgm:ptLst>
  <dgm:cxnLst>
    <dgm:cxn modelId="{9B6B6853-1A5A-42F8-AE75-909B55352543}" srcId="{BE3CDED3-3881-489D-9E97-4AA6395449A3}" destId="{FBAD7D44-7631-4FE3-A602-D0406EFBEFB0}" srcOrd="0" destOrd="0" parTransId="{02F1D863-4FBE-4DC2-A790-E928C3B78031}" sibTransId="{CA06BD8F-4B02-4445-8C54-E6C9175DC624}"/>
    <dgm:cxn modelId="{BA80A2AB-D656-48AB-963C-BF37FFAC8F08}" srcId="{E20ACF6E-C161-4987-86A7-898293F92C81}" destId="{BE3CDED3-3881-489D-9E97-4AA6395449A3}" srcOrd="0" destOrd="0" parTransId="{D01A411A-EA80-4B32-8288-4CA7D2304801}" sibTransId="{2EF11727-AA43-4FB0-BCC5-FB228038A88E}"/>
    <dgm:cxn modelId="{3A2696DA-EAAC-412E-8400-A54589FF410B}" type="presOf" srcId="{EBB5AAB7-14AF-4BD6-BA15-FD69F3AE004D}" destId="{83D3BF34-B9BC-47CE-9D48-2893B41FD8F9}" srcOrd="0" destOrd="0" presId="urn:microsoft.com/office/officeart/2005/8/layout/hList3"/>
    <dgm:cxn modelId="{35E53F75-88E1-49A0-BBE8-68D91144A402}" srcId="{BE3CDED3-3881-489D-9E97-4AA6395449A3}" destId="{7945636F-2B9C-4A9A-9F07-28D8B2728660}" srcOrd="4" destOrd="0" parTransId="{5FF459F2-C6F1-4F99-BED1-AE3F32D8A5AB}" sibTransId="{6FE72E86-C964-4437-9CC3-FDF6F865087D}"/>
    <dgm:cxn modelId="{08E15932-D079-4C74-BF38-C4DA01173A8C}" type="presOf" srcId="{C82CC756-14F4-4790-A4D3-F371DA3B65A5}" destId="{37CC6953-81B9-4F36-BB98-CD922446930E}" srcOrd="0" destOrd="0" presId="urn:microsoft.com/office/officeart/2005/8/layout/hList3"/>
    <dgm:cxn modelId="{C81285E7-9B07-4EFC-93B4-98903D6D96E9}" type="presOf" srcId="{BED970DC-DB6D-45D9-A3F0-C52A0352E311}" destId="{55A87C7F-409B-417A-8E29-E5EC74791337}" srcOrd="0" destOrd="0" presId="urn:microsoft.com/office/officeart/2005/8/layout/hList3"/>
    <dgm:cxn modelId="{6DD7DCAF-BC5B-4345-9E8B-44C52603559B}" srcId="{BE3CDED3-3881-489D-9E97-4AA6395449A3}" destId="{BED970DC-DB6D-45D9-A3F0-C52A0352E311}" srcOrd="2" destOrd="0" parTransId="{AD3CE801-CB1B-4822-89EE-88F48F25B2B7}" sibTransId="{ACA4DC09-439C-4E33-8839-4D00F0E1C076}"/>
    <dgm:cxn modelId="{721E7F63-9610-43EA-B629-18B042FACAA3}" type="presOf" srcId="{BE3CDED3-3881-489D-9E97-4AA6395449A3}" destId="{7AF1A04C-64DA-4A01-BCB6-C44FC9EC605C}" srcOrd="0" destOrd="0" presId="urn:microsoft.com/office/officeart/2005/8/layout/hList3"/>
    <dgm:cxn modelId="{580772AE-DDFD-490D-8DBA-4C0DE8DC1CBA}" srcId="{BE3CDED3-3881-489D-9E97-4AA6395449A3}" destId="{C82CC756-14F4-4790-A4D3-F371DA3B65A5}" srcOrd="1" destOrd="0" parTransId="{5C5449AF-4579-49EC-B8BA-198269F5EC37}" sibTransId="{76B51EC6-7277-4C18-8032-FEDECF11119A}"/>
    <dgm:cxn modelId="{527CE6E2-74E9-4E1B-B064-83C68C2E0224}" srcId="{BE3CDED3-3881-489D-9E97-4AA6395449A3}" destId="{EBB5AAB7-14AF-4BD6-BA15-FD69F3AE004D}" srcOrd="3" destOrd="0" parTransId="{A475A83B-540E-4A14-B687-737246DE8074}" sibTransId="{CFD71674-BD96-4FE6-A21D-A55E11DD3DF5}"/>
    <dgm:cxn modelId="{87D97150-3459-40E4-AF4E-FDACFC16B934}" type="presOf" srcId="{FBAD7D44-7631-4FE3-A602-D0406EFBEFB0}" destId="{A2065910-7A93-426A-84F2-1A7EEF63B2BA}" srcOrd="0" destOrd="0" presId="urn:microsoft.com/office/officeart/2005/8/layout/hList3"/>
    <dgm:cxn modelId="{466BF471-1DF2-48CD-B261-68389B0D2C71}" type="presOf" srcId="{E20ACF6E-C161-4987-86A7-898293F92C81}" destId="{ECCE7D8F-306F-4444-B9EE-C8FA4FA78A51}" srcOrd="0" destOrd="0" presId="urn:microsoft.com/office/officeart/2005/8/layout/hList3"/>
    <dgm:cxn modelId="{3F247D69-E14A-4F85-9B86-506F6AC3130C}" type="presOf" srcId="{7945636F-2B9C-4A9A-9F07-28D8B2728660}" destId="{E6E05B09-8F34-49EE-B75B-8B1967D5F5CD}" srcOrd="0" destOrd="0" presId="urn:microsoft.com/office/officeart/2005/8/layout/hList3"/>
    <dgm:cxn modelId="{9D588F31-4BB3-4D3B-9A5E-3ACDC3CD7F23}" type="presParOf" srcId="{ECCE7D8F-306F-4444-B9EE-C8FA4FA78A51}" destId="{7AF1A04C-64DA-4A01-BCB6-C44FC9EC605C}" srcOrd="0" destOrd="0" presId="urn:microsoft.com/office/officeart/2005/8/layout/hList3"/>
    <dgm:cxn modelId="{F6F56B28-2850-43A0-9747-527233F8AABF}" type="presParOf" srcId="{ECCE7D8F-306F-4444-B9EE-C8FA4FA78A51}" destId="{09AC7636-8CDE-4092-BA74-BA133B3A70AB}" srcOrd="1" destOrd="0" presId="urn:microsoft.com/office/officeart/2005/8/layout/hList3"/>
    <dgm:cxn modelId="{D1BA5CB1-3B03-4E42-B252-42D1252FD798}" type="presParOf" srcId="{09AC7636-8CDE-4092-BA74-BA133B3A70AB}" destId="{A2065910-7A93-426A-84F2-1A7EEF63B2BA}" srcOrd="0" destOrd="0" presId="urn:microsoft.com/office/officeart/2005/8/layout/hList3"/>
    <dgm:cxn modelId="{36A3D725-DB8A-485D-A4EE-57A523DD9CE7}" type="presParOf" srcId="{09AC7636-8CDE-4092-BA74-BA133B3A70AB}" destId="{37CC6953-81B9-4F36-BB98-CD922446930E}" srcOrd="1" destOrd="0" presId="urn:microsoft.com/office/officeart/2005/8/layout/hList3"/>
    <dgm:cxn modelId="{FD1E21D8-0A81-43CF-ACFE-17367049429D}" type="presParOf" srcId="{09AC7636-8CDE-4092-BA74-BA133B3A70AB}" destId="{55A87C7F-409B-417A-8E29-E5EC74791337}" srcOrd="2" destOrd="0" presId="urn:microsoft.com/office/officeart/2005/8/layout/hList3"/>
    <dgm:cxn modelId="{82CB338A-572A-4D00-A742-AFAE0F2B44B5}" type="presParOf" srcId="{09AC7636-8CDE-4092-BA74-BA133B3A70AB}" destId="{83D3BF34-B9BC-47CE-9D48-2893B41FD8F9}" srcOrd="3" destOrd="0" presId="urn:microsoft.com/office/officeart/2005/8/layout/hList3"/>
    <dgm:cxn modelId="{5F076604-9506-41F8-85A0-D06FC5B3D92C}" type="presParOf" srcId="{09AC7636-8CDE-4092-BA74-BA133B3A70AB}" destId="{E6E05B09-8F34-49EE-B75B-8B1967D5F5CD}" srcOrd="4" destOrd="0" presId="urn:microsoft.com/office/officeart/2005/8/layout/hList3"/>
    <dgm:cxn modelId="{DEF6ADFC-4597-419E-B414-845E04CCFC89}" type="presParOf" srcId="{ECCE7D8F-306F-4444-B9EE-C8FA4FA78A51}" destId="{4A4D5080-9572-441E-8E81-80244AF6237D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0.17363</cdr:x>
      <cdr:y>0.86623</cdr:y>
    </cdr:from>
    <cdr:to>
      <cdr:x>0.32797</cdr:x>
      <cdr:y>0.91228</cdr:y>
    </cdr:to>
    <cdr:sp macro="" textlink="">
      <cdr:nvSpPr>
        <cdr:cNvPr id="2" name="CasellaDiTesto 1"/>
        <cdr:cNvSpPr txBox="1"/>
      </cdr:nvSpPr>
      <cdr:spPr>
        <a:xfrm xmlns:a="http://schemas.openxmlformats.org/drawingml/2006/main">
          <a:off x="1028700" y="3762374"/>
          <a:ext cx="914400" cy="2000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it-IT" sz="1100"/>
        </a:p>
      </cdr:txBody>
    </cdr:sp>
  </cdr:relSizeAnchor>
  <cdr:relSizeAnchor xmlns:cdr="http://schemas.openxmlformats.org/drawingml/2006/chartDrawing">
    <cdr:from>
      <cdr:x>0.10611</cdr:x>
      <cdr:y>0.93202</cdr:y>
    </cdr:from>
    <cdr:to>
      <cdr:x>0.26045</cdr:x>
      <cdr:y>1</cdr:y>
    </cdr:to>
    <cdr:sp macro="" textlink="">
      <cdr:nvSpPr>
        <cdr:cNvPr id="3" name="CasellaDiTesto 2"/>
        <cdr:cNvSpPr txBox="1"/>
      </cdr:nvSpPr>
      <cdr:spPr>
        <a:xfrm xmlns:a="http://schemas.openxmlformats.org/drawingml/2006/main">
          <a:off x="628650" y="4048124"/>
          <a:ext cx="914400" cy="295275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6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it-IT" sz="1100"/>
            <a:t>Estudio Satra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0.17363</cdr:x>
      <cdr:y>0.86623</cdr:y>
    </cdr:from>
    <cdr:to>
      <cdr:x>0.32797</cdr:x>
      <cdr:y>0.91228</cdr:y>
    </cdr:to>
    <cdr:sp macro="" textlink="">
      <cdr:nvSpPr>
        <cdr:cNvPr id="2" name="CasellaDiTesto 1"/>
        <cdr:cNvSpPr txBox="1"/>
      </cdr:nvSpPr>
      <cdr:spPr>
        <a:xfrm xmlns:a="http://schemas.openxmlformats.org/drawingml/2006/main">
          <a:off x="1028700" y="3762374"/>
          <a:ext cx="914400" cy="2000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it-IT" sz="1100"/>
        </a:p>
      </cdr:txBody>
    </cdr:sp>
  </cdr:relSizeAnchor>
  <cdr:relSizeAnchor xmlns:cdr="http://schemas.openxmlformats.org/drawingml/2006/chartDrawing">
    <cdr:from>
      <cdr:x>0.10611</cdr:x>
      <cdr:y>0.93202</cdr:y>
    </cdr:from>
    <cdr:to>
      <cdr:x>0.26045</cdr:x>
      <cdr:y>1</cdr:y>
    </cdr:to>
    <cdr:sp macro="" textlink="">
      <cdr:nvSpPr>
        <cdr:cNvPr id="3" name="CasellaDiTesto 2"/>
        <cdr:cNvSpPr txBox="1"/>
      </cdr:nvSpPr>
      <cdr:spPr>
        <a:xfrm xmlns:a="http://schemas.openxmlformats.org/drawingml/2006/main">
          <a:off x="628650" y="4048124"/>
          <a:ext cx="914400" cy="295275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6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it-IT" sz="1100"/>
            <a:t>Estudio Satra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1475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05238" y="0"/>
            <a:ext cx="2911475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1D87AF-9894-4D2D-BB45-C9CEE824C3BC}" type="datetimeFigureOut">
              <a:rPr lang="it-IT" smtClean="0"/>
              <a:pPr/>
              <a:t>15/06/2011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372600"/>
            <a:ext cx="2911475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05238" y="9372600"/>
            <a:ext cx="2911475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FF4669-98D1-4CAA-B67F-917C63245FC6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1263" cy="493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05482" y="0"/>
            <a:ext cx="2911263" cy="493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706F24D-C7FE-4B14-8FC3-90EE1A899CC4}" type="datetimeFigureOut">
              <a:rPr lang="de-CH"/>
              <a:pPr>
                <a:defRPr/>
              </a:pPr>
              <a:t>15.06.2011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892175" y="739775"/>
            <a:ext cx="4933950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CH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1830" y="4687253"/>
            <a:ext cx="5374640" cy="44405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  <a:endParaRPr lang="de-CH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372792"/>
            <a:ext cx="2911263" cy="493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05482" y="9372792"/>
            <a:ext cx="2911263" cy="493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A11F931-B59C-466E-B29C-390798440826}" type="slidenum">
              <a:rPr lang="de-CH"/>
              <a:pPr>
                <a:defRPr/>
              </a:pPr>
              <a:t>‹N›</a:t>
            </a:fld>
            <a:endParaRPr lang="de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CH" smtClean="0"/>
          </a:p>
        </p:txBody>
      </p:sp>
      <p:sp>
        <p:nvSpPr>
          <p:cNvPr id="4100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5AB6541-E4CF-4C8B-BA9D-3409EF59B173}" type="slidenum">
              <a:rPr lang="de-CH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de-CH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CH" smtClean="0"/>
          </a:p>
        </p:txBody>
      </p:sp>
      <p:sp>
        <p:nvSpPr>
          <p:cNvPr id="4100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EC6174C-F198-4D96-B7F5-206451153643}" type="slidenum">
              <a:rPr lang="de-CH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de-CH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CH" smtClean="0"/>
          </a:p>
        </p:txBody>
      </p:sp>
      <p:sp>
        <p:nvSpPr>
          <p:cNvPr id="4100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EC6174C-F198-4D96-B7F5-206451153643}" type="slidenum">
              <a:rPr lang="de-CH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de-CH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CH" smtClean="0"/>
          </a:p>
        </p:txBody>
      </p:sp>
      <p:sp>
        <p:nvSpPr>
          <p:cNvPr id="4100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EC6174C-F198-4D96-B7F5-206451153643}" type="slidenum">
              <a:rPr lang="de-CH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de-CH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CH" smtClean="0"/>
          </a:p>
        </p:txBody>
      </p:sp>
      <p:sp>
        <p:nvSpPr>
          <p:cNvPr id="4100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EC6174C-F198-4D96-B7F5-206451153643}" type="slidenum">
              <a:rPr lang="de-CH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de-CH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CH" smtClean="0"/>
          </a:p>
        </p:txBody>
      </p:sp>
      <p:sp>
        <p:nvSpPr>
          <p:cNvPr id="4100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EC6174C-F198-4D96-B7F5-206451153643}" type="slidenum">
              <a:rPr lang="de-CH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de-CH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CH" smtClean="0"/>
          </a:p>
        </p:txBody>
      </p:sp>
      <p:sp>
        <p:nvSpPr>
          <p:cNvPr id="4100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EC6174C-F198-4D96-B7F5-206451153643}" type="slidenum">
              <a:rPr lang="de-CH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de-CH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CH" smtClean="0"/>
          </a:p>
        </p:txBody>
      </p:sp>
      <p:sp>
        <p:nvSpPr>
          <p:cNvPr id="4100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EC6174C-F198-4D96-B7F5-206451153643}" type="slidenum">
              <a:rPr lang="de-CH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de-CH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CH" smtClean="0"/>
          </a:p>
        </p:txBody>
      </p:sp>
      <p:sp>
        <p:nvSpPr>
          <p:cNvPr id="4100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FDEC418-2CF4-4C11-BF39-A1BC90438B95}" type="slidenum">
              <a:rPr lang="de-CH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de-CH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CH" smtClean="0"/>
          </a:p>
        </p:txBody>
      </p:sp>
      <p:sp>
        <p:nvSpPr>
          <p:cNvPr id="4100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39225A0-9284-4021-BFC4-37719442F37E}" type="slidenum">
              <a:rPr lang="de-CH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de-CH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CH" smtClean="0"/>
          </a:p>
        </p:txBody>
      </p:sp>
      <p:sp>
        <p:nvSpPr>
          <p:cNvPr id="4100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70265AB-782B-436D-95EE-A74A66899177}" type="slidenum">
              <a:rPr lang="de-CH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de-CH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CH" smtClean="0"/>
          </a:p>
        </p:txBody>
      </p:sp>
      <p:sp>
        <p:nvSpPr>
          <p:cNvPr id="4100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2AF47F5-C4DB-4517-B304-B94E5853F503}" type="slidenum">
              <a:rPr lang="de-CH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de-CH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CH" smtClean="0"/>
          </a:p>
        </p:txBody>
      </p:sp>
      <p:sp>
        <p:nvSpPr>
          <p:cNvPr id="4100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4185749-3AE2-4013-BC8C-85952191CED7}" type="slidenum">
              <a:rPr lang="de-CH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de-CH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CH" smtClean="0"/>
          </a:p>
        </p:txBody>
      </p:sp>
      <p:sp>
        <p:nvSpPr>
          <p:cNvPr id="4100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A50ADE3-7540-4E14-BFAA-2A3974E21A79}" type="slidenum">
              <a:rPr lang="de-CH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de-CH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CH" smtClean="0"/>
          </a:p>
        </p:txBody>
      </p:sp>
      <p:sp>
        <p:nvSpPr>
          <p:cNvPr id="4100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4A457B4-DDD4-41CA-8750-2159260C1296}" type="slidenum">
              <a:rPr lang="de-CH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de-CH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CH" smtClean="0"/>
          </a:p>
        </p:txBody>
      </p:sp>
      <p:sp>
        <p:nvSpPr>
          <p:cNvPr id="4100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4A457B4-DDD4-41CA-8750-2159260C1296}" type="slidenum">
              <a:rPr lang="de-CH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de-CH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4E0EC3-CADC-42FB-A9A0-76432C0A3458}" type="datetimeFigureOut">
              <a:rPr lang="es-CO"/>
              <a:pPr>
                <a:defRPr/>
              </a:pPr>
              <a:t>15/06/2011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2DF9E-C574-4BEF-956F-A66F0DEE5884}" type="slidenum">
              <a:rPr lang="es-CO"/>
              <a:pPr>
                <a:defRPr/>
              </a:pPr>
              <a:t>‹N›</a:t>
            </a:fld>
            <a:endParaRPr lang="es-CO"/>
          </a:p>
        </p:txBody>
      </p:sp>
    </p:spTree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CF94B0-5FA8-42C0-9436-13C44C6FC1DD}" type="datetimeFigureOut">
              <a:rPr lang="es-CO"/>
              <a:pPr>
                <a:defRPr/>
              </a:pPr>
              <a:t>15/06/2011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87B87-8CE9-49AE-BFA5-707DB8C263E7}" type="slidenum">
              <a:rPr lang="es-CO"/>
              <a:pPr>
                <a:defRPr/>
              </a:pPr>
              <a:t>‹N›</a:t>
            </a:fld>
            <a:endParaRPr lang="es-CO"/>
          </a:p>
        </p:txBody>
      </p:sp>
    </p:spTree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D7E094-0E7D-4697-87A2-04C8A77D9D5E}" type="datetimeFigureOut">
              <a:rPr lang="es-CO"/>
              <a:pPr>
                <a:defRPr/>
              </a:pPr>
              <a:t>15/06/2011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79C3E1-1BA8-4E3E-A1B7-9167C7E91D05}" type="slidenum">
              <a:rPr lang="es-CO"/>
              <a:pPr>
                <a:defRPr/>
              </a:pPr>
              <a:t>‹N›</a:t>
            </a:fld>
            <a:endParaRPr lang="es-CO"/>
          </a:p>
        </p:txBody>
      </p:sp>
    </p:spTree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E03983-F2EA-48D0-A352-66109EB984F7}" type="datetimeFigureOut">
              <a:rPr lang="es-CO"/>
              <a:pPr>
                <a:defRPr/>
              </a:pPr>
              <a:t>15/06/2011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C41C0E-B89E-4E67-AF68-95FC7B595E19}" type="slidenum">
              <a:rPr lang="es-CO"/>
              <a:pPr>
                <a:defRPr/>
              </a:pPr>
              <a:t>‹N›</a:t>
            </a:fld>
            <a:endParaRPr lang="es-CO"/>
          </a:p>
        </p:txBody>
      </p:sp>
    </p:spTree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8BF45-E25B-4827-BCFD-0271C8A30840}" type="datetimeFigureOut">
              <a:rPr lang="es-CO"/>
              <a:pPr>
                <a:defRPr/>
              </a:pPr>
              <a:t>15/06/2011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4A8E19-1389-4D50-B430-84BB7657E84B}" type="slidenum">
              <a:rPr lang="es-CO"/>
              <a:pPr>
                <a:defRPr/>
              </a:pPr>
              <a:t>‹N›</a:t>
            </a:fld>
            <a:endParaRPr lang="es-CO"/>
          </a:p>
        </p:txBody>
      </p:sp>
    </p:spTree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503A6-3A3A-4B56-A58B-B0BD166374C3}" type="datetimeFigureOut">
              <a:rPr lang="es-CO"/>
              <a:pPr>
                <a:defRPr/>
              </a:pPr>
              <a:t>15/06/2011</a:t>
            </a:fld>
            <a:endParaRPr lang="es-CO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76D42B-CD1F-497E-BE71-ECC097167CAA}" type="slidenum">
              <a:rPr lang="es-CO"/>
              <a:pPr>
                <a:defRPr/>
              </a:pPr>
              <a:t>‹N›</a:t>
            </a:fld>
            <a:endParaRPr lang="es-CO"/>
          </a:p>
        </p:txBody>
      </p:sp>
    </p:spTree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28165E-1BB4-4E14-8255-2CCA448922AD}" type="datetimeFigureOut">
              <a:rPr lang="es-CO"/>
              <a:pPr>
                <a:defRPr/>
              </a:pPr>
              <a:t>15/06/2011</a:t>
            </a:fld>
            <a:endParaRPr lang="es-CO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0965CE-FBAA-4621-8444-C5D7B7E3FC30}" type="slidenum">
              <a:rPr lang="es-CO"/>
              <a:pPr>
                <a:defRPr/>
              </a:pPr>
              <a:t>‹N›</a:t>
            </a:fld>
            <a:endParaRPr lang="es-CO"/>
          </a:p>
        </p:txBody>
      </p:sp>
    </p:spTree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ACE8F1-C560-4457-B3A5-07FC256E70AC}" type="datetimeFigureOut">
              <a:rPr lang="es-CO"/>
              <a:pPr>
                <a:defRPr/>
              </a:pPr>
              <a:t>15/06/2011</a:t>
            </a:fld>
            <a:endParaRPr lang="es-CO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BB5CA4-533D-4D08-8BE2-FDAEEEAFDB9D}" type="slidenum">
              <a:rPr lang="es-CO"/>
              <a:pPr>
                <a:defRPr/>
              </a:pPr>
              <a:t>‹N›</a:t>
            </a:fld>
            <a:endParaRPr lang="es-CO"/>
          </a:p>
        </p:txBody>
      </p:sp>
    </p:spTree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E558C8-0D43-441B-8A4A-A166130944E6}" type="datetimeFigureOut">
              <a:rPr lang="es-CO"/>
              <a:pPr>
                <a:defRPr/>
              </a:pPr>
              <a:t>15/06/2011</a:t>
            </a:fld>
            <a:endParaRPr lang="es-CO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6912DB-7ABC-409E-AD7B-35EBAD4BF012}" type="slidenum">
              <a:rPr lang="es-CO"/>
              <a:pPr>
                <a:defRPr/>
              </a:pPr>
              <a:t>‹N›</a:t>
            </a:fld>
            <a:endParaRPr lang="es-CO"/>
          </a:p>
        </p:txBody>
      </p:sp>
    </p:spTree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BB1259-AFCE-4BEE-9FAD-4DA021203D87}" type="datetimeFigureOut">
              <a:rPr lang="es-CO"/>
              <a:pPr>
                <a:defRPr/>
              </a:pPr>
              <a:t>15/06/2011</a:t>
            </a:fld>
            <a:endParaRPr lang="es-CO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0FF42E-F13C-4722-BF5C-40A1EA4B6C3D}" type="slidenum">
              <a:rPr lang="es-CO"/>
              <a:pPr>
                <a:defRPr/>
              </a:pPr>
              <a:t>‹N›</a:t>
            </a:fld>
            <a:endParaRPr lang="es-CO"/>
          </a:p>
        </p:txBody>
      </p:sp>
    </p:spTree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O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A190B-95EC-4CCC-92A0-51C0AB7CA9F4}" type="datetimeFigureOut">
              <a:rPr lang="es-CO"/>
              <a:pPr>
                <a:defRPr/>
              </a:pPr>
              <a:t>15/06/2011</a:t>
            </a:fld>
            <a:endParaRPr lang="es-CO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3DBFF6-1599-4419-A096-4EBE0991BC92}" type="slidenum">
              <a:rPr lang="es-CO"/>
              <a:pPr>
                <a:defRPr/>
              </a:pPr>
              <a:t>‹N›</a:t>
            </a:fld>
            <a:endParaRPr lang="es-CO"/>
          </a:p>
        </p:txBody>
      </p:sp>
    </p:spTree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s-CO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D3855B7-DEF2-4FC8-8866-90BA67595A82}" type="datetimeFigureOut">
              <a:rPr lang="es-CO"/>
              <a:pPr>
                <a:defRPr/>
              </a:pPr>
              <a:t>15/06/2011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6B5FA5D-4B1B-4C84-A160-1212C5D8CC79}" type="slidenum">
              <a:rPr lang="es-CO"/>
              <a:pPr>
                <a:defRPr/>
              </a:pPr>
              <a:t>‹N›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ipe dir="d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3" Type="http://schemas.openxmlformats.org/officeDocument/2006/relationships/image" Target="../media/image1.jpeg"/><Relationship Id="rId7" Type="http://schemas.openxmlformats.org/officeDocument/2006/relationships/diagramLayout" Target="../diagrams/layout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2.xml"/><Relationship Id="rId5" Type="http://schemas.openxmlformats.org/officeDocument/2006/relationships/image" Target="../media/image3.jpeg"/><Relationship Id="rId10" Type="http://schemas.microsoft.com/office/2007/relationships/diagramDrawing" Target="../diagrams/drawing2.xml"/><Relationship Id="rId4" Type="http://schemas.openxmlformats.org/officeDocument/2006/relationships/image" Target="../media/image2.png"/><Relationship Id="rId9" Type="http://schemas.openxmlformats.org/officeDocument/2006/relationships/diagramColors" Target="../diagrams/colors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pisie.org/" TargetMode="Externa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3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5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6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notesSlide" Target="../notesSlides/notesSlide8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openxmlformats.org/officeDocument/2006/relationships/image" Target="../media/image1.jpeg"/><Relationship Id="rId7" Type="http://schemas.openxmlformats.org/officeDocument/2006/relationships/diagramLayout" Target="../diagrams/layout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1.xml"/><Relationship Id="rId5" Type="http://schemas.openxmlformats.org/officeDocument/2006/relationships/image" Target="../media/image3.jpeg"/><Relationship Id="rId10" Type="http://schemas.microsoft.com/office/2007/relationships/diagramDrawing" Target="../diagrams/drawing1.xml"/><Relationship Id="rId4" Type="http://schemas.openxmlformats.org/officeDocument/2006/relationships/image" Target="../media/image2.png"/><Relationship Id="rId9" Type="http://schemas.openxmlformats.org/officeDocument/2006/relationships/diagramColors" Target="../diagrams/colors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olo 1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 smtClean="0"/>
          </a:p>
        </p:txBody>
      </p:sp>
      <p:sp>
        <p:nvSpPr>
          <p:cNvPr id="19" name="Sottotitolo 1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pic>
        <p:nvPicPr>
          <p:cNvPr id="307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56700" cy="687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00113" y="6021388"/>
            <a:ext cx="6826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16238" y="6021388"/>
            <a:ext cx="6826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9" descr="pisi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87450" y="5949950"/>
            <a:ext cx="1439863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0" name="Rectangle 10"/>
          <p:cNvSpPr>
            <a:spLocks noChangeArrowheads="1"/>
          </p:cNvSpPr>
          <p:nvPr/>
        </p:nvSpPr>
        <p:spPr bwMode="auto">
          <a:xfrm>
            <a:off x="250825" y="404813"/>
            <a:ext cx="64817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s-ES_tradnl">
                <a:latin typeface="Calibri" pitchFamily="34" charset="0"/>
              </a:rPr>
              <a:t>Situación actual del sector calzado en el mundo</a:t>
            </a:r>
          </a:p>
        </p:txBody>
      </p:sp>
      <p:graphicFrame>
        <p:nvGraphicFramePr>
          <p:cNvPr id="11" name="Grafico 10"/>
          <p:cNvGraphicFramePr/>
          <p:nvPr/>
        </p:nvGraphicFramePr>
        <p:xfrm>
          <a:off x="611560" y="1257300"/>
          <a:ext cx="7920880" cy="45479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CO"/>
          </a:p>
        </p:txBody>
      </p:sp>
      <p:pic>
        <p:nvPicPr>
          <p:cNvPr id="1126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56700" cy="687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00113" y="6021388"/>
            <a:ext cx="6826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16238" y="6021388"/>
            <a:ext cx="6826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1" name="Picture 9" descr="pisi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87450" y="5949950"/>
            <a:ext cx="1439863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2" name="Rectangle 10"/>
          <p:cNvSpPr>
            <a:spLocks noChangeArrowheads="1"/>
          </p:cNvSpPr>
          <p:nvPr/>
        </p:nvSpPr>
        <p:spPr bwMode="auto">
          <a:xfrm>
            <a:off x="250825" y="405090"/>
            <a:ext cx="604936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s-ES_tradnl" dirty="0">
                <a:latin typeface="Calibri" pitchFamily="34" charset="0"/>
              </a:rPr>
              <a:t>Tendencias y perspectivas del sector a nivel mundial</a:t>
            </a:r>
          </a:p>
        </p:txBody>
      </p:sp>
      <p:sp>
        <p:nvSpPr>
          <p:cNvPr id="11273" name="Rectangle 1"/>
          <p:cNvSpPr>
            <a:spLocks noChangeArrowheads="1"/>
          </p:cNvSpPr>
          <p:nvPr/>
        </p:nvSpPr>
        <p:spPr bwMode="auto">
          <a:xfrm>
            <a:off x="4479925" y="444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endParaRPr lang="es-ES"/>
          </a:p>
        </p:txBody>
      </p:sp>
      <p:graphicFrame>
        <p:nvGraphicFramePr>
          <p:cNvPr id="10" name="Diagramma 9"/>
          <p:cNvGraphicFramePr/>
          <p:nvPr/>
        </p:nvGraphicFramePr>
        <p:xfrm>
          <a:off x="323528" y="1397000"/>
          <a:ext cx="856895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CO"/>
          </a:p>
        </p:txBody>
      </p:sp>
      <p:pic>
        <p:nvPicPr>
          <p:cNvPr id="1126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56700" cy="687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00113" y="6021388"/>
            <a:ext cx="6826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16238" y="6021388"/>
            <a:ext cx="6826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1" name="Picture 9" descr="pisi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87450" y="5949950"/>
            <a:ext cx="1439863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2" name="Rectangle 10"/>
          <p:cNvSpPr>
            <a:spLocks noChangeArrowheads="1"/>
          </p:cNvSpPr>
          <p:nvPr/>
        </p:nvSpPr>
        <p:spPr bwMode="auto">
          <a:xfrm>
            <a:off x="250825" y="405090"/>
            <a:ext cx="604936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s-ES_tradnl" dirty="0">
                <a:latin typeface="Calibri" pitchFamily="34" charset="0"/>
              </a:rPr>
              <a:t>Tendencias y perspectivas del sector a nivel mundial</a:t>
            </a:r>
          </a:p>
        </p:txBody>
      </p:sp>
      <p:sp>
        <p:nvSpPr>
          <p:cNvPr id="11273" name="Rectangle 1"/>
          <p:cNvSpPr>
            <a:spLocks noChangeArrowheads="1"/>
          </p:cNvSpPr>
          <p:nvPr/>
        </p:nvSpPr>
        <p:spPr bwMode="auto">
          <a:xfrm>
            <a:off x="4479925" y="444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endParaRPr lang="es-ES"/>
          </a:p>
        </p:txBody>
      </p:sp>
      <p:sp>
        <p:nvSpPr>
          <p:cNvPr id="11" name="CasellaDiTesto 10"/>
          <p:cNvSpPr txBox="1"/>
          <p:nvPr/>
        </p:nvSpPr>
        <p:spPr>
          <a:xfrm>
            <a:off x="0" y="1340768"/>
            <a:ext cx="874846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s-ES" sz="2800" b="1" dirty="0" smtClean="0"/>
              <a:t>Población mundial y consumo</a:t>
            </a:r>
          </a:p>
          <a:p>
            <a:pPr lvl="0">
              <a:buFont typeface="Wingdings" pitchFamily="2" charset="2"/>
              <a:buChar char="q"/>
            </a:pPr>
            <a:r>
              <a:rPr lang="es-ES" sz="1100" dirty="0">
                <a:latin typeface="+mn-lt"/>
              </a:rPr>
              <a:t>La disminución mundial de la fertilidad y de la mortalidad continuará llevando a una población con un porcentaje más alto de ancianos. </a:t>
            </a:r>
            <a:endParaRPr lang="es-ES" sz="1100" dirty="0" smtClean="0">
              <a:latin typeface="+mn-lt"/>
            </a:endParaRPr>
          </a:p>
          <a:p>
            <a:pPr lvl="0">
              <a:buFont typeface="Wingdings" pitchFamily="2" charset="2"/>
              <a:buChar char="q"/>
            </a:pPr>
            <a:r>
              <a:rPr lang="es-ES" sz="1100" dirty="0" smtClean="0">
                <a:latin typeface="+mn-lt"/>
              </a:rPr>
              <a:t>Es </a:t>
            </a:r>
            <a:r>
              <a:rPr lang="es-ES" sz="1100" dirty="0">
                <a:latin typeface="+mn-lt"/>
              </a:rPr>
              <a:t>decir que esto influirá los modelos de consumo: </a:t>
            </a:r>
            <a:endParaRPr lang="es-ES" sz="1100" dirty="0" smtClean="0">
              <a:latin typeface="+mn-lt"/>
            </a:endParaRPr>
          </a:p>
          <a:p>
            <a:pPr lvl="1">
              <a:buFont typeface="Wingdings" pitchFamily="2" charset="2"/>
              <a:buChar char="v"/>
            </a:pPr>
            <a:r>
              <a:rPr lang="es-ES" sz="1100" dirty="0" smtClean="0">
                <a:latin typeface="+mn-lt"/>
              </a:rPr>
              <a:t>la </a:t>
            </a:r>
            <a:r>
              <a:rPr lang="es-ES" sz="1100" dirty="0">
                <a:latin typeface="+mn-lt"/>
              </a:rPr>
              <a:t>población en crecimiento aumenta la demanda de productos de calzado; por otra parte existe una tendencia mundial según la cual el promedio anual de calzados adquiridos pro-capita aumenta ligera </a:t>
            </a:r>
            <a:r>
              <a:rPr lang="es-ES" sz="1100" b="1" dirty="0" smtClean="0">
                <a:latin typeface="+mn-lt"/>
              </a:rPr>
              <a:t> </a:t>
            </a:r>
            <a:endParaRPr lang="it-IT" sz="1100" dirty="0" smtClean="0">
              <a:latin typeface="+mn-lt"/>
            </a:endParaRPr>
          </a:p>
          <a:p>
            <a:endParaRPr lang="it-IT" dirty="0"/>
          </a:p>
        </p:txBody>
      </p:sp>
      <p:pic>
        <p:nvPicPr>
          <p:cNvPr id="11274" name="Immagine 1" descr="C:\Users\Carlo\Documents\pisie 2010\09018 colombia calzature studio\attività assegnata\global mkt2\comparati\graficoEvoluzioneCalzaturaMondo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59632" y="2564904"/>
            <a:ext cx="5851525" cy="3532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CO"/>
          </a:p>
        </p:txBody>
      </p:sp>
      <p:pic>
        <p:nvPicPr>
          <p:cNvPr id="1126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56700" cy="687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00113" y="6021388"/>
            <a:ext cx="6826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16238" y="6021388"/>
            <a:ext cx="6826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1" name="Picture 9" descr="pisi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87450" y="5949950"/>
            <a:ext cx="1439863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2" name="Rectangle 10"/>
          <p:cNvSpPr>
            <a:spLocks noChangeArrowheads="1"/>
          </p:cNvSpPr>
          <p:nvPr/>
        </p:nvSpPr>
        <p:spPr bwMode="auto">
          <a:xfrm>
            <a:off x="250825" y="405090"/>
            <a:ext cx="604936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s-ES_tradnl" dirty="0">
                <a:latin typeface="Calibri" pitchFamily="34" charset="0"/>
              </a:rPr>
              <a:t>Tendencias y perspectivas del sector a nivel mundial</a:t>
            </a:r>
          </a:p>
        </p:txBody>
      </p:sp>
      <p:sp>
        <p:nvSpPr>
          <p:cNvPr id="11273" name="Rectangle 1"/>
          <p:cNvSpPr>
            <a:spLocks noChangeArrowheads="1"/>
          </p:cNvSpPr>
          <p:nvPr/>
        </p:nvSpPr>
        <p:spPr bwMode="auto">
          <a:xfrm>
            <a:off x="4479925" y="444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endParaRPr lang="es-ES"/>
          </a:p>
        </p:txBody>
      </p:sp>
      <p:sp>
        <p:nvSpPr>
          <p:cNvPr id="11" name="CasellaDiTesto 10"/>
          <p:cNvSpPr txBox="1"/>
          <p:nvPr/>
        </p:nvSpPr>
        <p:spPr>
          <a:xfrm>
            <a:off x="251520" y="1340768"/>
            <a:ext cx="8496944" cy="6232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>
                <a:latin typeface="+mn-lt"/>
              </a:rPr>
              <a:t>La importancia de la búsqueda de calidad y la imagen de </a:t>
            </a:r>
            <a:r>
              <a:rPr lang="es-ES" sz="2400" b="1" dirty="0" smtClean="0">
                <a:latin typeface="+mn-lt"/>
              </a:rPr>
              <a:t>marca</a:t>
            </a:r>
          </a:p>
          <a:p>
            <a:pPr algn="ctr"/>
            <a:endParaRPr lang="es-ES" sz="1400" b="1" dirty="0">
              <a:latin typeface="+mn-lt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s-ES" dirty="0" smtClean="0">
                <a:latin typeface="+mn-lt"/>
              </a:rPr>
              <a:t> La </a:t>
            </a:r>
            <a:r>
              <a:rPr lang="es-ES" dirty="0">
                <a:latin typeface="+mn-lt"/>
              </a:rPr>
              <a:t>imagen de marca para los productos y las sociedades se ha convertido en un factor de éxito cada vez más importante para las empresas de </a:t>
            </a:r>
            <a:r>
              <a:rPr lang="es-ES" dirty="0" smtClean="0">
                <a:latin typeface="+mn-lt"/>
              </a:rPr>
              <a:t>calzado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endParaRPr lang="es-ES" dirty="0" smtClean="0">
              <a:latin typeface="+mn-lt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s-ES" b="1" dirty="0">
                <a:latin typeface="+mn-lt"/>
              </a:rPr>
              <a:t> </a:t>
            </a:r>
            <a:r>
              <a:rPr lang="es-ES" dirty="0">
                <a:latin typeface="+mn-lt"/>
              </a:rPr>
              <a:t>La tendencia social se dirige a una exigencia continua por  bienestar y productos de </a:t>
            </a:r>
            <a:r>
              <a:rPr lang="es-ES" dirty="0" smtClean="0">
                <a:latin typeface="+mn-lt"/>
              </a:rPr>
              <a:t>calidad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endParaRPr lang="es-ES" dirty="0" smtClean="0">
              <a:latin typeface="+mn-lt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s-ES" b="1" dirty="0">
                <a:latin typeface="+mn-lt"/>
              </a:rPr>
              <a:t> </a:t>
            </a:r>
            <a:r>
              <a:rPr lang="es-ES" dirty="0" smtClean="0">
                <a:latin typeface="+mn-lt"/>
              </a:rPr>
              <a:t>Las </a:t>
            </a:r>
            <a:r>
              <a:rPr lang="es-ES" dirty="0">
                <a:latin typeface="+mn-lt"/>
              </a:rPr>
              <a:t>empresas que se dedican a la investigación están creciendo fuertemente</a:t>
            </a:r>
            <a:r>
              <a:rPr lang="es-ES" dirty="0" smtClean="0">
                <a:latin typeface="+mn-lt"/>
              </a:rPr>
              <a:t>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endParaRPr lang="es-ES" dirty="0" smtClean="0">
              <a:latin typeface="+mn-lt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s-ES" b="1" dirty="0">
                <a:latin typeface="+mn-lt"/>
              </a:rPr>
              <a:t> </a:t>
            </a:r>
            <a:r>
              <a:rPr lang="es-ES" dirty="0">
                <a:latin typeface="+mn-lt"/>
              </a:rPr>
              <a:t>Se prevé una evolución de los productores OEM (Original Equipment Producer “productor de equipamiento  original”) hacia el productor de marca propia.</a:t>
            </a:r>
            <a:endParaRPr lang="it-IT" dirty="0">
              <a:latin typeface="+mn-lt"/>
            </a:endParaRPr>
          </a:p>
          <a:p>
            <a:pPr>
              <a:lnSpc>
                <a:spcPct val="150000"/>
              </a:lnSpc>
              <a:buFont typeface="Courier New" pitchFamily="49" charset="0"/>
              <a:buChar char="o"/>
            </a:pPr>
            <a:endParaRPr lang="es-ES" sz="1400" b="1" dirty="0" smtClean="0">
              <a:latin typeface="+mn-lt"/>
            </a:endParaRPr>
          </a:p>
          <a:p>
            <a:pPr algn="ctr"/>
            <a:endParaRPr lang="es-ES" sz="2000" b="1" dirty="0"/>
          </a:p>
          <a:p>
            <a:pPr algn="ctr"/>
            <a:endParaRPr lang="it-IT" sz="2000" b="1" dirty="0"/>
          </a:p>
          <a:p>
            <a:pPr lvl="0" algn="ctr"/>
            <a:endParaRPr lang="es-ES" sz="1200" b="1" dirty="0" smtClean="0"/>
          </a:p>
          <a:p>
            <a:endParaRPr lang="it-IT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CO"/>
          </a:p>
        </p:txBody>
      </p:sp>
      <p:pic>
        <p:nvPicPr>
          <p:cNvPr id="1126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56700" cy="687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00113" y="6021388"/>
            <a:ext cx="6826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16238" y="6021388"/>
            <a:ext cx="6826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1" name="Picture 9" descr="pisi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87450" y="5949950"/>
            <a:ext cx="1439863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2" name="Rectangle 10"/>
          <p:cNvSpPr>
            <a:spLocks noChangeArrowheads="1"/>
          </p:cNvSpPr>
          <p:nvPr/>
        </p:nvSpPr>
        <p:spPr bwMode="auto">
          <a:xfrm>
            <a:off x="250825" y="405090"/>
            <a:ext cx="604936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s-ES_tradnl" dirty="0">
                <a:latin typeface="Calibri" pitchFamily="34" charset="0"/>
              </a:rPr>
              <a:t>Tendencias y perspectivas del sector a nivel mundial</a:t>
            </a:r>
          </a:p>
        </p:txBody>
      </p:sp>
      <p:sp>
        <p:nvSpPr>
          <p:cNvPr id="11273" name="Rectangle 1"/>
          <p:cNvSpPr>
            <a:spLocks noChangeArrowheads="1"/>
          </p:cNvSpPr>
          <p:nvPr/>
        </p:nvSpPr>
        <p:spPr bwMode="auto">
          <a:xfrm>
            <a:off x="4479925" y="444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endParaRPr lang="es-ES"/>
          </a:p>
        </p:txBody>
      </p:sp>
      <p:sp>
        <p:nvSpPr>
          <p:cNvPr id="11" name="CasellaDiTesto 10"/>
          <p:cNvSpPr txBox="1"/>
          <p:nvPr/>
        </p:nvSpPr>
        <p:spPr>
          <a:xfrm>
            <a:off x="251520" y="1340768"/>
            <a:ext cx="8496944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>
                <a:latin typeface="+mn-lt"/>
              </a:rPr>
              <a:t>La importancia de la búsqueda de calidad y la imagen de </a:t>
            </a:r>
            <a:r>
              <a:rPr lang="es-ES" sz="2400" b="1" u="sng" dirty="0" smtClean="0">
                <a:latin typeface="+mn-lt"/>
              </a:rPr>
              <a:t>marca</a:t>
            </a:r>
          </a:p>
          <a:p>
            <a:pPr algn="ctr"/>
            <a:endParaRPr lang="es-ES" sz="1400" b="1" dirty="0">
              <a:latin typeface="+mn-lt"/>
            </a:endParaRP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s-ES" dirty="0" smtClean="0"/>
              <a:t> La </a:t>
            </a:r>
            <a:r>
              <a:rPr lang="es-ES" dirty="0"/>
              <a:t>imagen de marca para los productos y las sociedades se ha convertido en un factor de éxito cada vez más importante para las empresas de </a:t>
            </a:r>
            <a:r>
              <a:rPr lang="es-ES" dirty="0" smtClean="0"/>
              <a:t>calzado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s-ES" b="1" dirty="0">
                <a:latin typeface="+mn-lt"/>
              </a:rPr>
              <a:t> </a:t>
            </a:r>
            <a:r>
              <a:rPr lang="es-ES" dirty="0"/>
              <a:t>La tendencia social se dirige a una exigencia continua por  bienestar y productos de </a:t>
            </a:r>
            <a:r>
              <a:rPr lang="es-ES" dirty="0" smtClean="0"/>
              <a:t>calidad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s-ES" b="1" dirty="0">
                <a:latin typeface="+mn-lt"/>
              </a:rPr>
              <a:t> </a:t>
            </a:r>
            <a:r>
              <a:rPr lang="es-ES" dirty="0" smtClean="0"/>
              <a:t>Las </a:t>
            </a:r>
            <a:r>
              <a:rPr lang="es-ES" dirty="0"/>
              <a:t>empresas que se dedican a la investigación están creciendo fuertemente</a:t>
            </a:r>
            <a:r>
              <a:rPr lang="es-ES" dirty="0" smtClean="0"/>
              <a:t>.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s-ES" b="1" dirty="0">
                <a:latin typeface="+mn-lt"/>
              </a:rPr>
              <a:t> </a:t>
            </a:r>
            <a:r>
              <a:rPr lang="es-ES" dirty="0"/>
              <a:t>Se prevé una evolución de los productores OEM </a:t>
            </a:r>
            <a:r>
              <a:rPr lang="es-ES" sz="1400" dirty="0"/>
              <a:t>(Original Equipment </a:t>
            </a:r>
            <a:r>
              <a:rPr lang="es-ES" sz="1400" dirty="0" smtClean="0"/>
              <a:t>Producer) </a:t>
            </a:r>
            <a:r>
              <a:rPr lang="es-ES" dirty="0"/>
              <a:t>hacia el productor de marca propia.</a:t>
            </a:r>
            <a:endParaRPr lang="it-IT" dirty="0"/>
          </a:p>
          <a:p>
            <a:pPr>
              <a:buFont typeface="Courier New" pitchFamily="49" charset="0"/>
              <a:buChar char="o"/>
            </a:pPr>
            <a:endParaRPr lang="es-ES" sz="1400" b="1" dirty="0" smtClean="0">
              <a:latin typeface="+mn-lt"/>
            </a:endParaRPr>
          </a:p>
          <a:p>
            <a:pPr algn="ctr"/>
            <a:endParaRPr lang="es-ES" sz="2000" b="1" dirty="0"/>
          </a:p>
          <a:p>
            <a:pPr algn="ctr"/>
            <a:endParaRPr lang="it-IT" sz="2000" b="1" dirty="0"/>
          </a:p>
          <a:p>
            <a:pPr lvl="0" algn="ctr"/>
            <a:endParaRPr lang="es-ES" sz="1200" b="1" dirty="0" smtClean="0"/>
          </a:p>
          <a:p>
            <a:endParaRPr lang="it-IT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CO"/>
          </a:p>
        </p:txBody>
      </p:sp>
      <p:pic>
        <p:nvPicPr>
          <p:cNvPr id="1126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56700" cy="687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00113" y="6021388"/>
            <a:ext cx="6826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16238" y="6021388"/>
            <a:ext cx="6826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1" name="Picture 9" descr="pisi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87450" y="5949950"/>
            <a:ext cx="1439863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2" name="Rectangle 10"/>
          <p:cNvSpPr>
            <a:spLocks noChangeArrowheads="1"/>
          </p:cNvSpPr>
          <p:nvPr/>
        </p:nvSpPr>
        <p:spPr bwMode="auto">
          <a:xfrm>
            <a:off x="250825" y="405090"/>
            <a:ext cx="604936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s-ES_tradnl" dirty="0">
                <a:latin typeface="Calibri" pitchFamily="34" charset="0"/>
              </a:rPr>
              <a:t>Tendencias y perspectivas del sector a nivel mundial</a:t>
            </a:r>
          </a:p>
        </p:txBody>
      </p:sp>
      <p:sp>
        <p:nvSpPr>
          <p:cNvPr id="11273" name="Rectangle 1"/>
          <p:cNvSpPr>
            <a:spLocks noChangeArrowheads="1"/>
          </p:cNvSpPr>
          <p:nvPr/>
        </p:nvSpPr>
        <p:spPr bwMode="auto">
          <a:xfrm>
            <a:off x="4479925" y="444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endParaRPr lang="es-ES"/>
          </a:p>
        </p:txBody>
      </p:sp>
      <p:sp>
        <p:nvSpPr>
          <p:cNvPr id="11" name="CasellaDiTesto 10"/>
          <p:cNvSpPr txBox="1"/>
          <p:nvPr/>
        </p:nvSpPr>
        <p:spPr>
          <a:xfrm>
            <a:off x="251520" y="1340768"/>
            <a:ext cx="8496944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>
                <a:latin typeface="+mn-lt"/>
              </a:rPr>
              <a:t>El crecimiento del e-commerce</a:t>
            </a:r>
            <a:endParaRPr lang="it-IT" sz="2400" b="1" dirty="0">
              <a:latin typeface="+mn-lt"/>
            </a:endParaRPr>
          </a:p>
          <a:p>
            <a:pPr algn="ctr"/>
            <a:endParaRPr lang="es-ES" sz="1400" b="1" dirty="0">
              <a:latin typeface="+mn-lt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ü"/>
            </a:pPr>
            <a:r>
              <a:rPr lang="es-ES" dirty="0">
                <a:latin typeface="+mn-lt"/>
              </a:rPr>
              <a:t>Gracias a las mayores ventajas y a los gastos de gestión reducidos y al acceso a una base internacional de </a:t>
            </a:r>
            <a:r>
              <a:rPr lang="es-ES" dirty="0" smtClean="0">
                <a:latin typeface="+mn-lt"/>
              </a:rPr>
              <a:t>clientes </a:t>
            </a:r>
            <a:r>
              <a:rPr lang="es-ES" dirty="0">
                <a:latin typeface="+mn-lt"/>
              </a:rPr>
              <a:t>es probable que el e-commerce tenga una influencia notable sobre las empresas tradicionales. </a:t>
            </a:r>
            <a:endParaRPr lang="es-ES" dirty="0" smtClean="0">
              <a:latin typeface="+mn-lt"/>
            </a:endParaRPr>
          </a:p>
          <a:p>
            <a:pPr marL="342900" indent="-342900">
              <a:lnSpc>
                <a:spcPct val="200000"/>
              </a:lnSpc>
              <a:buFont typeface="Wingdings" pitchFamily="2" charset="2"/>
              <a:buChar char="ü"/>
            </a:pPr>
            <a:endParaRPr lang="es-ES" dirty="0">
              <a:latin typeface="+mn-lt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ü"/>
            </a:pPr>
            <a:r>
              <a:rPr lang="es-ES" dirty="0" smtClean="0">
                <a:latin typeface="+mn-lt"/>
              </a:rPr>
              <a:t>Es necesario considerar </a:t>
            </a:r>
            <a:r>
              <a:rPr lang="es-ES" dirty="0">
                <a:latin typeface="+mn-lt"/>
              </a:rPr>
              <a:t>algunas cuestiones para que el sector del calzado pueda maximizar las oportunidades ofrecidas por el e-commerce. </a:t>
            </a:r>
            <a:endParaRPr lang="es-ES" dirty="0" smtClean="0">
              <a:latin typeface="+mn-lt"/>
            </a:endParaRPr>
          </a:p>
          <a:p>
            <a:pPr marL="800100" lvl="1" indent="-342900">
              <a:lnSpc>
                <a:spcPct val="150000"/>
              </a:lnSpc>
              <a:buFont typeface="Wingdings" pitchFamily="2" charset="2"/>
              <a:buChar char="§"/>
            </a:pPr>
            <a:r>
              <a:rPr lang="es-ES" sz="1600" dirty="0" smtClean="0">
                <a:latin typeface="+mn-lt"/>
              </a:rPr>
              <a:t>Por </a:t>
            </a:r>
            <a:r>
              <a:rPr lang="es-ES" sz="1600" dirty="0">
                <a:latin typeface="+mn-lt"/>
              </a:rPr>
              <a:t>ejemplo, visualizar el calzado en una pantalla y  mejorar la relación calzado-pie sin tener que probar el calzado.</a:t>
            </a:r>
            <a:endParaRPr lang="es-ES" b="1" dirty="0">
              <a:latin typeface="+mn-lt"/>
            </a:endParaRPr>
          </a:p>
          <a:p>
            <a:pPr algn="ctr"/>
            <a:endParaRPr lang="it-IT" sz="2000" b="1" dirty="0"/>
          </a:p>
          <a:p>
            <a:pPr lvl="0" algn="ctr"/>
            <a:endParaRPr lang="es-ES" sz="1200" b="1" dirty="0" smtClean="0"/>
          </a:p>
          <a:p>
            <a:endParaRPr lang="it-IT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CO"/>
          </a:p>
        </p:txBody>
      </p:sp>
      <p:pic>
        <p:nvPicPr>
          <p:cNvPr id="1126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56700" cy="687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00113" y="6021388"/>
            <a:ext cx="6826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16238" y="6021388"/>
            <a:ext cx="6826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1" name="Picture 9" descr="pisi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87450" y="5949950"/>
            <a:ext cx="1439863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2" name="Rectangle 10"/>
          <p:cNvSpPr>
            <a:spLocks noChangeArrowheads="1"/>
          </p:cNvSpPr>
          <p:nvPr/>
        </p:nvSpPr>
        <p:spPr bwMode="auto">
          <a:xfrm>
            <a:off x="250825" y="405090"/>
            <a:ext cx="604936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s-ES_tradnl" dirty="0">
                <a:latin typeface="Calibri" pitchFamily="34" charset="0"/>
              </a:rPr>
              <a:t>Tendencias y perspectivas del sector a nivel mundial</a:t>
            </a:r>
          </a:p>
        </p:txBody>
      </p:sp>
      <p:sp>
        <p:nvSpPr>
          <p:cNvPr id="11273" name="Rectangle 1"/>
          <p:cNvSpPr>
            <a:spLocks noChangeArrowheads="1"/>
          </p:cNvSpPr>
          <p:nvPr/>
        </p:nvSpPr>
        <p:spPr bwMode="auto">
          <a:xfrm>
            <a:off x="4479925" y="444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endParaRPr lang="es-ES"/>
          </a:p>
        </p:txBody>
      </p:sp>
      <p:sp>
        <p:nvSpPr>
          <p:cNvPr id="11" name="CasellaDiTesto 10"/>
          <p:cNvSpPr txBox="1"/>
          <p:nvPr/>
        </p:nvSpPr>
        <p:spPr>
          <a:xfrm>
            <a:off x="251520" y="1340768"/>
            <a:ext cx="8496944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>
                <a:latin typeface="+mj-lt"/>
              </a:rPr>
              <a:t>Temáticas ambientales y desarrollo de materiales alternativos</a:t>
            </a:r>
            <a:endParaRPr lang="it-IT" sz="2400" b="1" dirty="0">
              <a:latin typeface="+mj-lt"/>
            </a:endParaRPr>
          </a:p>
          <a:p>
            <a:pPr algn="ctr"/>
            <a:endParaRPr lang="es-ES" sz="1400" b="1" dirty="0">
              <a:latin typeface="+mj-lt"/>
            </a:endParaRPr>
          </a:p>
          <a:p>
            <a:pPr marL="342900" indent="-342900">
              <a:buAutoNum type="arabicPeriod"/>
            </a:pPr>
            <a:r>
              <a:rPr lang="es-ES" dirty="0" smtClean="0"/>
              <a:t>preocupaciones </a:t>
            </a:r>
            <a:r>
              <a:rPr lang="es-ES" dirty="0"/>
              <a:t>sobre varios materiales peligrosos ya prohibidos, como el PCP (pentachlorophenol), TBT (tributyltin) y los colorantes azoicos, están ejercitando una influencia significativa en la cadena </a:t>
            </a:r>
            <a:r>
              <a:rPr lang="es-ES" dirty="0" smtClean="0"/>
              <a:t>proveedora.</a:t>
            </a:r>
          </a:p>
          <a:p>
            <a:pPr marL="342900" indent="-342900">
              <a:buAutoNum type="arabicPeriod"/>
            </a:pPr>
            <a:endParaRPr lang="es-ES" dirty="0" smtClean="0"/>
          </a:p>
          <a:p>
            <a:pPr marL="342900" indent="-342900">
              <a:buAutoNum type="arabicPeriod"/>
            </a:pPr>
            <a:r>
              <a:rPr lang="es-ES" dirty="0" smtClean="0"/>
              <a:t>El </a:t>
            </a:r>
            <a:r>
              <a:rPr lang="es-ES" dirty="0"/>
              <a:t>desarrollo de los materiales por otra parte estará orientado a proveer productos de alta “performance” para satisfacer la necesidad de comfort y de elevadas características prestacionales. </a:t>
            </a:r>
            <a:endParaRPr lang="es-ES" dirty="0" smtClean="0"/>
          </a:p>
          <a:p>
            <a:pPr marL="342900" indent="-342900">
              <a:buFont typeface="+mj-lt"/>
              <a:buAutoNum type="arabicPeriod"/>
            </a:pPr>
            <a:endParaRPr lang="es-ES" dirty="0" smtClean="0"/>
          </a:p>
          <a:p>
            <a:pPr marL="342900" indent="-342900">
              <a:buAutoNum type="arabicPeriod"/>
            </a:pPr>
            <a:r>
              <a:rPr lang="es-ES" dirty="0" smtClean="0"/>
              <a:t>El </a:t>
            </a:r>
            <a:r>
              <a:rPr lang="es-ES" dirty="0"/>
              <a:t>tema del límite de los recursos hídricos deja prever un aumento del empleo de materiales que simulan el </a:t>
            </a:r>
            <a:r>
              <a:rPr lang="es-ES" dirty="0" smtClean="0"/>
              <a:t>cuero</a:t>
            </a:r>
          </a:p>
          <a:p>
            <a:pPr marL="342900" indent="-342900">
              <a:buAutoNum type="arabicPeriod"/>
            </a:pPr>
            <a:endParaRPr lang="es-ES" dirty="0" smtClean="0"/>
          </a:p>
          <a:p>
            <a:pPr marL="342900" indent="-342900">
              <a:buAutoNum type="arabicPeriod"/>
            </a:pPr>
            <a:r>
              <a:rPr lang="es-ES" dirty="0" smtClean="0"/>
              <a:t>El </a:t>
            </a:r>
            <a:r>
              <a:rPr lang="es-ES" dirty="0"/>
              <a:t>tema del límite de los recursos energéticos orientará los procesos productivos hacia tecnologías ahorradoras de energía.  </a:t>
            </a:r>
            <a:endParaRPr lang="it-IT" dirty="0"/>
          </a:p>
          <a:p>
            <a:pPr algn="ctr"/>
            <a:endParaRPr lang="it-IT" sz="2000" b="1" dirty="0"/>
          </a:p>
          <a:p>
            <a:pPr lvl="0" algn="ctr"/>
            <a:endParaRPr lang="es-ES" sz="1200" b="1" dirty="0" smtClean="0"/>
          </a:p>
          <a:p>
            <a:endParaRPr lang="it-IT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CO"/>
          </a:p>
        </p:txBody>
      </p:sp>
      <p:pic>
        <p:nvPicPr>
          <p:cNvPr id="1126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56700" cy="687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00113" y="6021388"/>
            <a:ext cx="6826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16238" y="6021388"/>
            <a:ext cx="6826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1" name="Picture 9" descr="pisi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87450" y="5949950"/>
            <a:ext cx="1439863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2" name="Rectangle 10"/>
          <p:cNvSpPr>
            <a:spLocks noChangeArrowheads="1"/>
          </p:cNvSpPr>
          <p:nvPr/>
        </p:nvSpPr>
        <p:spPr bwMode="auto">
          <a:xfrm>
            <a:off x="250825" y="405090"/>
            <a:ext cx="604936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s-ES_tradnl" dirty="0">
                <a:latin typeface="Calibri" pitchFamily="34" charset="0"/>
              </a:rPr>
              <a:t>Tendencias y perspectivas del sector a nivel mundial</a:t>
            </a:r>
          </a:p>
        </p:txBody>
      </p:sp>
      <p:sp>
        <p:nvSpPr>
          <p:cNvPr id="11273" name="Rectangle 1"/>
          <p:cNvSpPr>
            <a:spLocks noChangeArrowheads="1"/>
          </p:cNvSpPr>
          <p:nvPr/>
        </p:nvSpPr>
        <p:spPr bwMode="auto">
          <a:xfrm>
            <a:off x="4479925" y="444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endParaRPr lang="es-ES"/>
          </a:p>
        </p:txBody>
      </p:sp>
      <p:sp>
        <p:nvSpPr>
          <p:cNvPr id="11" name="CasellaDiTesto 10"/>
          <p:cNvSpPr txBox="1"/>
          <p:nvPr/>
        </p:nvSpPr>
        <p:spPr>
          <a:xfrm>
            <a:off x="251520" y="1340768"/>
            <a:ext cx="849694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endParaRPr lang="es-ES" dirty="0" smtClean="0"/>
          </a:p>
          <a:p>
            <a:pPr marL="342900" indent="-342900"/>
            <a:endParaRPr lang="es-ES" dirty="0"/>
          </a:p>
          <a:p>
            <a:pPr marL="342900" indent="-342900"/>
            <a:endParaRPr lang="es-ES" dirty="0" smtClean="0"/>
          </a:p>
          <a:p>
            <a:pPr marL="342900" indent="-342900"/>
            <a:endParaRPr lang="es-ES" dirty="0"/>
          </a:p>
          <a:p>
            <a:pPr marL="342900" indent="-342900"/>
            <a:endParaRPr lang="es-ES" dirty="0" smtClean="0"/>
          </a:p>
          <a:p>
            <a:pPr marL="342900" indent="-342900"/>
            <a:endParaRPr lang="es-ES" dirty="0"/>
          </a:p>
          <a:p>
            <a:pPr marL="342900" indent="-342900"/>
            <a:endParaRPr lang="es-ES" dirty="0" smtClean="0"/>
          </a:p>
          <a:p>
            <a:pPr marL="342900" indent="-342900" algn="ctr"/>
            <a:r>
              <a:rPr lang="es-ES" sz="4400" dirty="0" smtClean="0">
                <a:hlinkClick r:id="rId6"/>
              </a:rPr>
              <a:t>www.pisie.org</a:t>
            </a:r>
            <a:r>
              <a:rPr lang="es-ES" sz="4400" dirty="0" smtClean="0"/>
              <a:t> </a:t>
            </a:r>
            <a:r>
              <a:rPr lang="es-ES" dirty="0" smtClean="0"/>
              <a:t>  </a:t>
            </a:r>
            <a:endParaRPr lang="it-IT" dirty="0"/>
          </a:p>
          <a:p>
            <a:pPr algn="ctr"/>
            <a:endParaRPr lang="it-IT" sz="2000" b="1" dirty="0"/>
          </a:p>
          <a:p>
            <a:pPr lvl="0" algn="ctr"/>
            <a:endParaRPr lang="es-ES" sz="1200" b="1" dirty="0" smtClean="0"/>
          </a:p>
          <a:p>
            <a:endParaRPr lang="it-IT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olo 1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 smtClean="0"/>
          </a:p>
        </p:txBody>
      </p:sp>
      <p:sp>
        <p:nvSpPr>
          <p:cNvPr id="19" name="Sottotitolo 1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pic>
        <p:nvPicPr>
          <p:cNvPr id="410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56700" cy="687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00113" y="6021388"/>
            <a:ext cx="6826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16238" y="6021388"/>
            <a:ext cx="6826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pisi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87450" y="5949950"/>
            <a:ext cx="1439863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4" name="Rectangle 10"/>
          <p:cNvSpPr>
            <a:spLocks noChangeArrowheads="1"/>
          </p:cNvSpPr>
          <p:nvPr/>
        </p:nvSpPr>
        <p:spPr bwMode="auto">
          <a:xfrm>
            <a:off x="250825" y="404813"/>
            <a:ext cx="5905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s-ES_tradnl">
                <a:latin typeface="Calibri" pitchFamily="34" charset="0"/>
              </a:rPr>
              <a:t>Situación actual del sector calzado en el mundo</a:t>
            </a:r>
          </a:p>
        </p:txBody>
      </p:sp>
      <p:graphicFrame>
        <p:nvGraphicFramePr>
          <p:cNvPr id="21" name="Grafico 20"/>
          <p:cNvGraphicFramePr/>
          <p:nvPr/>
        </p:nvGraphicFramePr>
        <p:xfrm>
          <a:off x="323528" y="1124744"/>
          <a:ext cx="8424937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olo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smtClean="0"/>
          </a:p>
        </p:txBody>
      </p:sp>
      <p:pic>
        <p:nvPicPr>
          <p:cNvPr id="512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0"/>
            <a:ext cx="9156700" cy="687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00113" y="6021388"/>
            <a:ext cx="6826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16238" y="6021388"/>
            <a:ext cx="6826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9" descr="pisi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87450" y="5949950"/>
            <a:ext cx="1439863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7" name="Rectangle 10"/>
          <p:cNvSpPr>
            <a:spLocks noChangeArrowheads="1"/>
          </p:cNvSpPr>
          <p:nvPr/>
        </p:nvSpPr>
        <p:spPr bwMode="auto">
          <a:xfrm>
            <a:off x="250825" y="404813"/>
            <a:ext cx="64817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s-ES_tradnl">
                <a:latin typeface="Calibri" pitchFamily="34" charset="0"/>
              </a:rPr>
              <a:t>Estado actual del sector calzado en Colombia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395288" y="5151438"/>
            <a:ext cx="856932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>
              <a:buFont typeface="Wingdings" pitchFamily="2" charset="2"/>
              <a:buChar char="Ø"/>
              <a:defRPr/>
            </a:pPr>
            <a:r>
              <a:rPr lang="es-ES" sz="900" dirty="0">
                <a:solidFill>
                  <a:srgbClr val="00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Un “Norte” del mundo, un Occidente, caracterizado principalmente por Estados Unidos y  Europa, junto a Oceanía, que se afirma como mercado de consumo</a:t>
            </a:r>
          </a:p>
          <a:p>
            <a:pPr algn="just">
              <a:buFont typeface="Wingdings" pitchFamily="2" charset="2"/>
              <a:buChar char="Ø"/>
              <a:defRPr/>
            </a:pPr>
            <a:r>
              <a:rPr lang="es-ES" sz="900" dirty="0">
                <a:solidFill>
                  <a:srgbClr val="00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América Latina que consume e importa, pero que también produce lo que consume </a:t>
            </a:r>
          </a:p>
          <a:p>
            <a:pPr algn="just">
              <a:buFont typeface="Wingdings" pitchFamily="2" charset="2"/>
              <a:buChar char="Ø"/>
              <a:defRPr/>
            </a:pPr>
            <a:r>
              <a:rPr lang="es-ES" sz="900" dirty="0">
                <a:solidFill>
                  <a:srgbClr val="00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El “Sur” del mundo, entendido como Medioriente y África, mientras que el Oriente es sobretodo productor y está ahora comenzando a consumir significativamente</a:t>
            </a:r>
            <a:r>
              <a:rPr lang="es-ES" sz="1200" dirty="0">
                <a:solidFill>
                  <a:srgbClr val="000000"/>
                </a:solidFill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es-ES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129" name="Group 5"/>
          <p:cNvGrpSpPr>
            <a:grpSpLocks noChangeAspect="1"/>
          </p:cNvGrpSpPr>
          <p:nvPr/>
        </p:nvGrpSpPr>
        <p:grpSpPr bwMode="auto">
          <a:xfrm>
            <a:off x="827088" y="1125538"/>
            <a:ext cx="7345362" cy="3959225"/>
            <a:chOff x="1800" y="1992"/>
            <a:chExt cx="8640" cy="5232"/>
          </a:xfrm>
        </p:grpSpPr>
        <p:sp>
          <p:nvSpPr>
            <p:cNvPr id="5130" name="AutoShape 6"/>
            <p:cNvSpPr>
              <a:spLocks noChangeAspect="1" noChangeArrowheads="1"/>
            </p:cNvSpPr>
            <p:nvPr/>
          </p:nvSpPr>
          <p:spPr bwMode="auto">
            <a:xfrm>
              <a:off x="1800" y="1992"/>
              <a:ext cx="8640" cy="5232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5131" name="Oval 7"/>
            <p:cNvSpPr>
              <a:spLocks noChangeArrowheads="1"/>
            </p:cNvSpPr>
            <p:nvPr/>
          </p:nvSpPr>
          <p:spPr bwMode="auto">
            <a:xfrm>
              <a:off x="1800" y="2173"/>
              <a:ext cx="8640" cy="4679"/>
            </a:xfrm>
            <a:prstGeom prst="ellipse">
              <a:avLst/>
            </a:prstGeom>
            <a:solidFill>
              <a:srgbClr val="99CCFF"/>
            </a:solidFill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5132" name="Arc 8"/>
            <p:cNvSpPr>
              <a:spLocks/>
            </p:cNvSpPr>
            <p:nvPr/>
          </p:nvSpPr>
          <p:spPr bwMode="auto">
            <a:xfrm flipV="1">
              <a:off x="1894" y="2897"/>
              <a:ext cx="5760" cy="1260"/>
            </a:xfrm>
            <a:custGeom>
              <a:avLst/>
              <a:gdLst>
                <a:gd name="T0" fmla="*/ 0 w 22298"/>
                <a:gd name="T1" fmla="*/ 1 h 21600"/>
                <a:gd name="T2" fmla="*/ 5760 w 22298"/>
                <a:gd name="T3" fmla="*/ 1040 h 21600"/>
                <a:gd name="T4" fmla="*/ 266 w 22298"/>
                <a:gd name="T5" fmla="*/ 1260 h 21600"/>
                <a:gd name="T6" fmla="*/ 0 60000 65536"/>
                <a:gd name="T7" fmla="*/ 0 60000 65536"/>
                <a:gd name="T8" fmla="*/ 0 60000 65536"/>
                <a:gd name="T9" fmla="*/ 0 w 22298"/>
                <a:gd name="T10" fmla="*/ 0 h 21600"/>
                <a:gd name="T11" fmla="*/ 22298 w 22298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298" h="21600" fill="none" extrusionOk="0">
                  <a:moveTo>
                    <a:pt x="-1" y="24"/>
                  </a:moveTo>
                  <a:cubicBezTo>
                    <a:pt x="343" y="8"/>
                    <a:pt x="686" y="-1"/>
                    <a:pt x="1030" y="0"/>
                  </a:cubicBezTo>
                  <a:cubicBezTo>
                    <a:pt x="11503" y="0"/>
                    <a:pt x="20467" y="7513"/>
                    <a:pt x="22297" y="17825"/>
                  </a:cubicBezTo>
                </a:path>
                <a:path w="22298" h="21600" stroke="0" extrusionOk="0">
                  <a:moveTo>
                    <a:pt x="-1" y="24"/>
                  </a:moveTo>
                  <a:cubicBezTo>
                    <a:pt x="343" y="8"/>
                    <a:pt x="686" y="-1"/>
                    <a:pt x="1030" y="0"/>
                  </a:cubicBezTo>
                  <a:cubicBezTo>
                    <a:pt x="11503" y="0"/>
                    <a:pt x="20467" y="7513"/>
                    <a:pt x="22297" y="17825"/>
                  </a:cubicBezTo>
                  <a:lnTo>
                    <a:pt x="103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5133" name="Arc 9"/>
            <p:cNvSpPr>
              <a:spLocks/>
            </p:cNvSpPr>
            <p:nvPr/>
          </p:nvSpPr>
          <p:spPr bwMode="auto">
            <a:xfrm flipH="1">
              <a:off x="5580" y="5952"/>
              <a:ext cx="720" cy="901"/>
            </a:xfrm>
            <a:custGeom>
              <a:avLst/>
              <a:gdLst>
                <a:gd name="T0" fmla="*/ 0 w 21600"/>
                <a:gd name="T1" fmla="*/ 0 h 21600"/>
                <a:gd name="T2" fmla="*/ 720 w 21600"/>
                <a:gd name="T3" fmla="*/ 895 h 21600"/>
                <a:gd name="T4" fmla="*/ 0 w 21600"/>
                <a:gd name="T5" fmla="*/ 901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875" y="0"/>
                    <a:pt x="21523" y="9586"/>
                    <a:pt x="21599" y="21462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875" y="0"/>
                    <a:pt x="21523" y="9586"/>
                    <a:pt x="21599" y="21462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5134" name="Text Box 10"/>
            <p:cNvSpPr txBox="1">
              <a:spLocks noChangeArrowheads="1"/>
            </p:cNvSpPr>
            <p:nvPr/>
          </p:nvSpPr>
          <p:spPr bwMode="auto">
            <a:xfrm>
              <a:off x="4680" y="2354"/>
              <a:ext cx="2007" cy="126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s-ES" sz="1100"/>
                <a:t>Mundo norte occidental y el Japón </a:t>
              </a:r>
              <a:r>
                <a:rPr lang="en-US" sz="1100" b="1">
                  <a:latin typeface="Calibri" pitchFamily="34" charset="0"/>
                </a:rPr>
                <a:t> </a:t>
              </a:r>
            </a:p>
            <a:p>
              <a:pPr algn="ctr"/>
              <a:r>
                <a:rPr lang="en-US" sz="1200" b="1">
                  <a:latin typeface="Calibri" pitchFamily="34" charset="0"/>
                </a:rPr>
                <a:t>Consumidores</a:t>
              </a:r>
              <a:endParaRPr lang="en-US" sz="1200" b="1">
                <a:latin typeface="Times New Roman" pitchFamily="18" charset="0"/>
              </a:endParaRPr>
            </a:p>
            <a:p>
              <a:endParaRPr lang="en-US" sz="1100" b="1">
                <a:latin typeface="Times New Roman" pitchFamily="18" charset="0"/>
              </a:endParaRPr>
            </a:p>
            <a:p>
              <a:endParaRPr lang="en-US" sz="1100" b="1">
                <a:latin typeface="Times New Roman" pitchFamily="18" charset="0"/>
              </a:endParaRPr>
            </a:p>
            <a:p>
              <a:endParaRPr lang="en-US" sz="1100" b="1">
                <a:latin typeface="Times New Roman" pitchFamily="18" charset="0"/>
              </a:endParaRPr>
            </a:p>
            <a:p>
              <a:endParaRPr lang="en-US" sz="1100" b="1">
                <a:latin typeface="Times New Roman" pitchFamily="18" charset="0"/>
              </a:endParaRPr>
            </a:p>
            <a:p>
              <a:endParaRPr lang="en-US" sz="1100" b="1">
                <a:latin typeface="Times New Roman" pitchFamily="18" charset="0"/>
              </a:endParaRPr>
            </a:p>
            <a:p>
              <a:endParaRPr lang="en-US" sz="1100" b="1">
                <a:latin typeface="Times New Roman" pitchFamily="18" charset="0"/>
              </a:endParaRPr>
            </a:p>
            <a:p>
              <a:endParaRPr lang="en-US" sz="1100" b="1">
                <a:latin typeface="Times New Roman" pitchFamily="18" charset="0"/>
              </a:endParaRPr>
            </a:p>
            <a:p>
              <a:endParaRPr lang="en-US" sz="1100" b="1">
                <a:latin typeface="Times New Roman" pitchFamily="18" charset="0"/>
              </a:endParaRPr>
            </a:p>
            <a:p>
              <a:endParaRPr lang="it-IT"/>
            </a:p>
          </p:txBody>
        </p:sp>
        <p:sp>
          <p:nvSpPr>
            <p:cNvPr id="5135" name="Arc 11"/>
            <p:cNvSpPr>
              <a:spLocks/>
            </p:cNvSpPr>
            <p:nvPr/>
          </p:nvSpPr>
          <p:spPr bwMode="auto">
            <a:xfrm flipH="1">
              <a:off x="6300" y="2612"/>
              <a:ext cx="3420" cy="4190"/>
            </a:xfrm>
            <a:custGeom>
              <a:avLst/>
              <a:gdLst>
                <a:gd name="T0" fmla="*/ 1271 w 21600"/>
                <a:gd name="T1" fmla="*/ 0 h 22858"/>
                <a:gd name="T2" fmla="*/ 3391 w 21600"/>
                <a:gd name="T3" fmla="*/ 4190 h 22858"/>
                <a:gd name="T4" fmla="*/ 0 w 21600"/>
                <a:gd name="T5" fmla="*/ 3676 h 22858"/>
                <a:gd name="T6" fmla="*/ 0 60000 65536"/>
                <a:gd name="T7" fmla="*/ 0 60000 65536"/>
                <a:gd name="T8" fmla="*/ 0 60000 65536"/>
                <a:gd name="T9" fmla="*/ 0 w 21600"/>
                <a:gd name="T10" fmla="*/ 0 h 22858"/>
                <a:gd name="T11" fmla="*/ 21600 w 21600"/>
                <a:gd name="T12" fmla="*/ 22858 h 2285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2858" fill="none" extrusionOk="0">
                  <a:moveTo>
                    <a:pt x="8025" y="0"/>
                  </a:moveTo>
                  <a:cubicBezTo>
                    <a:pt x="16224" y="3281"/>
                    <a:pt x="21600" y="11223"/>
                    <a:pt x="21600" y="20054"/>
                  </a:cubicBezTo>
                  <a:cubicBezTo>
                    <a:pt x="21600" y="20991"/>
                    <a:pt x="21538" y="21928"/>
                    <a:pt x="21417" y="22858"/>
                  </a:cubicBezTo>
                </a:path>
                <a:path w="21600" h="22858" stroke="0" extrusionOk="0">
                  <a:moveTo>
                    <a:pt x="8025" y="0"/>
                  </a:moveTo>
                  <a:cubicBezTo>
                    <a:pt x="16224" y="3281"/>
                    <a:pt x="21600" y="11223"/>
                    <a:pt x="21600" y="20054"/>
                  </a:cubicBezTo>
                  <a:cubicBezTo>
                    <a:pt x="21600" y="20991"/>
                    <a:pt x="21538" y="21928"/>
                    <a:pt x="21417" y="22858"/>
                  </a:cubicBezTo>
                  <a:lnTo>
                    <a:pt x="0" y="20054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5136" name="Text Box 12"/>
            <p:cNvSpPr txBox="1">
              <a:spLocks noChangeArrowheads="1"/>
            </p:cNvSpPr>
            <p:nvPr/>
          </p:nvSpPr>
          <p:spPr bwMode="auto">
            <a:xfrm>
              <a:off x="7560" y="3983"/>
              <a:ext cx="2160" cy="162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100">
                  <a:latin typeface="Calibri" pitchFamily="34" charset="0"/>
                </a:rPr>
                <a:t>Asia</a:t>
              </a:r>
            </a:p>
            <a:p>
              <a:r>
                <a:rPr lang="en-US" sz="1100">
                  <a:latin typeface="Calibri" pitchFamily="34" charset="0"/>
                </a:rPr>
                <a:t>China</a:t>
              </a:r>
            </a:p>
            <a:p>
              <a:r>
                <a:rPr lang="en-US" sz="1100">
                  <a:latin typeface="Calibri" pitchFamily="34" charset="0"/>
                </a:rPr>
                <a:t>India</a:t>
              </a:r>
            </a:p>
            <a:p>
              <a:r>
                <a:rPr lang="en-US" sz="1100">
                  <a:latin typeface="Calibri" pitchFamily="34" charset="0"/>
                </a:rPr>
                <a:t>Vietnam etc</a:t>
              </a:r>
            </a:p>
            <a:p>
              <a:r>
                <a:rPr lang="en-US" sz="1100">
                  <a:latin typeface="Arial Rounded MT Bold" pitchFamily="34" charset="0"/>
                </a:rPr>
                <a:t>Productores</a:t>
              </a:r>
              <a:endParaRPr lang="it-IT"/>
            </a:p>
          </p:txBody>
        </p:sp>
        <p:sp>
          <p:nvSpPr>
            <p:cNvPr id="5137" name="Text Box 13"/>
            <p:cNvSpPr txBox="1">
              <a:spLocks noChangeArrowheads="1"/>
            </p:cNvSpPr>
            <p:nvPr/>
          </p:nvSpPr>
          <p:spPr bwMode="auto">
            <a:xfrm>
              <a:off x="4140" y="4152"/>
              <a:ext cx="2160" cy="162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en-US" sz="1100">
                <a:latin typeface="Calibri" pitchFamily="34" charset="0"/>
              </a:endParaRPr>
            </a:p>
            <a:p>
              <a:pPr algn="ctr"/>
              <a:r>
                <a:rPr lang="en-US" sz="1100">
                  <a:latin typeface="Calibri" pitchFamily="34" charset="0"/>
                </a:rPr>
                <a:t>Africa</a:t>
              </a:r>
            </a:p>
            <a:p>
              <a:pPr algn="ctr"/>
              <a:r>
                <a:rPr lang="en-US" sz="1100">
                  <a:latin typeface="Calibri" pitchFamily="34" charset="0"/>
                </a:rPr>
                <a:t>Medio Oriente</a:t>
              </a:r>
            </a:p>
            <a:p>
              <a:pPr algn="ctr"/>
              <a:r>
                <a:rPr lang="en-US" sz="1100">
                  <a:latin typeface="Arial Rounded MT Bold" pitchFamily="34" charset="0"/>
                </a:rPr>
                <a:t>Productores</a:t>
              </a:r>
            </a:p>
            <a:p>
              <a:pPr algn="ctr"/>
              <a:r>
                <a:rPr lang="en-US" sz="1100">
                  <a:latin typeface="Arial Rounded MT Bold" pitchFamily="34" charset="0"/>
                </a:rPr>
                <a:t>/Consumidores</a:t>
              </a:r>
              <a:endParaRPr lang="it-IT"/>
            </a:p>
          </p:txBody>
        </p:sp>
        <p:sp>
          <p:nvSpPr>
            <p:cNvPr id="5138" name="Text Box 14"/>
            <p:cNvSpPr txBox="1">
              <a:spLocks noChangeArrowheads="1"/>
            </p:cNvSpPr>
            <p:nvPr/>
          </p:nvSpPr>
          <p:spPr bwMode="auto">
            <a:xfrm>
              <a:off x="2705" y="4164"/>
              <a:ext cx="1448" cy="18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s-ES" sz="1100"/>
                <a:t>Mundo Occidental del sur</a:t>
              </a:r>
            </a:p>
            <a:p>
              <a:pPr algn="ctr"/>
              <a:r>
                <a:rPr lang="es-ES" sz="1100"/>
                <a:t>(América Latina)</a:t>
              </a:r>
              <a:endParaRPr lang="en-US" sz="1100">
                <a:latin typeface="Times New Roman" pitchFamily="18" charset="0"/>
              </a:endParaRPr>
            </a:p>
            <a:p>
              <a:pPr algn="ctr"/>
              <a:r>
                <a:rPr lang="en-US" sz="1100">
                  <a:latin typeface="Arial Rounded MT Bold" pitchFamily="34" charset="0"/>
                </a:rPr>
                <a:t>Productores</a:t>
              </a:r>
            </a:p>
            <a:p>
              <a:pPr algn="ctr"/>
              <a:r>
                <a:rPr lang="en-US" sz="1100">
                  <a:latin typeface="Arial Rounded MT Bold" pitchFamily="34" charset="0"/>
                </a:rPr>
                <a:t>/Consumidores</a:t>
              </a:r>
              <a:endParaRPr lang="it-IT"/>
            </a:p>
            <a:p>
              <a:endParaRPr lang="it-IT"/>
            </a:p>
          </p:txBody>
        </p:sp>
        <p:sp>
          <p:nvSpPr>
            <p:cNvPr id="5139" name="Text Box 15"/>
            <p:cNvSpPr txBox="1">
              <a:spLocks noChangeArrowheads="1"/>
            </p:cNvSpPr>
            <p:nvPr/>
          </p:nvSpPr>
          <p:spPr bwMode="auto">
            <a:xfrm>
              <a:off x="6506" y="5793"/>
              <a:ext cx="1440" cy="72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it-IT" sz="1100">
                  <a:latin typeface="Calibri" pitchFamily="34" charset="0"/>
                </a:rPr>
                <a:t>OCEANIA</a:t>
              </a:r>
            </a:p>
            <a:p>
              <a:pPr algn="ctr"/>
              <a:r>
                <a:rPr lang="it-IT" sz="1100">
                  <a:latin typeface="Arial Rounded MT Bold" pitchFamily="34" charset="0"/>
                </a:rPr>
                <a:t>markets</a:t>
              </a:r>
            </a:p>
            <a:p>
              <a:endParaRPr lang="it-IT"/>
            </a:p>
          </p:txBody>
        </p:sp>
        <p:sp>
          <p:nvSpPr>
            <p:cNvPr id="5140" name="Line 16"/>
            <p:cNvSpPr>
              <a:spLocks noChangeShapeType="1"/>
            </p:cNvSpPr>
            <p:nvPr/>
          </p:nvSpPr>
          <p:spPr bwMode="auto">
            <a:xfrm flipH="1">
              <a:off x="6120" y="6517"/>
              <a:ext cx="1080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5141" name="Freeform 17"/>
            <p:cNvSpPr>
              <a:spLocks/>
            </p:cNvSpPr>
            <p:nvPr/>
          </p:nvSpPr>
          <p:spPr bwMode="auto">
            <a:xfrm>
              <a:off x="3972" y="3998"/>
              <a:ext cx="528" cy="2519"/>
            </a:xfrm>
            <a:custGeom>
              <a:avLst/>
              <a:gdLst>
                <a:gd name="T0" fmla="*/ 540 w 540"/>
                <a:gd name="T1" fmla="*/ 0 h 2700"/>
                <a:gd name="T2" fmla="*/ 0 w 540"/>
                <a:gd name="T3" fmla="*/ 2700 h 2700"/>
                <a:gd name="T4" fmla="*/ 0 60000 65536"/>
                <a:gd name="T5" fmla="*/ 0 60000 65536"/>
                <a:gd name="T6" fmla="*/ 0 w 540"/>
                <a:gd name="T7" fmla="*/ 0 h 2700"/>
                <a:gd name="T8" fmla="*/ 540 w 540"/>
                <a:gd name="T9" fmla="*/ 2700 h 27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40" h="2700">
                  <a:moveTo>
                    <a:pt x="540" y="0"/>
                  </a:moveTo>
                  <a:cubicBezTo>
                    <a:pt x="315" y="1125"/>
                    <a:pt x="90" y="2250"/>
                    <a:pt x="0" y="270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</p:grp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CO"/>
          </a:p>
        </p:txBody>
      </p:sp>
      <p:pic>
        <p:nvPicPr>
          <p:cNvPr id="614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56700" cy="687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00113" y="6021388"/>
            <a:ext cx="6826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16238" y="6021388"/>
            <a:ext cx="6826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1" name="Picture 9" descr="pisi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87450" y="5949950"/>
            <a:ext cx="1439863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4" name="Rectangle 10"/>
          <p:cNvSpPr>
            <a:spLocks noChangeArrowheads="1"/>
          </p:cNvSpPr>
          <p:nvPr/>
        </p:nvSpPr>
        <p:spPr bwMode="auto">
          <a:xfrm>
            <a:off x="250825" y="404813"/>
            <a:ext cx="61214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defRPr/>
            </a:pPr>
            <a:r>
              <a:rPr lang="es-ES" dirty="0">
                <a:latin typeface="+mj-lt"/>
              </a:rPr>
              <a:t>Análisis comparativa de Colombia con China, Brasil y Italia </a:t>
            </a:r>
            <a:endParaRPr lang="it-IT" dirty="0">
              <a:latin typeface="+mj-lt"/>
            </a:endParaRPr>
          </a:p>
        </p:txBody>
      </p:sp>
      <p:graphicFrame>
        <p:nvGraphicFramePr>
          <p:cNvPr id="9" name="Grafico 8"/>
          <p:cNvGraphicFramePr/>
          <p:nvPr/>
        </p:nvGraphicFramePr>
        <p:xfrm>
          <a:off x="467544" y="1196752"/>
          <a:ext cx="8280920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CO"/>
          </a:p>
        </p:txBody>
      </p:sp>
      <p:pic>
        <p:nvPicPr>
          <p:cNvPr id="717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56700" cy="687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00113" y="6021388"/>
            <a:ext cx="6826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16238" y="6021388"/>
            <a:ext cx="6826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5" name="Picture 9" descr="pisi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87450" y="5949950"/>
            <a:ext cx="1439863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4" name="Rectangle 10"/>
          <p:cNvSpPr>
            <a:spLocks noChangeArrowheads="1"/>
          </p:cNvSpPr>
          <p:nvPr/>
        </p:nvSpPr>
        <p:spPr bwMode="auto">
          <a:xfrm>
            <a:off x="250825" y="404813"/>
            <a:ext cx="61214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defRPr/>
            </a:pPr>
            <a:r>
              <a:rPr lang="es-ES" dirty="0">
                <a:latin typeface="+mj-lt"/>
              </a:rPr>
              <a:t>Análisis comparativa de Colombia con China, Brasil y Italia </a:t>
            </a:r>
            <a:endParaRPr lang="it-IT" dirty="0">
              <a:latin typeface="+mj-lt"/>
            </a:endParaRPr>
          </a:p>
        </p:txBody>
      </p:sp>
      <p:graphicFrame>
        <p:nvGraphicFramePr>
          <p:cNvPr id="9" name="Grafico 8"/>
          <p:cNvGraphicFramePr/>
          <p:nvPr/>
        </p:nvGraphicFramePr>
        <p:xfrm>
          <a:off x="467544" y="1196752"/>
          <a:ext cx="8280920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CO"/>
          </a:p>
        </p:txBody>
      </p:sp>
      <p:pic>
        <p:nvPicPr>
          <p:cNvPr id="819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56700" cy="687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00113" y="6021388"/>
            <a:ext cx="6826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16238" y="6021388"/>
            <a:ext cx="6826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9" name="Picture 9" descr="pisi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87450" y="5949950"/>
            <a:ext cx="1439863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4" name="Rectangle 10"/>
          <p:cNvSpPr>
            <a:spLocks noChangeArrowheads="1"/>
          </p:cNvSpPr>
          <p:nvPr/>
        </p:nvSpPr>
        <p:spPr bwMode="auto">
          <a:xfrm>
            <a:off x="250825" y="404813"/>
            <a:ext cx="61214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defRPr/>
            </a:pPr>
            <a:r>
              <a:rPr lang="es-ES" dirty="0">
                <a:latin typeface="+mj-lt"/>
              </a:rPr>
              <a:t>Análisis comparativa de Colombia con China, Brasil y Italia </a:t>
            </a:r>
            <a:endParaRPr lang="it-IT" dirty="0">
              <a:latin typeface="+mj-lt"/>
            </a:endParaRPr>
          </a:p>
        </p:txBody>
      </p:sp>
      <p:graphicFrame>
        <p:nvGraphicFramePr>
          <p:cNvPr id="11" name="Grafico 10"/>
          <p:cNvGraphicFramePr/>
          <p:nvPr/>
        </p:nvGraphicFramePr>
        <p:xfrm>
          <a:off x="467544" y="1340768"/>
          <a:ext cx="8352928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CO"/>
          </a:p>
        </p:txBody>
      </p:sp>
      <p:pic>
        <p:nvPicPr>
          <p:cNvPr id="922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56700" cy="687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00113" y="6021388"/>
            <a:ext cx="6826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16238" y="6021388"/>
            <a:ext cx="6826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3" name="Picture 9" descr="pisi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87450" y="5949950"/>
            <a:ext cx="1439863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4" name="Rectangle 10"/>
          <p:cNvSpPr>
            <a:spLocks noChangeArrowheads="1"/>
          </p:cNvSpPr>
          <p:nvPr/>
        </p:nvSpPr>
        <p:spPr bwMode="auto">
          <a:xfrm>
            <a:off x="250825" y="404813"/>
            <a:ext cx="61214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defRPr/>
            </a:pPr>
            <a:r>
              <a:rPr lang="es-ES" dirty="0">
                <a:latin typeface="+mj-lt"/>
              </a:rPr>
              <a:t>Análisis comparativa de Colombia con China, Brasil y Italia </a:t>
            </a:r>
            <a:endParaRPr lang="it-IT" dirty="0">
              <a:latin typeface="+mj-lt"/>
            </a:endParaRPr>
          </a:p>
        </p:txBody>
      </p:sp>
      <p:graphicFrame>
        <p:nvGraphicFramePr>
          <p:cNvPr id="10" name="Grafico 9"/>
          <p:cNvGraphicFramePr/>
          <p:nvPr/>
        </p:nvGraphicFramePr>
        <p:xfrm>
          <a:off x="467544" y="1268760"/>
          <a:ext cx="8136904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CO"/>
          </a:p>
        </p:txBody>
      </p:sp>
      <p:pic>
        <p:nvPicPr>
          <p:cNvPr id="1024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56700" cy="687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00113" y="6021388"/>
            <a:ext cx="6826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6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16238" y="6021388"/>
            <a:ext cx="6826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7" name="Picture 9" descr="pisie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87450" y="5949950"/>
            <a:ext cx="1439863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4" name="Rectangle 10"/>
          <p:cNvSpPr>
            <a:spLocks noChangeArrowheads="1"/>
          </p:cNvSpPr>
          <p:nvPr/>
        </p:nvSpPr>
        <p:spPr bwMode="auto">
          <a:xfrm>
            <a:off x="250825" y="404813"/>
            <a:ext cx="61214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defRPr/>
            </a:pPr>
            <a:r>
              <a:rPr lang="es-ES" dirty="0">
                <a:latin typeface="+mj-lt"/>
              </a:rPr>
              <a:t>Análisis comparativa de Colombia con China, Brasil y Italia </a:t>
            </a:r>
            <a:endParaRPr lang="it-IT" dirty="0">
              <a:latin typeface="+mj-lt"/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323528" y="1125539"/>
            <a:ext cx="8641085" cy="13388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  <a:defRPr/>
            </a:pPr>
            <a:r>
              <a:rPr lang="es-ES" sz="1050" dirty="0"/>
              <a:t>Factores precio: ligados esencialmente a las tradicionales ventajas del costo de la mano de obra, que incide en medida relevante sobre el precio del producto semi-terminado y final </a:t>
            </a:r>
            <a:endParaRPr lang="es-ES" sz="1050" dirty="0" smtClean="0"/>
          </a:p>
          <a:p>
            <a:pPr>
              <a:defRPr/>
            </a:pPr>
            <a:endParaRPr lang="es-ES" sz="1050" dirty="0"/>
          </a:p>
          <a:p>
            <a:pPr>
              <a:buFont typeface="Wingdings" pitchFamily="2" charset="2"/>
              <a:buChar char="Ø"/>
              <a:defRPr/>
            </a:pPr>
            <a:r>
              <a:rPr lang="es-ES" sz="1050" dirty="0"/>
              <a:t>Factores no-precio (o imagen del producto) vinculados a la capacidad de crear moda, la tasa de innovación que el sistema está en grado de expresar y la capacidad de servicio hacia los potenciales clientes resulta hoy el rol determinante para ganar en los mercados evolucionados (flexibilidad, rapidez de respuesta, tiempos de entrega).</a:t>
            </a:r>
            <a:endParaRPr lang="it-IT" sz="1050" dirty="0"/>
          </a:p>
          <a:p>
            <a:pPr>
              <a:defRPr/>
            </a:pPr>
            <a:endParaRPr lang="it-IT" dirty="0"/>
          </a:p>
        </p:txBody>
      </p:sp>
      <p:sp>
        <p:nvSpPr>
          <p:cNvPr id="10250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es-ES" sz="1200">
                <a:latin typeface="Garamond" pitchFamily="18" charset="0"/>
                <a:ea typeface="Calibri" pitchFamily="34" charset="0"/>
                <a:cs typeface="Times New Roman" pitchFamily="18" charset="0"/>
              </a:rPr>
              <a:t>la </a:t>
            </a:r>
            <a:r>
              <a:rPr lang="es-ES" sz="1200">
                <a:solidFill>
                  <a:srgbClr val="000000"/>
                </a:solidFill>
                <a:latin typeface="Garamond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lang="es-ES" sz="1200">
                <a:latin typeface="Garamond" pitchFamily="18" charset="0"/>
                <a:ea typeface="Calibri" pitchFamily="34" charset="0"/>
                <a:cs typeface="Times New Roman" pitchFamily="18" charset="0"/>
              </a:rPr>
              <a:t>nálisis comparativa confirma las lógicas del desarrollo competitivo del sistema de cueros y calzado pasan a través de dos factores: los factores precio: ligados esencialmente a las tradicionales ventajas del costo de la mano de obra, que incide en medida relevante sobre el precio del producto semi-terminado y final, y los factores no-precio (o imagen del producto) vinculados a la capacidad de crear moda, la tasa de innovación que el sistema está en grado de expresar y la capacidad de servicio hacia los potenciales clientes resulta hoy el rol determinante para ganar en los mercados evolucionados (flexibilidad, rapidez de respuesta, tiempos de entrega).</a:t>
            </a:r>
            <a:endParaRPr lang="es-ES"/>
          </a:p>
        </p:txBody>
      </p:sp>
      <p:graphicFrame>
        <p:nvGraphicFramePr>
          <p:cNvPr id="12" name="Oggetto 11"/>
          <p:cNvGraphicFramePr>
            <a:graphicFrameLocks noChangeAspect="1"/>
          </p:cNvGraphicFramePr>
          <p:nvPr/>
        </p:nvGraphicFramePr>
        <p:xfrm>
          <a:off x="611560" y="2636912"/>
          <a:ext cx="8136904" cy="3240360"/>
        </p:xfrm>
        <a:graphic>
          <a:graphicData uri="http://schemas.openxmlformats.org/presentationml/2006/ole">
            <p:oleObj spid="_x0000_s10251" name="Diapositiva" r:id="rId7" imgW="4570656" imgH="3427323" progId="PowerPoint.Slide.8">
              <p:embed/>
            </p:oleObj>
          </a:graphicData>
        </a:graphic>
      </p:graphicFrame>
      <p:sp>
        <p:nvSpPr>
          <p:cNvPr id="10253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7800" algn="l"/>
                <a:tab pos="3060700" algn="ctr"/>
              </a:tabLst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54" name="Rectangle 14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56" name="Picture 1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79512" y="2420888"/>
            <a:ext cx="8784976" cy="345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CO"/>
          </a:p>
        </p:txBody>
      </p:sp>
      <p:pic>
        <p:nvPicPr>
          <p:cNvPr id="1024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56700" cy="687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00113" y="6021388"/>
            <a:ext cx="6826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6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16238" y="6021388"/>
            <a:ext cx="6826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7" name="Picture 9" descr="pisi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87450" y="5949950"/>
            <a:ext cx="1439863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4" name="Rectangle 10"/>
          <p:cNvSpPr>
            <a:spLocks noChangeArrowheads="1"/>
          </p:cNvSpPr>
          <p:nvPr/>
        </p:nvSpPr>
        <p:spPr bwMode="auto">
          <a:xfrm>
            <a:off x="250825" y="404813"/>
            <a:ext cx="61214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defRPr/>
            </a:pPr>
            <a:r>
              <a:rPr lang="es-ES" dirty="0">
                <a:latin typeface="+mj-lt"/>
              </a:rPr>
              <a:t>Análisis comparativa de Colombia con China, Brasil y Italia </a:t>
            </a:r>
            <a:endParaRPr lang="it-IT" dirty="0">
              <a:latin typeface="+mj-lt"/>
            </a:endParaRPr>
          </a:p>
        </p:txBody>
      </p:sp>
      <p:sp>
        <p:nvSpPr>
          <p:cNvPr id="10250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es-ES" sz="1200">
                <a:latin typeface="Garamond" pitchFamily="18" charset="0"/>
                <a:ea typeface="Calibri" pitchFamily="34" charset="0"/>
                <a:cs typeface="Times New Roman" pitchFamily="18" charset="0"/>
              </a:rPr>
              <a:t>la </a:t>
            </a:r>
            <a:r>
              <a:rPr lang="es-ES" sz="1200">
                <a:solidFill>
                  <a:srgbClr val="000000"/>
                </a:solidFill>
                <a:latin typeface="Garamond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lang="es-ES" sz="1200">
                <a:latin typeface="Garamond" pitchFamily="18" charset="0"/>
                <a:ea typeface="Calibri" pitchFamily="34" charset="0"/>
                <a:cs typeface="Times New Roman" pitchFamily="18" charset="0"/>
              </a:rPr>
              <a:t>nálisis comparativa confirma las lógicas del desarrollo competitivo del sistema de cueros y calzado pasan a través de dos factores: los factores precio: ligados esencialmente a las tradicionales ventajas del costo de la mano de obra, que incide en medida relevante sobre el precio del producto semi-terminado y final, y los factores no-precio (o imagen del producto) vinculados a la capacidad de crear moda, la tasa de innovación que el sistema está en grado de expresar y la capacidad de servicio hacia los potenciales clientes resulta hoy el rol determinante para ganar en los mercados evolucionados (flexibilidad, rapidez de respuesta, tiempos de entrega).</a:t>
            </a:r>
            <a:endParaRPr lang="es-ES"/>
          </a:p>
        </p:txBody>
      </p:sp>
      <p:sp>
        <p:nvSpPr>
          <p:cNvPr id="10253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7800" algn="l"/>
                <a:tab pos="3060700" algn="ctr"/>
              </a:tabLst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54" name="Rectangle 14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6" name="Diagramma 15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490</TotalTime>
  <Words>1273</Words>
  <Application>Microsoft Office PowerPoint</Application>
  <PresentationFormat>Presentazione su schermo (4:3)</PresentationFormat>
  <Paragraphs>156</Paragraphs>
  <Slides>16</Slides>
  <Notes>16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18" baseType="lpstr">
      <vt:lpstr>Tema de Office</vt:lpstr>
      <vt:lpstr>Diapositiva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jramirez</dc:creator>
  <cp:lastModifiedBy>Carlo</cp:lastModifiedBy>
  <cp:revision>47</cp:revision>
  <dcterms:created xsi:type="dcterms:W3CDTF">2010-10-26T00:27:45Z</dcterms:created>
  <dcterms:modified xsi:type="dcterms:W3CDTF">2011-06-15T18:02:30Z</dcterms:modified>
</cp:coreProperties>
</file>