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280" r:id="rId2"/>
    <p:sldId id="278" r:id="rId3"/>
    <p:sldId id="269" r:id="rId4"/>
    <p:sldId id="279" r:id="rId5"/>
    <p:sldId id="262" r:id="rId6"/>
    <p:sldId id="263" r:id="rId7"/>
    <p:sldId id="264" r:id="rId8"/>
    <p:sldId id="266" r:id="rId9"/>
    <p:sldId id="268" r:id="rId10"/>
    <p:sldId id="270" r:id="rId11"/>
    <p:sldId id="293" r:id="rId12"/>
    <p:sldId id="284" r:id="rId13"/>
    <p:sldId id="286" r:id="rId14"/>
    <p:sldId id="287" r:id="rId15"/>
    <p:sldId id="294" r:id="rId16"/>
    <p:sldId id="28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CC"/>
    <a:srgbClr val="EAEAEA"/>
    <a:srgbClr val="FFCC66"/>
    <a:srgbClr val="663300"/>
    <a:srgbClr val="33CCCC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88F4FC-5860-4BB4-BE87-232A11CFEC76}" type="doc">
      <dgm:prSet loTypeId="urn:microsoft.com/office/officeart/2005/8/layout/chevron2" loCatId="process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D3DBB74-E245-4C53-B252-F6A11D734C04}">
      <dgm:prSet/>
      <dgm:spPr/>
      <dgm:t>
        <a:bodyPr/>
        <a:lstStyle/>
        <a:p>
          <a:pPr rtl="0"/>
          <a:r>
            <a:rPr lang="it-IT" b="1" dirty="0" err="1" smtClean="0"/>
            <a:t>Activity</a:t>
          </a:r>
          <a:r>
            <a:rPr lang="it-IT" b="1" dirty="0" smtClean="0"/>
            <a:t> 2 </a:t>
          </a:r>
          <a:endParaRPr lang="it-IT" b="1" dirty="0"/>
        </a:p>
      </dgm:t>
    </dgm:pt>
    <dgm:pt modelId="{400642E5-5271-4C0D-8F51-CE48CDB1F723}" type="parTrans" cxnId="{8D6D74BE-DD2A-457E-9ED2-1BD3C71146B7}">
      <dgm:prSet/>
      <dgm:spPr/>
      <dgm:t>
        <a:bodyPr/>
        <a:lstStyle/>
        <a:p>
          <a:endParaRPr lang="it-IT"/>
        </a:p>
      </dgm:t>
    </dgm:pt>
    <dgm:pt modelId="{BE97C615-DBDD-4497-8617-E7959747700E}" type="sibTrans" cxnId="{8D6D74BE-DD2A-457E-9ED2-1BD3C71146B7}">
      <dgm:prSet/>
      <dgm:spPr/>
      <dgm:t>
        <a:bodyPr/>
        <a:lstStyle/>
        <a:p>
          <a:endParaRPr lang="it-IT"/>
        </a:p>
      </dgm:t>
    </dgm:pt>
    <dgm:pt modelId="{DB9226A2-F2EB-496A-9DC4-BBF78EA82DBE}">
      <dgm:prSet custT="1"/>
      <dgm:spPr/>
      <dgm:t>
        <a:bodyPr/>
        <a:lstStyle/>
        <a:p>
          <a:pPr algn="ctr"/>
          <a:r>
            <a:rPr lang="it-IT" sz="3200" b="1" dirty="0" err="1" smtClean="0"/>
            <a:t>Program</a:t>
          </a:r>
          <a:r>
            <a:rPr lang="it-IT" sz="3200" b="1" dirty="0" smtClean="0"/>
            <a:t>  Planning </a:t>
          </a:r>
          <a:endParaRPr lang="it-IT" sz="3200" b="1" dirty="0"/>
        </a:p>
      </dgm:t>
    </dgm:pt>
    <dgm:pt modelId="{B37C1187-7E7B-4152-B5F8-6D2E25AD34FF}" type="parTrans" cxnId="{735AE187-0D14-4962-AB06-7B59DF0EE154}">
      <dgm:prSet/>
      <dgm:spPr/>
      <dgm:t>
        <a:bodyPr/>
        <a:lstStyle/>
        <a:p>
          <a:endParaRPr lang="it-IT"/>
        </a:p>
      </dgm:t>
    </dgm:pt>
    <dgm:pt modelId="{68856DE6-ABA2-4184-A5FF-63EC33CA41F5}" type="sibTrans" cxnId="{735AE187-0D14-4962-AB06-7B59DF0EE154}">
      <dgm:prSet/>
      <dgm:spPr/>
      <dgm:t>
        <a:bodyPr/>
        <a:lstStyle/>
        <a:p>
          <a:endParaRPr lang="it-IT"/>
        </a:p>
      </dgm:t>
    </dgm:pt>
    <dgm:pt modelId="{96C066D8-13BF-4A14-822D-19B231115D7D}" type="pres">
      <dgm:prSet presAssocID="{BF88F4FC-5860-4BB4-BE87-232A11CFEC7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ABE40F5B-E1F7-4D86-B2A3-54646C5C4ABD}" type="pres">
      <dgm:prSet presAssocID="{8D3DBB74-E245-4C53-B252-F6A11D734C04}" presName="composite" presStyleCnt="0"/>
      <dgm:spPr/>
    </dgm:pt>
    <dgm:pt modelId="{CA6FB3F2-508E-44F4-AB60-02EAA926954D}" type="pres">
      <dgm:prSet presAssocID="{8D3DBB74-E245-4C53-B252-F6A11D734C04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A56D78-F5A0-4D94-AD2C-8329DA30E337}" type="pres">
      <dgm:prSet presAssocID="{8D3DBB74-E245-4C53-B252-F6A11D734C04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5AE187-0D14-4962-AB06-7B59DF0EE154}" srcId="{8D3DBB74-E245-4C53-B252-F6A11D734C04}" destId="{DB9226A2-F2EB-496A-9DC4-BBF78EA82DBE}" srcOrd="0" destOrd="0" parTransId="{B37C1187-7E7B-4152-B5F8-6D2E25AD34FF}" sibTransId="{68856DE6-ABA2-4184-A5FF-63EC33CA41F5}"/>
    <dgm:cxn modelId="{3DB2777A-5E3D-4EE5-A086-F8AFC937FA42}" type="presOf" srcId="{8D3DBB74-E245-4C53-B252-F6A11D734C04}" destId="{CA6FB3F2-508E-44F4-AB60-02EAA926954D}" srcOrd="0" destOrd="0" presId="urn:microsoft.com/office/officeart/2005/8/layout/chevron2"/>
    <dgm:cxn modelId="{8D6D74BE-DD2A-457E-9ED2-1BD3C71146B7}" srcId="{BF88F4FC-5860-4BB4-BE87-232A11CFEC76}" destId="{8D3DBB74-E245-4C53-B252-F6A11D734C04}" srcOrd="0" destOrd="0" parTransId="{400642E5-5271-4C0D-8F51-CE48CDB1F723}" sibTransId="{BE97C615-DBDD-4497-8617-E7959747700E}"/>
    <dgm:cxn modelId="{4C774144-2926-43E5-8635-B1E95436E894}" type="presOf" srcId="{BF88F4FC-5860-4BB4-BE87-232A11CFEC76}" destId="{96C066D8-13BF-4A14-822D-19B231115D7D}" srcOrd="0" destOrd="0" presId="urn:microsoft.com/office/officeart/2005/8/layout/chevron2"/>
    <dgm:cxn modelId="{BB53A8F8-B49E-4F53-B181-48DCB110739C}" type="presOf" srcId="{DB9226A2-F2EB-496A-9DC4-BBF78EA82DBE}" destId="{83A56D78-F5A0-4D94-AD2C-8329DA30E337}" srcOrd="0" destOrd="0" presId="urn:microsoft.com/office/officeart/2005/8/layout/chevron2"/>
    <dgm:cxn modelId="{F09FCDCE-AFFF-476D-A936-7F4311AED0A5}" type="presParOf" srcId="{96C066D8-13BF-4A14-822D-19B231115D7D}" destId="{ABE40F5B-E1F7-4D86-B2A3-54646C5C4ABD}" srcOrd="0" destOrd="0" presId="urn:microsoft.com/office/officeart/2005/8/layout/chevron2"/>
    <dgm:cxn modelId="{53E933ED-2884-4C53-B5BA-93B9F820E299}" type="presParOf" srcId="{ABE40F5B-E1F7-4D86-B2A3-54646C5C4ABD}" destId="{CA6FB3F2-508E-44F4-AB60-02EAA926954D}" srcOrd="0" destOrd="0" presId="urn:microsoft.com/office/officeart/2005/8/layout/chevron2"/>
    <dgm:cxn modelId="{57D734C6-2D35-43FE-9F4A-2AD485F84E42}" type="presParOf" srcId="{ABE40F5B-E1F7-4D86-B2A3-54646C5C4ABD}" destId="{83A56D78-F5A0-4D94-AD2C-8329DA30E33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FB3F2-508E-44F4-AB60-02EAA926954D}">
      <dsp:nvSpPr>
        <dsp:cNvPr id="0" name=""/>
        <dsp:cNvSpPr/>
      </dsp:nvSpPr>
      <dsp:spPr>
        <a:xfrm rot="5400000">
          <a:off x="-171449" y="171449"/>
          <a:ext cx="1143000" cy="8001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b="1" kern="1200" dirty="0" err="1" smtClean="0"/>
            <a:t>Activity</a:t>
          </a:r>
          <a:r>
            <a:rPr lang="it-IT" sz="1300" b="1" kern="1200" dirty="0" smtClean="0"/>
            <a:t> 2 </a:t>
          </a:r>
          <a:endParaRPr lang="it-IT" sz="1300" b="1" kern="1200" dirty="0"/>
        </a:p>
      </dsp:txBody>
      <dsp:txXfrm rot="-5400000">
        <a:off x="1" y="400049"/>
        <a:ext cx="800100" cy="342900"/>
      </dsp:txXfrm>
    </dsp:sp>
    <dsp:sp modelId="{83A56D78-F5A0-4D94-AD2C-8329DA30E337}">
      <dsp:nvSpPr>
        <dsp:cNvPr id="0" name=""/>
        <dsp:cNvSpPr/>
      </dsp:nvSpPr>
      <dsp:spPr>
        <a:xfrm rot="5400000">
          <a:off x="4143375" y="-3343275"/>
          <a:ext cx="742950" cy="74295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3200" b="1" kern="1200" dirty="0" err="1" smtClean="0"/>
            <a:t>Program</a:t>
          </a:r>
          <a:r>
            <a:rPr lang="it-IT" sz="3200" b="1" kern="1200" dirty="0" smtClean="0"/>
            <a:t>  Planning </a:t>
          </a:r>
          <a:endParaRPr lang="it-IT" sz="3200" b="1" kern="1200" dirty="0"/>
        </a:p>
      </dsp:txBody>
      <dsp:txXfrm rot="-5400000">
        <a:off x="800100" y="36268"/>
        <a:ext cx="7393232" cy="670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B54F3E-DD17-4E62-86BD-E5278B3249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04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C84044F-30C1-4E5C-95DD-9B7448EF1CEF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841A29D-6655-4624-A78B-B84C8459A4AC}" type="slidenum">
              <a:rPr lang="en-US"/>
              <a:pPr eaLnBrk="1" hangingPunct="1"/>
              <a:t>10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86093B-CD77-47B0-8A94-99345CA5458C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6C8B9E0-784C-440E-89CE-D42E96FBCCA1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3AC7134-7BDF-4E03-85FC-5AEEF34CA8A6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4937070-3DC7-4302-949B-55E1C757CDC0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F5C9C9A-6240-4078-9A4E-F57B01499F47}" type="slidenum">
              <a:rPr lang="en-US"/>
              <a:pPr eaLnBrk="1" hangingPunct="1"/>
              <a:t>15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81F3AF2-C31A-4B79-B150-9281DD97FB41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871C093-695A-428A-80BD-ECB47F989046}" type="slidenum">
              <a:rPr lang="en-US"/>
              <a:pPr eaLnBrk="1" hangingPunct="1"/>
              <a:t>3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246CC17-9B41-4F98-80A9-2E73D3D3C477}" type="slidenum">
              <a:rPr lang="en-US"/>
              <a:pPr eaLnBrk="1" hangingPunct="1"/>
              <a:t>4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C45EA09-3B5E-4929-9F67-617578C4B2A4}" type="slidenum">
              <a:rPr lang="en-US"/>
              <a:pPr eaLnBrk="1" hangingPunct="1"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1E0F1A8-0150-4C9C-B5C3-EE9D535EE2A9}" type="slidenum">
              <a:rPr lang="en-US"/>
              <a:pPr eaLnBrk="1" hangingPunct="1"/>
              <a:t>6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A0120D6-9C36-4B0B-A4A7-C5E0747BBD6F}" type="slidenum">
              <a:rPr lang="en-US"/>
              <a:pPr eaLnBrk="1" hangingPunct="1"/>
              <a:t>7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B260FCE-F49D-4177-BB18-81BBDD0CE5BD}" type="slidenum">
              <a:rPr lang="en-US"/>
              <a:pPr eaLnBrk="1" hangingPunct="1"/>
              <a:t>8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9A9748B-B12B-4573-A258-9628BE3F2302}" type="slidenum">
              <a:rPr lang="en-US"/>
              <a:pPr eaLnBrk="1" hangingPunct="1"/>
              <a:t>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408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603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22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13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0289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07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86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937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322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01899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1405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81000" y="2819400"/>
            <a:ext cx="8458200" cy="4648200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br>
              <a:rPr lang="en-US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BRIEFING</a:t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INDEX:</a:t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Slides 1 to 14: briefing</a:t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Slides 15 to the end: work plan</a:t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2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endParaRPr lang="en-US" sz="2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14478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SME CLUSTER DEVELOPMENT MPI </a:t>
            </a:r>
          </a:p>
          <a:p>
            <a:pPr algn="ctr"/>
            <a:r>
              <a:rPr lang="en-US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UNIDO PROJECT LLPI </a:t>
            </a:r>
          </a:p>
          <a:p>
            <a:pPr algn="ctr"/>
            <a:r>
              <a:rPr lang="en-US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(LEATHER &amp; LEATHER PRODUCTS SECTOR)</a:t>
            </a:r>
          </a:p>
          <a:p>
            <a:pPr algn="ctr"/>
            <a:r>
              <a:rPr lang="en-US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AUDIT &amp; WORK PLAN</a:t>
            </a:r>
            <a: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en-US" sz="24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BY GIANNI RISSO</a:t>
            </a:r>
            <a:endParaRPr lang="en-US" sz="2400" b="1" dirty="0">
              <a:solidFill>
                <a:srgbClr val="0000CC"/>
              </a:solidFill>
              <a:latin typeface="Bookman Old Style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62600"/>
            <a:ext cx="16383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1798" name="Rectangle 6"/>
          <p:cNvSpPr>
            <a:spLocks noChangeArrowheads="1"/>
          </p:cNvSpPr>
          <p:nvPr/>
        </p:nvSpPr>
        <p:spPr bwMode="auto">
          <a:xfrm>
            <a:off x="609600" y="11430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4400" b="1" dirty="0">
                <a:solidFill>
                  <a:srgbClr val="0000CC"/>
                </a:solidFill>
                <a:latin typeface="Bookman Old Style" pitchFamily="18" charset="0"/>
              </a:rPr>
              <a:t>WHAT IS THE PROCESS THAT WILL GET US THERE?</a:t>
            </a:r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1295400" y="3276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THE CLUSTER   DEVELOPMENT PROCESS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WILL BE THE KEY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76200"/>
            <a:ext cx="8763000" cy="1143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b="1" dirty="0" smtClean="0"/>
              <a:t>Market Strategy Development:</a:t>
            </a:r>
            <a:br>
              <a:rPr lang="en-US" sz="3600" b="1" dirty="0" smtClean="0"/>
            </a:br>
            <a:r>
              <a:rPr lang="en-US" sz="3600" b="1" i="1" dirty="0" smtClean="0"/>
              <a:t>Involving Key Industry Stakeholders</a:t>
            </a:r>
            <a:br>
              <a:rPr lang="en-US" sz="3600" b="1" i="1" dirty="0" smtClean="0"/>
            </a:br>
            <a:r>
              <a:rPr lang="en-US" sz="3600" b="1" i="1" dirty="0" smtClean="0">
                <a:solidFill>
                  <a:srgbClr val="C00000"/>
                </a:solidFill>
              </a:rPr>
              <a:t>At Macro Level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82550" y="3062288"/>
            <a:ext cx="8966200" cy="1587"/>
          </a:xfrm>
          <a:prstGeom prst="line">
            <a:avLst/>
          </a:prstGeom>
          <a:noFill/>
          <a:ln w="11113">
            <a:solidFill>
              <a:srgbClr val="FAF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71" name="Freeform 7"/>
          <p:cNvSpPr>
            <a:spLocks/>
          </p:cNvSpPr>
          <p:nvPr/>
        </p:nvSpPr>
        <p:spPr bwMode="auto">
          <a:xfrm>
            <a:off x="6211888" y="3108325"/>
            <a:ext cx="1208087" cy="985838"/>
          </a:xfrm>
          <a:custGeom>
            <a:avLst/>
            <a:gdLst>
              <a:gd name="T0" fmla="*/ 2147483647 w 1522"/>
              <a:gd name="T1" fmla="*/ 0 h 1242"/>
              <a:gd name="T2" fmla="*/ 0 w 1522"/>
              <a:gd name="T3" fmla="*/ 2147483647 h 1242"/>
              <a:gd name="T4" fmla="*/ 2147483647 w 1522"/>
              <a:gd name="T5" fmla="*/ 2147483647 h 1242"/>
              <a:gd name="T6" fmla="*/ 2147483647 w 1522"/>
              <a:gd name="T7" fmla="*/ 2147483647 h 1242"/>
              <a:gd name="T8" fmla="*/ 2147483647 w 1522"/>
              <a:gd name="T9" fmla="*/ 0 h 1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2"/>
              <a:gd name="T16" fmla="*/ 0 h 1242"/>
              <a:gd name="T17" fmla="*/ 1522 w 1522"/>
              <a:gd name="T18" fmla="*/ 1242 h 12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2" h="1242">
                <a:moveTo>
                  <a:pt x="761" y="0"/>
                </a:moveTo>
                <a:lnTo>
                  <a:pt x="0" y="621"/>
                </a:lnTo>
                <a:lnTo>
                  <a:pt x="761" y="1242"/>
                </a:lnTo>
                <a:lnTo>
                  <a:pt x="1522" y="621"/>
                </a:lnTo>
                <a:lnTo>
                  <a:pt x="761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 sz="1400" b="1" dirty="0"/>
          </a:p>
          <a:p>
            <a:r>
              <a:rPr lang="en-GB" sz="1400" b="1" dirty="0" smtClean="0"/>
              <a:t>Quality audit </a:t>
            </a:r>
            <a:endParaRPr lang="it-IT" sz="1400" dirty="0"/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931" y="5682056"/>
            <a:ext cx="120967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Freeform 11"/>
          <p:cNvSpPr>
            <a:spLocks/>
          </p:cNvSpPr>
          <p:nvPr/>
        </p:nvSpPr>
        <p:spPr bwMode="auto">
          <a:xfrm>
            <a:off x="6200775" y="3073400"/>
            <a:ext cx="1208088" cy="985838"/>
          </a:xfrm>
          <a:custGeom>
            <a:avLst/>
            <a:gdLst>
              <a:gd name="T0" fmla="*/ 2147483647 w 1522"/>
              <a:gd name="T1" fmla="*/ 0 h 1243"/>
              <a:gd name="T2" fmla="*/ 0 w 1522"/>
              <a:gd name="T3" fmla="*/ 2147483647 h 1243"/>
              <a:gd name="T4" fmla="*/ 2147483647 w 1522"/>
              <a:gd name="T5" fmla="*/ 2147483647 h 1243"/>
              <a:gd name="T6" fmla="*/ 2147483647 w 1522"/>
              <a:gd name="T7" fmla="*/ 2147483647 h 1243"/>
              <a:gd name="T8" fmla="*/ 2147483647 w 1522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2"/>
              <a:gd name="T16" fmla="*/ 0 h 1243"/>
              <a:gd name="T17" fmla="*/ 1522 w 1522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2" h="1243">
                <a:moveTo>
                  <a:pt x="761" y="0"/>
                </a:moveTo>
                <a:lnTo>
                  <a:pt x="0" y="622"/>
                </a:lnTo>
                <a:lnTo>
                  <a:pt x="761" y="1243"/>
                </a:lnTo>
                <a:lnTo>
                  <a:pt x="1522" y="622"/>
                </a:lnTo>
                <a:lnTo>
                  <a:pt x="761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>
            <a:off x="315913" y="3117850"/>
            <a:ext cx="1409700" cy="877888"/>
          </a:xfrm>
          <a:custGeom>
            <a:avLst/>
            <a:gdLst>
              <a:gd name="T0" fmla="*/ 2147483647 w 1775"/>
              <a:gd name="T1" fmla="*/ 0 h 1106"/>
              <a:gd name="T2" fmla="*/ 2147483647 w 1775"/>
              <a:gd name="T3" fmla="*/ 2147483647 h 1106"/>
              <a:gd name="T4" fmla="*/ 0 w 1775"/>
              <a:gd name="T5" fmla="*/ 2147483647 h 1106"/>
              <a:gd name="T6" fmla="*/ 0 w 1775"/>
              <a:gd name="T7" fmla="*/ 2147483647 h 1106"/>
              <a:gd name="T8" fmla="*/ 2147483647 w 1775"/>
              <a:gd name="T9" fmla="*/ 2147483647 h 1106"/>
              <a:gd name="T10" fmla="*/ 2147483647 w 1775"/>
              <a:gd name="T11" fmla="*/ 2147483647 h 1106"/>
              <a:gd name="T12" fmla="*/ 2147483647 w 1775"/>
              <a:gd name="T13" fmla="*/ 2147483647 h 1106"/>
              <a:gd name="T14" fmla="*/ 2147483647 w 1775"/>
              <a:gd name="T15" fmla="*/ 0 h 1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5"/>
              <a:gd name="T25" fmla="*/ 0 h 1106"/>
              <a:gd name="T26" fmla="*/ 1775 w 1775"/>
              <a:gd name="T27" fmla="*/ 1106 h 1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5" h="1106">
                <a:moveTo>
                  <a:pt x="1391" y="0"/>
                </a:moveTo>
                <a:lnTo>
                  <a:pt x="1391" y="140"/>
                </a:lnTo>
                <a:lnTo>
                  <a:pt x="0" y="140"/>
                </a:lnTo>
                <a:lnTo>
                  <a:pt x="0" y="968"/>
                </a:lnTo>
                <a:lnTo>
                  <a:pt x="1391" y="968"/>
                </a:lnTo>
                <a:lnTo>
                  <a:pt x="1391" y="1106"/>
                </a:lnTo>
                <a:lnTo>
                  <a:pt x="1775" y="554"/>
                </a:lnTo>
                <a:lnTo>
                  <a:pt x="1391" y="0"/>
                </a:lnTo>
                <a:close/>
              </a:path>
            </a:pathLst>
          </a:custGeom>
          <a:solidFill>
            <a:srgbClr val="037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3" name="Freeform 19"/>
          <p:cNvSpPr>
            <a:spLocks/>
          </p:cNvSpPr>
          <p:nvPr/>
        </p:nvSpPr>
        <p:spPr bwMode="auto">
          <a:xfrm>
            <a:off x="315913" y="3117850"/>
            <a:ext cx="1409700" cy="877888"/>
          </a:xfrm>
          <a:custGeom>
            <a:avLst/>
            <a:gdLst>
              <a:gd name="T0" fmla="*/ 2147483647 w 1775"/>
              <a:gd name="T1" fmla="*/ 0 h 1106"/>
              <a:gd name="T2" fmla="*/ 2147483647 w 1775"/>
              <a:gd name="T3" fmla="*/ 2147483647 h 1106"/>
              <a:gd name="T4" fmla="*/ 0 w 1775"/>
              <a:gd name="T5" fmla="*/ 2147483647 h 1106"/>
              <a:gd name="T6" fmla="*/ 0 w 1775"/>
              <a:gd name="T7" fmla="*/ 2147483647 h 1106"/>
              <a:gd name="T8" fmla="*/ 2147483647 w 1775"/>
              <a:gd name="T9" fmla="*/ 2147483647 h 1106"/>
              <a:gd name="T10" fmla="*/ 2147483647 w 1775"/>
              <a:gd name="T11" fmla="*/ 2147483647 h 1106"/>
              <a:gd name="T12" fmla="*/ 2147483647 w 1775"/>
              <a:gd name="T13" fmla="*/ 2147483647 h 1106"/>
              <a:gd name="T14" fmla="*/ 2147483647 w 1775"/>
              <a:gd name="T15" fmla="*/ 0 h 1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5"/>
              <a:gd name="T25" fmla="*/ 0 h 1106"/>
              <a:gd name="T26" fmla="*/ 1775 w 1775"/>
              <a:gd name="T27" fmla="*/ 1106 h 1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5" h="1106">
                <a:moveTo>
                  <a:pt x="1391" y="0"/>
                </a:moveTo>
                <a:lnTo>
                  <a:pt x="1391" y="140"/>
                </a:lnTo>
                <a:lnTo>
                  <a:pt x="0" y="140"/>
                </a:lnTo>
                <a:lnTo>
                  <a:pt x="0" y="968"/>
                </a:lnTo>
                <a:lnTo>
                  <a:pt x="1391" y="968"/>
                </a:lnTo>
                <a:lnTo>
                  <a:pt x="1391" y="1106"/>
                </a:lnTo>
                <a:lnTo>
                  <a:pt x="1775" y="554"/>
                </a:lnTo>
                <a:lnTo>
                  <a:pt x="1391" y="0"/>
                </a:lnTo>
                <a:close/>
              </a:path>
            </a:pathLst>
          </a:custGeom>
          <a:noFill/>
          <a:ln w="11113">
            <a:solidFill>
              <a:srgbClr val="037C0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530225" y="2424113"/>
            <a:ext cx="890588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b="1">
                <a:solidFill>
                  <a:srgbClr val="000000"/>
                </a:solidFill>
              </a:rPr>
              <a:t>Analysis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2288" y="2414588"/>
            <a:ext cx="89058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b="1">
                <a:solidFill>
                  <a:srgbClr val="FFFFFF"/>
                </a:solidFill>
              </a:rPr>
              <a:t>Analysis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365125" y="2586038"/>
            <a:ext cx="12255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</a:rPr>
              <a:t>(Fact Books)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57188" y="2576513"/>
            <a:ext cx="12255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FFFFFF"/>
                </a:solidFill>
              </a:rPr>
              <a:t>(Fact Books)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682625" y="3254375"/>
            <a:ext cx="74453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b="1">
                <a:solidFill>
                  <a:srgbClr val="000000"/>
                </a:solidFill>
              </a:rPr>
              <a:t>Cluster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674688" y="3246438"/>
            <a:ext cx="744537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b="1">
                <a:solidFill>
                  <a:srgbClr val="FAFD00"/>
                </a:solidFill>
              </a:rPr>
              <a:t>Cluster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1290" name="Freeform 26"/>
          <p:cNvSpPr>
            <a:spLocks/>
          </p:cNvSpPr>
          <p:nvPr/>
        </p:nvSpPr>
        <p:spPr bwMode="auto">
          <a:xfrm>
            <a:off x="1765300" y="2317750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0" y="0"/>
                </a:lnTo>
                <a:lnTo>
                  <a:pt x="294" y="2"/>
                </a:lnTo>
                <a:lnTo>
                  <a:pt x="278" y="4"/>
                </a:lnTo>
                <a:lnTo>
                  <a:pt x="262" y="6"/>
                </a:lnTo>
                <a:lnTo>
                  <a:pt x="246" y="9"/>
                </a:lnTo>
                <a:lnTo>
                  <a:pt x="230" y="15"/>
                </a:lnTo>
                <a:lnTo>
                  <a:pt x="214" y="20"/>
                </a:lnTo>
                <a:lnTo>
                  <a:pt x="200" y="25"/>
                </a:lnTo>
                <a:lnTo>
                  <a:pt x="186" y="32"/>
                </a:lnTo>
                <a:lnTo>
                  <a:pt x="172" y="39"/>
                </a:lnTo>
                <a:lnTo>
                  <a:pt x="158" y="46"/>
                </a:lnTo>
                <a:lnTo>
                  <a:pt x="144" y="55"/>
                </a:lnTo>
                <a:lnTo>
                  <a:pt x="131" y="64"/>
                </a:lnTo>
                <a:lnTo>
                  <a:pt x="119" y="75"/>
                </a:lnTo>
                <a:lnTo>
                  <a:pt x="106" y="85"/>
                </a:lnTo>
                <a:lnTo>
                  <a:pt x="96" y="96"/>
                </a:lnTo>
                <a:lnTo>
                  <a:pt x="85" y="107"/>
                </a:lnTo>
                <a:lnTo>
                  <a:pt x="75" y="119"/>
                </a:lnTo>
                <a:lnTo>
                  <a:pt x="64" y="131"/>
                </a:lnTo>
                <a:lnTo>
                  <a:pt x="55" y="144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20" y="215"/>
                </a:lnTo>
                <a:lnTo>
                  <a:pt x="14" y="230"/>
                </a:lnTo>
                <a:lnTo>
                  <a:pt x="9" y="246"/>
                </a:lnTo>
                <a:lnTo>
                  <a:pt x="6" y="261"/>
                </a:lnTo>
                <a:lnTo>
                  <a:pt x="4" y="278"/>
                </a:lnTo>
                <a:lnTo>
                  <a:pt x="2" y="294"/>
                </a:lnTo>
                <a:lnTo>
                  <a:pt x="0" y="310"/>
                </a:lnTo>
                <a:lnTo>
                  <a:pt x="0" y="328"/>
                </a:lnTo>
                <a:lnTo>
                  <a:pt x="0" y="374"/>
                </a:lnTo>
                <a:lnTo>
                  <a:pt x="0" y="392"/>
                </a:lnTo>
                <a:lnTo>
                  <a:pt x="2" y="407"/>
                </a:lnTo>
                <a:lnTo>
                  <a:pt x="4" y="423"/>
                </a:lnTo>
                <a:lnTo>
                  <a:pt x="6" y="441"/>
                </a:lnTo>
                <a:lnTo>
                  <a:pt x="9" y="457"/>
                </a:lnTo>
                <a:lnTo>
                  <a:pt x="14" y="471"/>
                </a:lnTo>
                <a:lnTo>
                  <a:pt x="20" y="487"/>
                </a:lnTo>
                <a:lnTo>
                  <a:pt x="25" y="501"/>
                </a:lnTo>
                <a:lnTo>
                  <a:pt x="32" y="517"/>
                </a:lnTo>
                <a:lnTo>
                  <a:pt x="39" y="531"/>
                </a:lnTo>
                <a:lnTo>
                  <a:pt x="46" y="544"/>
                </a:lnTo>
                <a:lnTo>
                  <a:pt x="55" y="558"/>
                </a:lnTo>
                <a:lnTo>
                  <a:pt x="64" y="570"/>
                </a:lnTo>
                <a:lnTo>
                  <a:pt x="75" y="583"/>
                </a:lnTo>
                <a:lnTo>
                  <a:pt x="85" y="595"/>
                </a:lnTo>
                <a:lnTo>
                  <a:pt x="96" y="606"/>
                </a:lnTo>
                <a:lnTo>
                  <a:pt x="106" y="616"/>
                </a:lnTo>
                <a:lnTo>
                  <a:pt x="119" y="627"/>
                </a:lnTo>
                <a:lnTo>
                  <a:pt x="131" y="637"/>
                </a:lnTo>
                <a:lnTo>
                  <a:pt x="144" y="646"/>
                </a:lnTo>
                <a:lnTo>
                  <a:pt x="158" y="655"/>
                </a:lnTo>
                <a:lnTo>
                  <a:pt x="172" y="662"/>
                </a:lnTo>
                <a:lnTo>
                  <a:pt x="186" y="669"/>
                </a:lnTo>
                <a:lnTo>
                  <a:pt x="200" y="676"/>
                </a:lnTo>
                <a:lnTo>
                  <a:pt x="214" y="682"/>
                </a:lnTo>
                <a:lnTo>
                  <a:pt x="230" y="687"/>
                </a:lnTo>
                <a:lnTo>
                  <a:pt x="246" y="692"/>
                </a:lnTo>
                <a:lnTo>
                  <a:pt x="262" y="696"/>
                </a:lnTo>
                <a:lnTo>
                  <a:pt x="278" y="698"/>
                </a:lnTo>
                <a:lnTo>
                  <a:pt x="294" y="701"/>
                </a:lnTo>
                <a:lnTo>
                  <a:pt x="310" y="701"/>
                </a:lnTo>
                <a:lnTo>
                  <a:pt x="328" y="703"/>
                </a:lnTo>
                <a:lnTo>
                  <a:pt x="802" y="703"/>
                </a:lnTo>
                <a:lnTo>
                  <a:pt x="820" y="701"/>
                </a:lnTo>
                <a:lnTo>
                  <a:pt x="836" y="701"/>
                </a:lnTo>
                <a:lnTo>
                  <a:pt x="851" y="698"/>
                </a:lnTo>
                <a:lnTo>
                  <a:pt x="867" y="696"/>
                </a:lnTo>
                <a:lnTo>
                  <a:pt x="883" y="692"/>
                </a:lnTo>
                <a:lnTo>
                  <a:pt x="899" y="687"/>
                </a:lnTo>
                <a:lnTo>
                  <a:pt x="915" y="682"/>
                </a:lnTo>
                <a:lnTo>
                  <a:pt x="929" y="676"/>
                </a:lnTo>
                <a:lnTo>
                  <a:pt x="943" y="669"/>
                </a:lnTo>
                <a:lnTo>
                  <a:pt x="958" y="662"/>
                </a:lnTo>
                <a:lnTo>
                  <a:pt x="972" y="655"/>
                </a:lnTo>
                <a:lnTo>
                  <a:pt x="986" y="646"/>
                </a:lnTo>
                <a:lnTo>
                  <a:pt x="998" y="637"/>
                </a:lnTo>
                <a:lnTo>
                  <a:pt x="1011" y="627"/>
                </a:lnTo>
                <a:lnTo>
                  <a:pt x="1021" y="616"/>
                </a:lnTo>
                <a:lnTo>
                  <a:pt x="1034" y="606"/>
                </a:lnTo>
                <a:lnTo>
                  <a:pt x="1044" y="595"/>
                </a:lnTo>
                <a:lnTo>
                  <a:pt x="1055" y="583"/>
                </a:lnTo>
                <a:lnTo>
                  <a:pt x="1064" y="570"/>
                </a:lnTo>
                <a:lnTo>
                  <a:pt x="1074" y="558"/>
                </a:lnTo>
                <a:lnTo>
                  <a:pt x="1082" y="544"/>
                </a:lnTo>
                <a:lnTo>
                  <a:pt x="1090" y="531"/>
                </a:lnTo>
                <a:lnTo>
                  <a:pt x="1097" y="517"/>
                </a:lnTo>
                <a:lnTo>
                  <a:pt x="1105" y="501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2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0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1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5"/>
                </a:lnTo>
                <a:lnTo>
                  <a:pt x="1105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4" y="144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7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4"/>
                </a:lnTo>
                <a:lnTo>
                  <a:pt x="986" y="55"/>
                </a:lnTo>
                <a:lnTo>
                  <a:pt x="972" y="46"/>
                </a:lnTo>
                <a:lnTo>
                  <a:pt x="958" y="39"/>
                </a:lnTo>
                <a:lnTo>
                  <a:pt x="943" y="32"/>
                </a:lnTo>
                <a:lnTo>
                  <a:pt x="929" y="25"/>
                </a:lnTo>
                <a:lnTo>
                  <a:pt x="915" y="20"/>
                </a:lnTo>
                <a:lnTo>
                  <a:pt x="899" y="15"/>
                </a:lnTo>
                <a:lnTo>
                  <a:pt x="883" y="9"/>
                </a:lnTo>
                <a:lnTo>
                  <a:pt x="867" y="6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91" name="Freeform 27"/>
          <p:cNvSpPr>
            <a:spLocks/>
          </p:cNvSpPr>
          <p:nvPr/>
        </p:nvSpPr>
        <p:spPr bwMode="auto">
          <a:xfrm>
            <a:off x="1765300" y="2282825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2" y="0"/>
                </a:lnTo>
                <a:lnTo>
                  <a:pt x="294" y="2"/>
                </a:lnTo>
                <a:lnTo>
                  <a:pt x="278" y="4"/>
                </a:lnTo>
                <a:lnTo>
                  <a:pt x="262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20"/>
                </a:lnTo>
                <a:lnTo>
                  <a:pt x="200" y="27"/>
                </a:lnTo>
                <a:lnTo>
                  <a:pt x="186" y="32"/>
                </a:lnTo>
                <a:lnTo>
                  <a:pt x="172" y="39"/>
                </a:lnTo>
                <a:lnTo>
                  <a:pt x="158" y="48"/>
                </a:lnTo>
                <a:lnTo>
                  <a:pt x="145" y="57"/>
                </a:lnTo>
                <a:lnTo>
                  <a:pt x="131" y="66"/>
                </a:lnTo>
                <a:lnTo>
                  <a:pt x="119" y="75"/>
                </a:lnTo>
                <a:lnTo>
                  <a:pt x="108" y="85"/>
                </a:lnTo>
                <a:lnTo>
                  <a:pt x="96" y="96"/>
                </a:lnTo>
                <a:lnTo>
                  <a:pt x="85" y="108"/>
                </a:lnTo>
                <a:lnTo>
                  <a:pt x="75" y="119"/>
                </a:lnTo>
                <a:lnTo>
                  <a:pt x="66" y="131"/>
                </a:lnTo>
                <a:lnTo>
                  <a:pt x="57" y="145"/>
                </a:lnTo>
                <a:lnTo>
                  <a:pt x="48" y="158"/>
                </a:lnTo>
                <a:lnTo>
                  <a:pt x="39" y="172"/>
                </a:lnTo>
                <a:lnTo>
                  <a:pt x="32" y="186"/>
                </a:lnTo>
                <a:lnTo>
                  <a:pt x="27" y="200"/>
                </a:lnTo>
                <a:lnTo>
                  <a:pt x="20" y="214"/>
                </a:lnTo>
                <a:lnTo>
                  <a:pt x="14" y="230"/>
                </a:lnTo>
                <a:lnTo>
                  <a:pt x="11" y="246"/>
                </a:lnTo>
                <a:lnTo>
                  <a:pt x="7" y="262"/>
                </a:lnTo>
                <a:lnTo>
                  <a:pt x="4" y="278"/>
                </a:lnTo>
                <a:lnTo>
                  <a:pt x="2" y="294"/>
                </a:lnTo>
                <a:lnTo>
                  <a:pt x="0" y="312"/>
                </a:lnTo>
                <a:lnTo>
                  <a:pt x="0" y="328"/>
                </a:lnTo>
                <a:lnTo>
                  <a:pt x="0" y="374"/>
                </a:lnTo>
                <a:lnTo>
                  <a:pt x="0" y="391"/>
                </a:lnTo>
                <a:lnTo>
                  <a:pt x="2" y="407"/>
                </a:lnTo>
                <a:lnTo>
                  <a:pt x="4" y="423"/>
                </a:lnTo>
                <a:lnTo>
                  <a:pt x="7" y="441"/>
                </a:lnTo>
                <a:lnTo>
                  <a:pt x="11" y="457"/>
                </a:lnTo>
                <a:lnTo>
                  <a:pt x="14" y="471"/>
                </a:lnTo>
                <a:lnTo>
                  <a:pt x="20" y="487"/>
                </a:lnTo>
                <a:lnTo>
                  <a:pt x="27" y="503"/>
                </a:lnTo>
                <a:lnTo>
                  <a:pt x="32" y="517"/>
                </a:lnTo>
                <a:lnTo>
                  <a:pt x="39" y="531"/>
                </a:lnTo>
                <a:lnTo>
                  <a:pt x="48" y="545"/>
                </a:lnTo>
                <a:lnTo>
                  <a:pt x="57" y="558"/>
                </a:lnTo>
                <a:lnTo>
                  <a:pt x="66" y="570"/>
                </a:lnTo>
                <a:lnTo>
                  <a:pt x="75" y="582"/>
                </a:lnTo>
                <a:lnTo>
                  <a:pt x="85" y="595"/>
                </a:lnTo>
                <a:lnTo>
                  <a:pt x="96" y="607"/>
                </a:lnTo>
                <a:lnTo>
                  <a:pt x="108" y="618"/>
                </a:lnTo>
                <a:lnTo>
                  <a:pt x="119" y="628"/>
                </a:lnTo>
                <a:lnTo>
                  <a:pt x="131" y="637"/>
                </a:lnTo>
                <a:lnTo>
                  <a:pt x="145" y="646"/>
                </a:lnTo>
                <a:lnTo>
                  <a:pt x="158" y="655"/>
                </a:lnTo>
                <a:lnTo>
                  <a:pt x="172" y="664"/>
                </a:lnTo>
                <a:lnTo>
                  <a:pt x="186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6" y="692"/>
                </a:lnTo>
                <a:lnTo>
                  <a:pt x="262" y="696"/>
                </a:lnTo>
                <a:lnTo>
                  <a:pt x="278" y="699"/>
                </a:lnTo>
                <a:lnTo>
                  <a:pt x="294" y="701"/>
                </a:lnTo>
                <a:lnTo>
                  <a:pt x="312" y="703"/>
                </a:lnTo>
                <a:lnTo>
                  <a:pt x="328" y="703"/>
                </a:lnTo>
                <a:lnTo>
                  <a:pt x="802" y="703"/>
                </a:lnTo>
                <a:lnTo>
                  <a:pt x="820" y="703"/>
                </a:lnTo>
                <a:lnTo>
                  <a:pt x="836" y="701"/>
                </a:lnTo>
                <a:lnTo>
                  <a:pt x="851" y="699"/>
                </a:lnTo>
                <a:lnTo>
                  <a:pt x="867" y="696"/>
                </a:lnTo>
                <a:lnTo>
                  <a:pt x="883" y="692"/>
                </a:lnTo>
                <a:lnTo>
                  <a:pt x="899" y="689"/>
                </a:lnTo>
                <a:lnTo>
                  <a:pt x="915" y="683"/>
                </a:lnTo>
                <a:lnTo>
                  <a:pt x="929" y="676"/>
                </a:lnTo>
                <a:lnTo>
                  <a:pt x="943" y="671"/>
                </a:lnTo>
                <a:lnTo>
                  <a:pt x="958" y="664"/>
                </a:lnTo>
                <a:lnTo>
                  <a:pt x="972" y="655"/>
                </a:lnTo>
                <a:lnTo>
                  <a:pt x="984" y="646"/>
                </a:lnTo>
                <a:lnTo>
                  <a:pt x="998" y="637"/>
                </a:lnTo>
                <a:lnTo>
                  <a:pt x="1011" y="628"/>
                </a:lnTo>
                <a:lnTo>
                  <a:pt x="1021" y="618"/>
                </a:lnTo>
                <a:lnTo>
                  <a:pt x="1034" y="607"/>
                </a:lnTo>
                <a:lnTo>
                  <a:pt x="1044" y="595"/>
                </a:lnTo>
                <a:lnTo>
                  <a:pt x="1055" y="582"/>
                </a:lnTo>
                <a:lnTo>
                  <a:pt x="1064" y="570"/>
                </a:lnTo>
                <a:lnTo>
                  <a:pt x="1073" y="558"/>
                </a:lnTo>
                <a:lnTo>
                  <a:pt x="1082" y="545"/>
                </a:lnTo>
                <a:lnTo>
                  <a:pt x="1090" y="531"/>
                </a:lnTo>
                <a:lnTo>
                  <a:pt x="1097" y="517"/>
                </a:lnTo>
                <a:lnTo>
                  <a:pt x="1103" y="503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1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2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2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4"/>
                </a:lnTo>
                <a:lnTo>
                  <a:pt x="1103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3" y="145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8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6"/>
                </a:lnTo>
                <a:lnTo>
                  <a:pt x="984" y="57"/>
                </a:lnTo>
                <a:lnTo>
                  <a:pt x="972" y="48"/>
                </a:lnTo>
                <a:lnTo>
                  <a:pt x="958" y="39"/>
                </a:lnTo>
                <a:lnTo>
                  <a:pt x="943" y="32"/>
                </a:lnTo>
                <a:lnTo>
                  <a:pt x="929" y="27"/>
                </a:lnTo>
                <a:lnTo>
                  <a:pt x="915" y="20"/>
                </a:lnTo>
                <a:lnTo>
                  <a:pt x="899" y="14"/>
                </a:lnTo>
                <a:lnTo>
                  <a:pt x="883" y="11"/>
                </a:lnTo>
                <a:lnTo>
                  <a:pt x="867" y="7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292" name="Picture 2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81238"/>
            <a:ext cx="898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3" name="Picture 2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81238"/>
            <a:ext cx="898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4" name="Freeform 30"/>
          <p:cNvSpPr>
            <a:spLocks/>
          </p:cNvSpPr>
          <p:nvPr/>
        </p:nvSpPr>
        <p:spPr bwMode="auto">
          <a:xfrm>
            <a:off x="1765300" y="2282825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0" y="0"/>
                </a:lnTo>
                <a:lnTo>
                  <a:pt x="294" y="2"/>
                </a:lnTo>
                <a:lnTo>
                  <a:pt x="278" y="4"/>
                </a:lnTo>
                <a:lnTo>
                  <a:pt x="262" y="6"/>
                </a:lnTo>
                <a:lnTo>
                  <a:pt x="246" y="9"/>
                </a:lnTo>
                <a:lnTo>
                  <a:pt x="230" y="14"/>
                </a:lnTo>
                <a:lnTo>
                  <a:pt x="214" y="20"/>
                </a:lnTo>
                <a:lnTo>
                  <a:pt x="200" y="25"/>
                </a:lnTo>
                <a:lnTo>
                  <a:pt x="186" y="32"/>
                </a:lnTo>
                <a:lnTo>
                  <a:pt x="172" y="39"/>
                </a:lnTo>
                <a:lnTo>
                  <a:pt x="158" y="46"/>
                </a:lnTo>
                <a:lnTo>
                  <a:pt x="144" y="55"/>
                </a:lnTo>
                <a:lnTo>
                  <a:pt x="131" y="64"/>
                </a:lnTo>
                <a:lnTo>
                  <a:pt x="119" y="75"/>
                </a:lnTo>
                <a:lnTo>
                  <a:pt x="106" y="85"/>
                </a:lnTo>
                <a:lnTo>
                  <a:pt x="96" y="96"/>
                </a:lnTo>
                <a:lnTo>
                  <a:pt x="85" y="106"/>
                </a:lnTo>
                <a:lnTo>
                  <a:pt x="75" y="119"/>
                </a:lnTo>
                <a:lnTo>
                  <a:pt x="64" y="131"/>
                </a:lnTo>
                <a:lnTo>
                  <a:pt x="55" y="144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20" y="214"/>
                </a:lnTo>
                <a:lnTo>
                  <a:pt x="14" y="230"/>
                </a:lnTo>
                <a:lnTo>
                  <a:pt x="9" y="246"/>
                </a:lnTo>
                <a:lnTo>
                  <a:pt x="6" y="260"/>
                </a:lnTo>
                <a:lnTo>
                  <a:pt x="4" y="278"/>
                </a:lnTo>
                <a:lnTo>
                  <a:pt x="2" y="294"/>
                </a:lnTo>
                <a:lnTo>
                  <a:pt x="0" y="310"/>
                </a:lnTo>
                <a:lnTo>
                  <a:pt x="0" y="328"/>
                </a:lnTo>
                <a:lnTo>
                  <a:pt x="0" y="374"/>
                </a:lnTo>
                <a:lnTo>
                  <a:pt x="0" y="391"/>
                </a:lnTo>
                <a:lnTo>
                  <a:pt x="2" y="407"/>
                </a:lnTo>
                <a:lnTo>
                  <a:pt x="4" y="423"/>
                </a:lnTo>
                <a:lnTo>
                  <a:pt x="6" y="441"/>
                </a:lnTo>
                <a:lnTo>
                  <a:pt x="9" y="457"/>
                </a:lnTo>
                <a:lnTo>
                  <a:pt x="14" y="471"/>
                </a:lnTo>
                <a:lnTo>
                  <a:pt x="20" y="487"/>
                </a:lnTo>
                <a:lnTo>
                  <a:pt x="25" y="501"/>
                </a:lnTo>
                <a:lnTo>
                  <a:pt x="32" y="517"/>
                </a:lnTo>
                <a:lnTo>
                  <a:pt x="39" y="531"/>
                </a:lnTo>
                <a:lnTo>
                  <a:pt x="46" y="543"/>
                </a:lnTo>
                <a:lnTo>
                  <a:pt x="55" y="558"/>
                </a:lnTo>
                <a:lnTo>
                  <a:pt x="64" y="570"/>
                </a:lnTo>
                <a:lnTo>
                  <a:pt x="75" y="582"/>
                </a:lnTo>
                <a:lnTo>
                  <a:pt x="85" y="595"/>
                </a:lnTo>
                <a:lnTo>
                  <a:pt x="96" y="605"/>
                </a:lnTo>
                <a:lnTo>
                  <a:pt x="106" y="616"/>
                </a:lnTo>
                <a:lnTo>
                  <a:pt x="119" y="627"/>
                </a:lnTo>
                <a:lnTo>
                  <a:pt x="131" y="637"/>
                </a:lnTo>
                <a:lnTo>
                  <a:pt x="144" y="646"/>
                </a:lnTo>
                <a:lnTo>
                  <a:pt x="158" y="655"/>
                </a:lnTo>
                <a:lnTo>
                  <a:pt x="172" y="662"/>
                </a:lnTo>
                <a:lnTo>
                  <a:pt x="186" y="669"/>
                </a:lnTo>
                <a:lnTo>
                  <a:pt x="200" y="676"/>
                </a:lnTo>
                <a:lnTo>
                  <a:pt x="214" y="681"/>
                </a:lnTo>
                <a:lnTo>
                  <a:pt x="230" y="687"/>
                </a:lnTo>
                <a:lnTo>
                  <a:pt x="246" y="692"/>
                </a:lnTo>
                <a:lnTo>
                  <a:pt x="262" y="696"/>
                </a:lnTo>
                <a:lnTo>
                  <a:pt x="278" y="697"/>
                </a:lnTo>
                <a:lnTo>
                  <a:pt x="294" y="701"/>
                </a:lnTo>
                <a:lnTo>
                  <a:pt x="310" y="701"/>
                </a:lnTo>
                <a:lnTo>
                  <a:pt x="328" y="703"/>
                </a:lnTo>
                <a:lnTo>
                  <a:pt x="802" y="703"/>
                </a:lnTo>
                <a:lnTo>
                  <a:pt x="820" y="701"/>
                </a:lnTo>
                <a:lnTo>
                  <a:pt x="836" y="701"/>
                </a:lnTo>
                <a:lnTo>
                  <a:pt x="851" y="697"/>
                </a:lnTo>
                <a:lnTo>
                  <a:pt x="867" y="696"/>
                </a:lnTo>
                <a:lnTo>
                  <a:pt x="883" y="692"/>
                </a:lnTo>
                <a:lnTo>
                  <a:pt x="899" y="687"/>
                </a:lnTo>
                <a:lnTo>
                  <a:pt x="915" y="681"/>
                </a:lnTo>
                <a:lnTo>
                  <a:pt x="929" y="676"/>
                </a:lnTo>
                <a:lnTo>
                  <a:pt x="943" y="669"/>
                </a:lnTo>
                <a:lnTo>
                  <a:pt x="958" y="662"/>
                </a:lnTo>
                <a:lnTo>
                  <a:pt x="972" y="655"/>
                </a:lnTo>
                <a:lnTo>
                  <a:pt x="986" y="646"/>
                </a:lnTo>
                <a:lnTo>
                  <a:pt x="998" y="637"/>
                </a:lnTo>
                <a:lnTo>
                  <a:pt x="1011" y="627"/>
                </a:lnTo>
                <a:lnTo>
                  <a:pt x="1021" y="616"/>
                </a:lnTo>
                <a:lnTo>
                  <a:pt x="1034" y="605"/>
                </a:lnTo>
                <a:lnTo>
                  <a:pt x="1044" y="595"/>
                </a:lnTo>
                <a:lnTo>
                  <a:pt x="1055" y="582"/>
                </a:lnTo>
                <a:lnTo>
                  <a:pt x="1064" y="570"/>
                </a:lnTo>
                <a:lnTo>
                  <a:pt x="1074" y="558"/>
                </a:lnTo>
                <a:lnTo>
                  <a:pt x="1082" y="543"/>
                </a:lnTo>
                <a:lnTo>
                  <a:pt x="1090" y="531"/>
                </a:lnTo>
                <a:lnTo>
                  <a:pt x="1097" y="517"/>
                </a:lnTo>
                <a:lnTo>
                  <a:pt x="1105" y="501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1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0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0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4"/>
                </a:lnTo>
                <a:lnTo>
                  <a:pt x="1105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4" y="144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6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4"/>
                </a:lnTo>
                <a:lnTo>
                  <a:pt x="986" y="55"/>
                </a:lnTo>
                <a:lnTo>
                  <a:pt x="972" y="46"/>
                </a:lnTo>
                <a:lnTo>
                  <a:pt x="958" y="39"/>
                </a:lnTo>
                <a:lnTo>
                  <a:pt x="943" y="32"/>
                </a:lnTo>
                <a:lnTo>
                  <a:pt x="929" y="25"/>
                </a:lnTo>
                <a:lnTo>
                  <a:pt x="915" y="20"/>
                </a:lnTo>
                <a:lnTo>
                  <a:pt x="899" y="14"/>
                </a:lnTo>
                <a:lnTo>
                  <a:pt x="883" y="9"/>
                </a:lnTo>
                <a:lnTo>
                  <a:pt x="867" y="6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1968500" y="2417763"/>
            <a:ext cx="61436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000000"/>
                </a:solidFill>
              </a:rPr>
              <a:t>Economic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1963738" y="2413000"/>
            <a:ext cx="614362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FFFFFF"/>
                </a:solidFill>
              </a:rPr>
              <a:t>Economic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1965325" y="2549525"/>
            <a:ext cx="6159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000000"/>
                </a:solidFill>
              </a:rPr>
              <a:t>Diagnosis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1960563" y="2544763"/>
            <a:ext cx="6159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FFFFFF"/>
                </a:solidFill>
              </a:rPr>
              <a:t>Diagnosis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299" name="Freeform 35"/>
          <p:cNvSpPr>
            <a:spLocks/>
          </p:cNvSpPr>
          <p:nvPr/>
        </p:nvSpPr>
        <p:spPr bwMode="auto">
          <a:xfrm>
            <a:off x="3549650" y="2338388"/>
            <a:ext cx="898525" cy="557212"/>
          </a:xfrm>
          <a:custGeom>
            <a:avLst/>
            <a:gdLst>
              <a:gd name="T0" fmla="*/ 2147483647 w 1130"/>
              <a:gd name="T1" fmla="*/ 99577118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0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1991542369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6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4"/>
                </a:lnTo>
                <a:lnTo>
                  <a:pt x="214" y="20"/>
                </a:lnTo>
                <a:lnTo>
                  <a:pt x="200" y="27"/>
                </a:lnTo>
                <a:lnTo>
                  <a:pt x="184" y="32"/>
                </a:lnTo>
                <a:lnTo>
                  <a:pt x="169" y="41"/>
                </a:lnTo>
                <a:lnTo>
                  <a:pt x="157" y="48"/>
                </a:lnTo>
                <a:lnTo>
                  <a:pt x="143" y="57"/>
                </a:lnTo>
                <a:lnTo>
                  <a:pt x="130" y="66"/>
                </a:lnTo>
                <a:lnTo>
                  <a:pt x="118" y="75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21"/>
                </a:lnTo>
                <a:lnTo>
                  <a:pt x="63" y="133"/>
                </a:lnTo>
                <a:lnTo>
                  <a:pt x="54" y="145"/>
                </a:lnTo>
                <a:lnTo>
                  <a:pt x="46" y="158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6"/>
                </a:lnTo>
                <a:lnTo>
                  <a:pt x="14" y="230"/>
                </a:lnTo>
                <a:lnTo>
                  <a:pt x="8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4"/>
                </a:lnTo>
                <a:lnTo>
                  <a:pt x="0" y="312"/>
                </a:lnTo>
                <a:lnTo>
                  <a:pt x="0" y="328"/>
                </a:lnTo>
                <a:lnTo>
                  <a:pt x="0" y="375"/>
                </a:lnTo>
                <a:lnTo>
                  <a:pt x="0" y="391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8" y="457"/>
                </a:lnTo>
                <a:lnTo>
                  <a:pt x="14" y="473"/>
                </a:lnTo>
                <a:lnTo>
                  <a:pt x="19" y="489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6" y="545"/>
                </a:lnTo>
                <a:lnTo>
                  <a:pt x="54" y="558"/>
                </a:lnTo>
                <a:lnTo>
                  <a:pt x="63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4" y="692"/>
                </a:lnTo>
                <a:lnTo>
                  <a:pt x="260" y="696"/>
                </a:lnTo>
                <a:lnTo>
                  <a:pt x="276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19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6"/>
                </a:lnTo>
                <a:lnTo>
                  <a:pt x="884" y="692"/>
                </a:lnTo>
                <a:lnTo>
                  <a:pt x="900" y="689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8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9"/>
                </a:lnTo>
                <a:lnTo>
                  <a:pt x="1116" y="473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1"/>
                </a:lnTo>
                <a:lnTo>
                  <a:pt x="1130" y="375"/>
                </a:lnTo>
                <a:lnTo>
                  <a:pt x="1130" y="328"/>
                </a:lnTo>
                <a:lnTo>
                  <a:pt x="1130" y="312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6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8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1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5"/>
                </a:lnTo>
                <a:lnTo>
                  <a:pt x="999" y="66"/>
                </a:lnTo>
                <a:lnTo>
                  <a:pt x="985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2"/>
                </a:lnTo>
                <a:lnTo>
                  <a:pt x="930" y="27"/>
                </a:lnTo>
                <a:lnTo>
                  <a:pt x="916" y="20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19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00" name="Freeform 36"/>
          <p:cNvSpPr>
            <a:spLocks/>
          </p:cNvSpPr>
          <p:nvPr/>
        </p:nvSpPr>
        <p:spPr bwMode="auto">
          <a:xfrm>
            <a:off x="3549650" y="2301875"/>
            <a:ext cx="898525" cy="558800"/>
          </a:xfrm>
          <a:custGeom>
            <a:avLst/>
            <a:gdLst>
              <a:gd name="T0" fmla="*/ 2147483647 w 1130"/>
              <a:gd name="T1" fmla="*/ 100461434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502655541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2009227100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7" y="4"/>
                </a:lnTo>
                <a:lnTo>
                  <a:pt x="260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4" y="32"/>
                </a:lnTo>
                <a:lnTo>
                  <a:pt x="169" y="39"/>
                </a:lnTo>
                <a:lnTo>
                  <a:pt x="157" y="48"/>
                </a:lnTo>
                <a:lnTo>
                  <a:pt x="143" y="57"/>
                </a:lnTo>
                <a:lnTo>
                  <a:pt x="130" y="65"/>
                </a:lnTo>
                <a:lnTo>
                  <a:pt x="118" y="74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19"/>
                </a:lnTo>
                <a:lnTo>
                  <a:pt x="65" y="131"/>
                </a:lnTo>
                <a:lnTo>
                  <a:pt x="54" y="145"/>
                </a:lnTo>
                <a:lnTo>
                  <a:pt x="47" y="157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4"/>
                </a:lnTo>
                <a:lnTo>
                  <a:pt x="14" y="230"/>
                </a:lnTo>
                <a:lnTo>
                  <a:pt x="10" y="246"/>
                </a:lnTo>
                <a:lnTo>
                  <a:pt x="7" y="262"/>
                </a:lnTo>
                <a:lnTo>
                  <a:pt x="3" y="278"/>
                </a:lnTo>
                <a:lnTo>
                  <a:pt x="1" y="294"/>
                </a:lnTo>
                <a:lnTo>
                  <a:pt x="0" y="311"/>
                </a:lnTo>
                <a:lnTo>
                  <a:pt x="0" y="327"/>
                </a:lnTo>
                <a:lnTo>
                  <a:pt x="0" y="375"/>
                </a:lnTo>
                <a:lnTo>
                  <a:pt x="0" y="393"/>
                </a:lnTo>
                <a:lnTo>
                  <a:pt x="1" y="409"/>
                </a:lnTo>
                <a:lnTo>
                  <a:pt x="3" y="425"/>
                </a:lnTo>
                <a:lnTo>
                  <a:pt x="7" y="441"/>
                </a:lnTo>
                <a:lnTo>
                  <a:pt x="10" y="457"/>
                </a:lnTo>
                <a:lnTo>
                  <a:pt x="14" y="472"/>
                </a:lnTo>
                <a:lnTo>
                  <a:pt x="19" y="488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7" y="545"/>
                </a:lnTo>
                <a:lnTo>
                  <a:pt x="54" y="557"/>
                </a:lnTo>
                <a:lnTo>
                  <a:pt x="65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6" y="692"/>
                </a:lnTo>
                <a:lnTo>
                  <a:pt x="260" y="695"/>
                </a:lnTo>
                <a:lnTo>
                  <a:pt x="277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5"/>
                </a:lnTo>
                <a:lnTo>
                  <a:pt x="884" y="692"/>
                </a:lnTo>
                <a:lnTo>
                  <a:pt x="900" y="688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6" y="472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3"/>
                </a:lnTo>
                <a:lnTo>
                  <a:pt x="1130" y="375"/>
                </a:lnTo>
                <a:lnTo>
                  <a:pt x="1130" y="327"/>
                </a:lnTo>
                <a:lnTo>
                  <a:pt x="1130" y="311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4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1"/>
                </a:lnTo>
                <a:lnTo>
                  <a:pt x="1056" y="119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4"/>
                </a:lnTo>
                <a:lnTo>
                  <a:pt x="999" y="65"/>
                </a:lnTo>
                <a:lnTo>
                  <a:pt x="985" y="57"/>
                </a:lnTo>
                <a:lnTo>
                  <a:pt x="973" y="48"/>
                </a:lnTo>
                <a:lnTo>
                  <a:pt x="959" y="39"/>
                </a:lnTo>
                <a:lnTo>
                  <a:pt x="945" y="32"/>
                </a:lnTo>
                <a:lnTo>
                  <a:pt x="930" y="27"/>
                </a:lnTo>
                <a:lnTo>
                  <a:pt x="916" y="19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21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301" name="Picture 3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301875"/>
            <a:ext cx="9017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2" name="Picture 3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301875"/>
            <a:ext cx="9017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03" name="Freeform 39"/>
          <p:cNvSpPr>
            <a:spLocks/>
          </p:cNvSpPr>
          <p:nvPr/>
        </p:nvSpPr>
        <p:spPr bwMode="auto">
          <a:xfrm>
            <a:off x="3549650" y="2301875"/>
            <a:ext cx="898525" cy="558800"/>
          </a:xfrm>
          <a:custGeom>
            <a:avLst/>
            <a:gdLst>
              <a:gd name="T0" fmla="*/ 2147483647 w 1130"/>
              <a:gd name="T1" fmla="*/ 100461434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0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2009227100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6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4" y="32"/>
                </a:lnTo>
                <a:lnTo>
                  <a:pt x="169" y="41"/>
                </a:lnTo>
                <a:lnTo>
                  <a:pt x="157" y="48"/>
                </a:lnTo>
                <a:lnTo>
                  <a:pt x="143" y="57"/>
                </a:lnTo>
                <a:lnTo>
                  <a:pt x="130" y="65"/>
                </a:lnTo>
                <a:lnTo>
                  <a:pt x="118" y="74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20"/>
                </a:lnTo>
                <a:lnTo>
                  <a:pt x="63" y="133"/>
                </a:lnTo>
                <a:lnTo>
                  <a:pt x="54" y="145"/>
                </a:lnTo>
                <a:lnTo>
                  <a:pt x="46" y="157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6"/>
                </a:lnTo>
                <a:lnTo>
                  <a:pt x="14" y="230"/>
                </a:lnTo>
                <a:lnTo>
                  <a:pt x="8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4"/>
                </a:lnTo>
                <a:lnTo>
                  <a:pt x="0" y="311"/>
                </a:lnTo>
                <a:lnTo>
                  <a:pt x="0" y="327"/>
                </a:lnTo>
                <a:lnTo>
                  <a:pt x="0" y="375"/>
                </a:lnTo>
                <a:lnTo>
                  <a:pt x="0" y="391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8" y="457"/>
                </a:lnTo>
                <a:lnTo>
                  <a:pt x="14" y="472"/>
                </a:lnTo>
                <a:lnTo>
                  <a:pt x="19" y="488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6" y="545"/>
                </a:lnTo>
                <a:lnTo>
                  <a:pt x="54" y="557"/>
                </a:lnTo>
                <a:lnTo>
                  <a:pt x="63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4" y="692"/>
                </a:lnTo>
                <a:lnTo>
                  <a:pt x="260" y="695"/>
                </a:lnTo>
                <a:lnTo>
                  <a:pt x="276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19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5"/>
                </a:lnTo>
                <a:lnTo>
                  <a:pt x="884" y="692"/>
                </a:lnTo>
                <a:lnTo>
                  <a:pt x="900" y="688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6" y="472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1"/>
                </a:lnTo>
                <a:lnTo>
                  <a:pt x="1130" y="375"/>
                </a:lnTo>
                <a:lnTo>
                  <a:pt x="1130" y="327"/>
                </a:lnTo>
                <a:lnTo>
                  <a:pt x="1130" y="311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6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4"/>
                </a:lnTo>
                <a:lnTo>
                  <a:pt x="999" y="65"/>
                </a:lnTo>
                <a:lnTo>
                  <a:pt x="985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2"/>
                </a:lnTo>
                <a:lnTo>
                  <a:pt x="930" y="27"/>
                </a:lnTo>
                <a:lnTo>
                  <a:pt x="916" y="19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19" y="0"/>
                </a:lnTo>
                <a:lnTo>
                  <a:pt x="803" y="0"/>
                </a:lnTo>
                <a:lnTo>
                  <a:pt x="327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04" name="Rectangle 40"/>
          <p:cNvSpPr>
            <a:spLocks noChangeArrowheads="1"/>
          </p:cNvSpPr>
          <p:nvPr/>
        </p:nvSpPr>
        <p:spPr bwMode="auto">
          <a:xfrm>
            <a:off x="3821113" y="2438400"/>
            <a:ext cx="425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000000"/>
                </a:solidFill>
              </a:rPr>
              <a:t>Market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3816350" y="2433638"/>
            <a:ext cx="4254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FFFFFF"/>
                </a:solidFill>
              </a:rPr>
              <a:t>Market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306" name="Freeform 42"/>
          <p:cNvSpPr>
            <a:spLocks/>
          </p:cNvSpPr>
          <p:nvPr/>
        </p:nvSpPr>
        <p:spPr bwMode="auto">
          <a:xfrm>
            <a:off x="5413375" y="2338388"/>
            <a:ext cx="898525" cy="557212"/>
          </a:xfrm>
          <a:custGeom>
            <a:avLst/>
            <a:gdLst>
              <a:gd name="T0" fmla="*/ 2147483647 w 1131"/>
              <a:gd name="T1" fmla="*/ 99577118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0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1991542369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0" y="2"/>
                </a:lnTo>
                <a:lnTo>
                  <a:pt x="294" y="2"/>
                </a:lnTo>
                <a:lnTo>
                  <a:pt x="278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6"/>
                </a:lnTo>
                <a:lnTo>
                  <a:pt x="214" y="21"/>
                </a:lnTo>
                <a:lnTo>
                  <a:pt x="200" y="27"/>
                </a:lnTo>
                <a:lnTo>
                  <a:pt x="184" y="34"/>
                </a:lnTo>
                <a:lnTo>
                  <a:pt x="170" y="41"/>
                </a:lnTo>
                <a:lnTo>
                  <a:pt x="157" y="48"/>
                </a:lnTo>
                <a:lnTo>
                  <a:pt x="143" y="57"/>
                </a:lnTo>
                <a:lnTo>
                  <a:pt x="131" y="66"/>
                </a:lnTo>
                <a:lnTo>
                  <a:pt x="119" y="76"/>
                </a:lnTo>
                <a:lnTo>
                  <a:pt x="106" y="85"/>
                </a:lnTo>
                <a:lnTo>
                  <a:pt x="96" y="98"/>
                </a:lnTo>
                <a:lnTo>
                  <a:pt x="85" y="108"/>
                </a:lnTo>
                <a:lnTo>
                  <a:pt x="74" y="121"/>
                </a:lnTo>
                <a:lnTo>
                  <a:pt x="64" y="133"/>
                </a:lnTo>
                <a:lnTo>
                  <a:pt x="55" y="145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19" y="216"/>
                </a:lnTo>
                <a:lnTo>
                  <a:pt x="14" y="230"/>
                </a:lnTo>
                <a:lnTo>
                  <a:pt x="9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6"/>
                </a:lnTo>
                <a:lnTo>
                  <a:pt x="0" y="312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9" y="457"/>
                </a:lnTo>
                <a:lnTo>
                  <a:pt x="14" y="473"/>
                </a:lnTo>
                <a:lnTo>
                  <a:pt x="19" y="489"/>
                </a:lnTo>
                <a:lnTo>
                  <a:pt x="25" y="503"/>
                </a:lnTo>
                <a:lnTo>
                  <a:pt x="32" y="517"/>
                </a:lnTo>
                <a:lnTo>
                  <a:pt x="39" y="531"/>
                </a:lnTo>
                <a:lnTo>
                  <a:pt x="46" y="545"/>
                </a:lnTo>
                <a:lnTo>
                  <a:pt x="55" y="558"/>
                </a:lnTo>
                <a:lnTo>
                  <a:pt x="64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6" y="618"/>
                </a:lnTo>
                <a:lnTo>
                  <a:pt x="119" y="628"/>
                </a:lnTo>
                <a:lnTo>
                  <a:pt x="131" y="637"/>
                </a:lnTo>
                <a:lnTo>
                  <a:pt x="143" y="646"/>
                </a:lnTo>
                <a:lnTo>
                  <a:pt x="157" y="655"/>
                </a:lnTo>
                <a:lnTo>
                  <a:pt x="170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4" y="692"/>
                </a:lnTo>
                <a:lnTo>
                  <a:pt x="260" y="696"/>
                </a:lnTo>
                <a:lnTo>
                  <a:pt x="278" y="699"/>
                </a:lnTo>
                <a:lnTo>
                  <a:pt x="294" y="701"/>
                </a:lnTo>
                <a:lnTo>
                  <a:pt x="310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6"/>
                </a:lnTo>
                <a:lnTo>
                  <a:pt x="885" y="692"/>
                </a:lnTo>
                <a:lnTo>
                  <a:pt x="901" y="689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7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5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6" y="558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6" y="503"/>
                </a:lnTo>
                <a:lnTo>
                  <a:pt x="1111" y="489"/>
                </a:lnTo>
                <a:lnTo>
                  <a:pt x="1117" y="473"/>
                </a:lnTo>
                <a:lnTo>
                  <a:pt x="1120" y="457"/>
                </a:lnTo>
                <a:lnTo>
                  <a:pt x="1125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2"/>
                </a:lnTo>
                <a:lnTo>
                  <a:pt x="1129" y="296"/>
                </a:lnTo>
                <a:lnTo>
                  <a:pt x="1127" y="278"/>
                </a:lnTo>
                <a:lnTo>
                  <a:pt x="1125" y="262"/>
                </a:lnTo>
                <a:lnTo>
                  <a:pt x="1120" y="246"/>
                </a:lnTo>
                <a:lnTo>
                  <a:pt x="1117" y="230"/>
                </a:lnTo>
                <a:lnTo>
                  <a:pt x="1111" y="216"/>
                </a:lnTo>
                <a:lnTo>
                  <a:pt x="1106" y="200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8"/>
                </a:lnTo>
                <a:lnTo>
                  <a:pt x="1076" y="145"/>
                </a:lnTo>
                <a:lnTo>
                  <a:pt x="1065" y="133"/>
                </a:lnTo>
                <a:lnTo>
                  <a:pt x="1056" y="121"/>
                </a:lnTo>
                <a:lnTo>
                  <a:pt x="1046" y="108"/>
                </a:lnTo>
                <a:lnTo>
                  <a:pt x="1035" y="98"/>
                </a:lnTo>
                <a:lnTo>
                  <a:pt x="1025" y="85"/>
                </a:lnTo>
                <a:lnTo>
                  <a:pt x="1012" y="76"/>
                </a:lnTo>
                <a:lnTo>
                  <a:pt x="1000" y="66"/>
                </a:lnTo>
                <a:lnTo>
                  <a:pt x="987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4"/>
                </a:lnTo>
                <a:lnTo>
                  <a:pt x="931" y="27"/>
                </a:lnTo>
                <a:lnTo>
                  <a:pt x="917" y="21"/>
                </a:lnTo>
                <a:lnTo>
                  <a:pt x="901" y="16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2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07" name="Freeform 43"/>
          <p:cNvSpPr>
            <a:spLocks/>
          </p:cNvSpPr>
          <p:nvPr/>
        </p:nvSpPr>
        <p:spPr bwMode="auto">
          <a:xfrm>
            <a:off x="5413375" y="2301875"/>
            <a:ext cx="898525" cy="558800"/>
          </a:xfrm>
          <a:custGeom>
            <a:avLst/>
            <a:gdLst>
              <a:gd name="T0" fmla="*/ 2147483647 w 1131"/>
              <a:gd name="T1" fmla="*/ 100461434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1002903221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2009227100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1" y="0"/>
                </a:lnTo>
                <a:lnTo>
                  <a:pt x="294" y="2"/>
                </a:lnTo>
                <a:lnTo>
                  <a:pt x="278" y="4"/>
                </a:lnTo>
                <a:lnTo>
                  <a:pt x="262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6" y="32"/>
                </a:lnTo>
                <a:lnTo>
                  <a:pt x="172" y="39"/>
                </a:lnTo>
                <a:lnTo>
                  <a:pt x="157" y="48"/>
                </a:lnTo>
                <a:lnTo>
                  <a:pt x="145" y="57"/>
                </a:lnTo>
                <a:lnTo>
                  <a:pt x="131" y="65"/>
                </a:lnTo>
                <a:lnTo>
                  <a:pt x="119" y="74"/>
                </a:lnTo>
                <a:lnTo>
                  <a:pt x="108" y="85"/>
                </a:lnTo>
                <a:lnTo>
                  <a:pt x="96" y="96"/>
                </a:lnTo>
                <a:lnTo>
                  <a:pt x="85" y="108"/>
                </a:lnTo>
                <a:lnTo>
                  <a:pt x="74" y="120"/>
                </a:lnTo>
                <a:lnTo>
                  <a:pt x="65" y="133"/>
                </a:lnTo>
                <a:lnTo>
                  <a:pt x="57" y="145"/>
                </a:lnTo>
                <a:lnTo>
                  <a:pt x="48" y="157"/>
                </a:lnTo>
                <a:lnTo>
                  <a:pt x="39" y="172"/>
                </a:lnTo>
                <a:lnTo>
                  <a:pt x="32" y="186"/>
                </a:lnTo>
                <a:lnTo>
                  <a:pt x="26" y="202"/>
                </a:lnTo>
                <a:lnTo>
                  <a:pt x="19" y="216"/>
                </a:lnTo>
                <a:lnTo>
                  <a:pt x="14" y="232"/>
                </a:lnTo>
                <a:lnTo>
                  <a:pt x="11" y="246"/>
                </a:lnTo>
                <a:lnTo>
                  <a:pt x="7" y="262"/>
                </a:lnTo>
                <a:lnTo>
                  <a:pt x="3" y="280"/>
                </a:lnTo>
                <a:lnTo>
                  <a:pt x="2" y="295"/>
                </a:lnTo>
                <a:lnTo>
                  <a:pt x="0" y="311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2" y="409"/>
                </a:lnTo>
                <a:lnTo>
                  <a:pt x="3" y="425"/>
                </a:lnTo>
                <a:lnTo>
                  <a:pt x="7" y="441"/>
                </a:lnTo>
                <a:lnTo>
                  <a:pt x="11" y="457"/>
                </a:lnTo>
                <a:lnTo>
                  <a:pt x="14" y="472"/>
                </a:lnTo>
                <a:lnTo>
                  <a:pt x="19" y="488"/>
                </a:lnTo>
                <a:lnTo>
                  <a:pt x="26" y="503"/>
                </a:lnTo>
                <a:lnTo>
                  <a:pt x="32" y="517"/>
                </a:lnTo>
                <a:lnTo>
                  <a:pt x="39" y="531"/>
                </a:lnTo>
                <a:lnTo>
                  <a:pt x="48" y="545"/>
                </a:lnTo>
                <a:lnTo>
                  <a:pt x="57" y="557"/>
                </a:lnTo>
                <a:lnTo>
                  <a:pt x="65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8" y="618"/>
                </a:lnTo>
                <a:lnTo>
                  <a:pt x="119" y="628"/>
                </a:lnTo>
                <a:lnTo>
                  <a:pt x="131" y="637"/>
                </a:lnTo>
                <a:lnTo>
                  <a:pt x="145" y="646"/>
                </a:lnTo>
                <a:lnTo>
                  <a:pt x="157" y="655"/>
                </a:lnTo>
                <a:lnTo>
                  <a:pt x="172" y="664"/>
                </a:lnTo>
                <a:lnTo>
                  <a:pt x="186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6" y="692"/>
                </a:lnTo>
                <a:lnTo>
                  <a:pt x="262" y="695"/>
                </a:lnTo>
                <a:lnTo>
                  <a:pt x="278" y="699"/>
                </a:lnTo>
                <a:lnTo>
                  <a:pt x="294" y="701"/>
                </a:lnTo>
                <a:lnTo>
                  <a:pt x="311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5"/>
                </a:lnTo>
                <a:lnTo>
                  <a:pt x="885" y="692"/>
                </a:lnTo>
                <a:lnTo>
                  <a:pt x="901" y="688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6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3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7" y="472"/>
                </a:lnTo>
                <a:lnTo>
                  <a:pt x="1120" y="457"/>
                </a:lnTo>
                <a:lnTo>
                  <a:pt x="1124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1"/>
                </a:lnTo>
                <a:lnTo>
                  <a:pt x="1129" y="295"/>
                </a:lnTo>
                <a:lnTo>
                  <a:pt x="1127" y="280"/>
                </a:lnTo>
                <a:lnTo>
                  <a:pt x="1124" y="262"/>
                </a:lnTo>
                <a:lnTo>
                  <a:pt x="1120" y="246"/>
                </a:lnTo>
                <a:lnTo>
                  <a:pt x="1117" y="232"/>
                </a:lnTo>
                <a:lnTo>
                  <a:pt x="1111" y="216"/>
                </a:lnTo>
                <a:lnTo>
                  <a:pt x="1104" y="202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6" y="108"/>
                </a:lnTo>
                <a:lnTo>
                  <a:pt x="1035" y="96"/>
                </a:lnTo>
                <a:lnTo>
                  <a:pt x="1023" y="85"/>
                </a:lnTo>
                <a:lnTo>
                  <a:pt x="1012" y="74"/>
                </a:lnTo>
                <a:lnTo>
                  <a:pt x="1000" y="65"/>
                </a:lnTo>
                <a:lnTo>
                  <a:pt x="986" y="57"/>
                </a:lnTo>
                <a:lnTo>
                  <a:pt x="973" y="48"/>
                </a:lnTo>
                <a:lnTo>
                  <a:pt x="959" y="39"/>
                </a:lnTo>
                <a:lnTo>
                  <a:pt x="945" y="32"/>
                </a:lnTo>
                <a:lnTo>
                  <a:pt x="931" y="27"/>
                </a:lnTo>
                <a:lnTo>
                  <a:pt x="917" y="19"/>
                </a:lnTo>
                <a:lnTo>
                  <a:pt x="901" y="14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308" name="Picture 4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01875"/>
            <a:ext cx="9001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9" name="Picture 4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01875"/>
            <a:ext cx="9001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0" name="Freeform 46"/>
          <p:cNvSpPr>
            <a:spLocks/>
          </p:cNvSpPr>
          <p:nvPr/>
        </p:nvSpPr>
        <p:spPr bwMode="auto">
          <a:xfrm>
            <a:off x="5413375" y="2301875"/>
            <a:ext cx="898525" cy="558800"/>
          </a:xfrm>
          <a:custGeom>
            <a:avLst/>
            <a:gdLst>
              <a:gd name="T0" fmla="*/ 2147483647 w 1131"/>
              <a:gd name="T1" fmla="*/ 100461434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0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2009227100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0" y="2"/>
                </a:lnTo>
                <a:lnTo>
                  <a:pt x="294" y="2"/>
                </a:lnTo>
                <a:lnTo>
                  <a:pt x="278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6"/>
                </a:lnTo>
                <a:lnTo>
                  <a:pt x="214" y="21"/>
                </a:lnTo>
                <a:lnTo>
                  <a:pt x="200" y="27"/>
                </a:lnTo>
                <a:lnTo>
                  <a:pt x="184" y="34"/>
                </a:lnTo>
                <a:lnTo>
                  <a:pt x="170" y="41"/>
                </a:lnTo>
                <a:lnTo>
                  <a:pt x="157" y="48"/>
                </a:lnTo>
                <a:lnTo>
                  <a:pt x="143" y="57"/>
                </a:lnTo>
                <a:lnTo>
                  <a:pt x="131" y="65"/>
                </a:lnTo>
                <a:lnTo>
                  <a:pt x="119" y="76"/>
                </a:lnTo>
                <a:lnTo>
                  <a:pt x="106" y="85"/>
                </a:lnTo>
                <a:lnTo>
                  <a:pt x="96" y="97"/>
                </a:lnTo>
                <a:lnTo>
                  <a:pt x="85" y="108"/>
                </a:lnTo>
                <a:lnTo>
                  <a:pt x="74" y="120"/>
                </a:lnTo>
                <a:lnTo>
                  <a:pt x="64" y="133"/>
                </a:lnTo>
                <a:lnTo>
                  <a:pt x="55" y="145"/>
                </a:lnTo>
                <a:lnTo>
                  <a:pt x="46" y="157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19" y="216"/>
                </a:lnTo>
                <a:lnTo>
                  <a:pt x="14" y="230"/>
                </a:lnTo>
                <a:lnTo>
                  <a:pt x="9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5"/>
                </a:lnTo>
                <a:lnTo>
                  <a:pt x="0" y="311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9" y="457"/>
                </a:lnTo>
                <a:lnTo>
                  <a:pt x="14" y="472"/>
                </a:lnTo>
                <a:lnTo>
                  <a:pt x="19" y="488"/>
                </a:lnTo>
                <a:lnTo>
                  <a:pt x="25" y="503"/>
                </a:lnTo>
                <a:lnTo>
                  <a:pt x="32" y="517"/>
                </a:lnTo>
                <a:lnTo>
                  <a:pt x="39" y="531"/>
                </a:lnTo>
                <a:lnTo>
                  <a:pt x="46" y="545"/>
                </a:lnTo>
                <a:lnTo>
                  <a:pt x="55" y="557"/>
                </a:lnTo>
                <a:lnTo>
                  <a:pt x="64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6" y="618"/>
                </a:lnTo>
                <a:lnTo>
                  <a:pt x="119" y="628"/>
                </a:lnTo>
                <a:lnTo>
                  <a:pt x="131" y="637"/>
                </a:lnTo>
                <a:lnTo>
                  <a:pt x="143" y="646"/>
                </a:lnTo>
                <a:lnTo>
                  <a:pt x="157" y="655"/>
                </a:lnTo>
                <a:lnTo>
                  <a:pt x="170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4" y="692"/>
                </a:lnTo>
                <a:lnTo>
                  <a:pt x="260" y="695"/>
                </a:lnTo>
                <a:lnTo>
                  <a:pt x="278" y="699"/>
                </a:lnTo>
                <a:lnTo>
                  <a:pt x="294" y="701"/>
                </a:lnTo>
                <a:lnTo>
                  <a:pt x="310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5"/>
                </a:lnTo>
                <a:lnTo>
                  <a:pt x="885" y="692"/>
                </a:lnTo>
                <a:lnTo>
                  <a:pt x="901" y="688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7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5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6" y="557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6" y="503"/>
                </a:lnTo>
                <a:lnTo>
                  <a:pt x="1111" y="488"/>
                </a:lnTo>
                <a:lnTo>
                  <a:pt x="1117" y="472"/>
                </a:lnTo>
                <a:lnTo>
                  <a:pt x="1120" y="457"/>
                </a:lnTo>
                <a:lnTo>
                  <a:pt x="1125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1"/>
                </a:lnTo>
                <a:lnTo>
                  <a:pt x="1129" y="295"/>
                </a:lnTo>
                <a:lnTo>
                  <a:pt x="1127" y="278"/>
                </a:lnTo>
                <a:lnTo>
                  <a:pt x="1125" y="262"/>
                </a:lnTo>
                <a:lnTo>
                  <a:pt x="1120" y="246"/>
                </a:lnTo>
                <a:lnTo>
                  <a:pt x="1117" y="230"/>
                </a:lnTo>
                <a:lnTo>
                  <a:pt x="1111" y="216"/>
                </a:lnTo>
                <a:lnTo>
                  <a:pt x="1106" y="200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7"/>
                </a:lnTo>
                <a:lnTo>
                  <a:pt x="1076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6" y="108"/>
                </a:lnTo>
                <a:lnTo>
                  <a:pt x="1035" y="97"/>
                </a:lnTo>
                <a:lnTo>
                  <a:pt x="1025" y="85"/>
                </a:lnTo>
                <a:lnTo>
                  <a:pt x="1012" y="76"/>
                </a:lnTo>
                <a:lnTo>
                  <a:pt x="1000" y="65"/>
                </a:lnTo>
                <a:lnTo>
                  <a:pt x="987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4"/>
                </a:lnTo>
                <a:lnTo>
                  <a:pt x="931" y="27"/>
                </a:lnTo>
                <a:lnTo>
                  <a:pt x="917" y="21"/>
                </a:lnTo>
                <a:lnTo>
                  <a:pt x="901" y="16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2"/>
                </a:lnTo>
                <a:lnTo>
                  <a:pt x="803" y="0"/>
                </a:lnTo>
                <a:lnTo>
                  <a:pt x="327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5768975" y="2438400"/>
            <a:ext cx="279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000000"/>
                </a:solidFill>
              </a:rPr>
              <a:t>Best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312" name="Rectangle 48"/>
          <p:cNvSpPr>
            <a:spLocks noChangeArrowheads="1"/>
          </p:cNvSpPr>
          <p:nvPr/>
        </p:nvSpPr>
        <p:spPr bwMode="auto">
          <a:xfrm>
            <a:off x="5764213" y="2433638"/>
            <a:ext cx="2794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FFFFFF"/>
                </a:solidFill>
              </a:rPr>
              <a:t>Best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313" name="Rectangle 49"/>
          <p:cNvSpPr>
            <a:spLocks noChangeArrowheads="1"/>
          </p:cNvSpPr>
          <p:nvPr/>
        </p:nvSpPr>
        <p:spPr bwMode="auto">
          <a:xfrm>
            <a:off x="5630863" y="2570163"/>
            <a:ext cx="5746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000000"/>
                </a:solidFill>
              </a:rPr>
              <a:t>Practices</a:t>
            </a:r>
            <a:endParaRPr lang="en-US" sz="1100">
              <a:latin typeface="Times New Roman" pitchFamily="18" charset="0"/>
            </a:endParaRPr>
          </a:p>
        </p:txBody>
      </p:sp>
      <p:sp>
        <p:nvSpPr>
          <p:cNvPr id="11314" name="Rectangle 50"/>
          <p:cNvSpPr>
            <a:spLocks noChangeArrowheads="1"/>
          </p:cNvSpPr>
          <p:nvPr/>
        </p:nvSpPr>
        <p:spPr bwMode="auto">
          <a:xfrm>
            <a:off x="5627688" y="2565400"/>
            <a:ext cx="5746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>
                <a:solidFill>
                  <a:srgbClr val="FFFFFF"/>
                </a:solidFill>
              </a:rPr>
              <a:t>Practices</a:t>
            </a:r>
            <a:endParaRPr lang="en-US" sz="1100">
              <a:latin typeface="Times New Roman" pitchFamily="18" charset="0"/>
            </a:endParaRPr>
          </a:p>
        </p:txBody>
      </p:sp>
      <p:pic>
        <p:nvPicPr>
          <p:cNvPr id="11318" name="Picture 5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612" y="2096885"/>
            <a:ext cx="1682749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9" name="Freeform 55"/>
          <p:cNvSpPr>
            <a:spLocks/>
          </p:cNvSpPr>
          <p:nvPr/>
        </p:nvSpPr>
        <p:spPr bwMode="auto">
          <a:xfrm>
            <a:off x="6804819" y="2093913"/>
            <a:ext cx="1702594" cy="746125"/>
          </a:xfrm>
          <a:custGeom>
            <a:avLst/>
            <a:gdLst>
              <a:gd name="T0" fmla="*/ 2147483647 w 1260"/>
              <a:gd name="T1" fmla="*/ 0 h 942"/>
              <a:gd name="T2" fmla="*/ 0 w 1260"/>
              <a:gd name="T3" fmla="*/ 2147483647 h 942"/>
              <a:gd name="T4" fmla="*/ 0 w 1260"/>
              <a:gd name="T5" fmla="*/ 2147483647 h 942"/>
              <a:gd name="T6" fmla="*/ 2147483647 w 1260"/>
              <a:gd name="T7" fmla="*/ 2147483647 h 942"/>
              <a:gd name="T8" fmla="*/ 2147483647 w 1260"/>
              <a:gd name="T9" fmla="*/ 2147483647 h 942"/>
              <a:gd name="T10" fmla="*/ 2147483647 w 1260"/>
              <a:gd name="T11" fmla="*/ 2147483647 h 942"/>
              <a:gd name="T12" fmla="*/ 2147483647 w 1260"/>
              <a:gd name="T13" fmla="*/ 2147483647 h 942"/>
              <a:gd name="T14" fmla="*/ 2147483647 w 1260"/>
              <a:gd name="T15" fmla="*/ 0 h 942"/>
              <a:gd name="T16" fmla="*/ 2147483647 w 1260"/>
              <a:gd name="T17" fmla="*/ 0 h 9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60"/>
              <a:gd name="T28" fmla="*/ 0 h 942"/>
              <a:gd name="T29" fmla="*/ 1260 w 1260"/>
              <a:gd name="T30" fmla="*/ 942 h 9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60" h="942">
                <a:moveTo>
                  <a:pt x="131" y="0"/>
                </a:moveTo>
                <a:lnTo>
                  <a:pt x="0" y="133"/>
                </a:lnTo>
                <a:lnTo>
                  <a:pt x="0" y="811"/>
                </a:lnTo>
                <a:lnTo>
                  <a:pt x="131" y="942"/>
                </a:lnTo>
                <a:lnTo>
                  <a:pt x="1129" y="942"/>
                </a:lnTo>
                <a:lnTo>
                  <a:pt x="1260" y="811"/>
                </a:lnTo>
                <a:lnTo>
                  <a:pt x="1260" y="133"/>
                </a:lnTo>
                <a:lnTo>
                  <a:pt x="1129" y="0"/>
                </a:lnTo>
                <a:lnTo>
                  <a:pt x="131" y="0"/>
                </a:lnTo>
                <a:close/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6970030" y="2032040"/>
            <a:ext cx="137217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endParaRPr lang="en-US" dirty="0">
              <a:solidFill>
                <a:srgbClr val="FFFFFF"/>
              </a:solidFill>
            </a:endParaRP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MARKETING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11330" name="Freeform 66"/>
          <p:cNvSpPr>
            <a:spLocks/>
          </p:cNvSpPr>
          <p:nvPr/>
        </p:nvSpPr>
        <p:spPr bwMode="auto">
          <a:xfrm>
            <a:off x="2484438" y="3073400"/>
            <a:ext cx="1206500" cy="985838"/>
          </a:xfrm>
          <a:custGeom>
            <a:avLst/>
            <a:gdLst>
              <a:gd name="T0" fmla="*/ 2147483647 w 1520"/>
              <a:gd name="T1" fmla="*/ 0 h 1243"/>
              <a:gd name="T2" fmla="*/ 0 w 1520"/>
              <a:gd name="T3" fmla="*/ 2147483647 h 1243"/>
              <a:gd name="T4" fmla="*/ 2147483647 w 1520"/>
              <a:gd name="T5" fmla="*/ 2147483647 h 1243"/>
              <a:gd name="T6" fmla="*/ 2147483647 w 1520"/>
              <a:gd name="T7" fmla="*/ 2147483647 h 1243"/>
              <a:gd name="T8" fmla="*/ 2147483647 w 1520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0"/>
              <a:gd name="T16" fmla="*/ 0 h 1243"/>
              <a:gd name="T17" fmla="*/ 1520 w 1520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0" h="1243">
                <a:moveTo>
                  <a:pt x="760" y="0"/>
                </a:moveTo>
                <a:lnTo>
                  <a:pt x="0" y="622"/>
                </a:lnTo>
                <a:lnTo>
                  <a:pt x="760" y="1243"/>
                </a:lnTo>
                <a:lnTo>
                  <a:pt x="1520" y="622"/>
                </a:lnTo>
                <a:lnTo>
                  <a:pt x="760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35" name="Freeform 71"/>
          <p:cNvSpPr>
            <a:spLocks/>
          </p:cNvSpPr>
          <p:nvPr/>
        </p:nvSpPr>
        <p:spPr bwMode="auto">
          <a:xfrm>
            <a:off x="4379913" y="3108325"/>
            <a:ext cx="1206500" cy="985838"/>
          </a:xfrm>
          <a:custGeom>
            <a:avLst/>
            <a:gdLst>
              <a:gd name="T0" fmla="*/ 2147483647 w 1521"/>
              <a:gd name="T1" fmla="*/ 0 h 1242"/>
              <a:gd name="T2" fmla="*/ 0 w 1521"/>
              <a:gd name="T3" fmla="*/ 2147483647 h 1242"/>
              <a:gd name="T4" fmla="*/ 2147483647 w 1521"/>
              <a:gd name="T5" fmla="*/ 2147483647 h 1242"/>
              <a:gd name="T6" fmla="*/ 2147483647 w 1521"/>
              <a:gd name="T7" fmla="*/ 2147483647 h 1242"/>
              <a:gd name="T8" fmla="*/ 2147483647 w 1521"/>
              <a:gd name="T9" fmla="*/ 0 h 1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1"/>
              <a:gd name="T16" fmla="*/ 0 h 1242"/>
              <a:gd name="T17" fmla="*/ 1521 w 1521"/>
              <a:gd name="T18" fmla="*/ 1242 h 12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1" h="1242">
                <a:moveTo>
                  <a:pt x="760" y="0"/>
                </a:moveTo>
                <a:lnTo>
                  <a:pt x="0" y="621"/>
                </a:lnTo>
                <a:lnTo>
                  <a:pt x="760" y="1242"/>
                </a:lnTo>
                <a:lnTo>
                  <a:pt x="1521" y="621"/>
                </a:lnTo>
                <a:lnTo>
                  <a:pt x="760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 sz="1200" b="1" dirty="0" smtClean="0"/>
          </a:p>
          <a:p>
            <a:r>
              <a:rPr lang="en-GB" sz="1200" b="1" dirty="0" smtClean="0"/>
              <a:t>Improve working condition</a:t>
            </a:r>
            <a:endParaRPr lang="it-IT" sz="1200" dirty="0"/>
          </a:p>
        </p:txBody>
      </p:sp>
      <p:sp>
        <p:nvSpPr>
          <p:cNvPr id="11339" name="Freeform 75"/>
          <p:cNvSpPr>
            <a:spLocks/>
          </p:cNvSpPr>
          <p:nvPr/>
        </p:nvSpPr>
        <p:spPr bwMode="auto">
          <a:xfrm>
            <a:off x="4368800" y="3073400"/>
            <a:ext cx="1204913" cy="985838"/>
          </a:xfrm>
          <a:custGeom>
            <a:avLst/>
            <a:gdLst>
              <a:gd name="T0" fmla="*/ 2147483647 w 1519"/>
              <a:gd name="T1" fmla="*/ 0 h 1243"/>
              <a:gd name="T2" fmla="*/ 0 w 1519"/>
              <a:gd name="T3" fmla="*/ 2147483647 h 1243"/>
              <a:gd name="T4" fmla="*/ 2147483647 w 1519"/>
              <a:gd name="T5" fmla="*/ 2147483647 h 1243"/>
              <a:gd name="T6" fmla="*/ 2147483647 w 1519"/>
              <a:gd name="T7" fmla="*/ 2147483647 h 1243"/>
              <a:gd name="T8" fmla="*/ 2147483647 w 1519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19"/>
              <a:gd name="T16" fmla="*/ 0 h 1243"/>
              <a:gd name="T17" fmla="*/ 1519 w 1519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19" h="1243">
                <a:moveTo>
                  <a:pt x="759" y="0"/>
                </a:moveTo>
                <a:lnTo>
                  <a:pt x="0" y="622"/>
                </a:lnTo>
                <a:lnTo>
                  <a:pt x="759" y="1243"/>
                </a:lnTo>
                <a:lnTo>
                  <a:pt x="1519" y="622"/>
                </a:lnTo>
                <a:lnTo>
                  <a:pt x="759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11348" name="Picture 8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093" y="5783325"/>
            <a:ext cx="796925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57" name="Freeform 93"/>
          <p:cNvSpPr>
            <a:spLocks noEditPoints="1"/>
          </p:cNvSpPr>
          <p:nvPr/>
        </p:nvSpPr>
        <p:spPr bwMode="auto">
          <a:xfrm>
            <a:off x="7621588" y="2851150"/>
            <a:ext cx="484187" cy="328613"/>
          </a:xfrm>
          <a:custGeom>
            <a:avLst/>
            <a:gdLst>
              <a:gd name="T0" fmla="*/ 2147483647 w 611"/>
              <a:gd name="T1" fmla="*/ 0 h 414"/>
              <a:gd name="T2" fmla="*/ 2147483647 w 611"/>
              <a:gd name="T3" fmla="*/ 2147483647 h 414"/>
              <a:gd name="T4" fmla="*/ 2147483647 w 611"/>
              <a:gd name="T5" fmla="*/ 2147483647 h 414"/>
              <a:gd name="T6" fmla="*/ 0 w 611"/>
              <a:gd name="T7" fmla="*/ 2147483647 h 414"/>
              <a:gd name="T8" fmla="*/ 2147483647 w 611"/>
              <a:gd name="T9" fmla="*/ 0 h 414"/>
              <a:gd name="T10" fmla="*/ 2147483647 w 611"/>
              <a:gd name="T11" fmla="*/ 2147483647 h 414"/>
              <a:gd name="T12" fmla="*/ 2147483647 w 611"/>
              <a:gd name="T13" fmla="*/ 2147483647 h 414"/>
              <a:gd name="T14" fmla="*/ 2147483647 w 611"/>
              <a:gd name="T15" fmla="*/ 2147483647 h 414"/>
              <a:gd name="T16" fmla="*/ 2147483647 w 611"/>
              <a:gd name="T17" fmla="*/ 2147483647 h 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11"/>
              <a:gd name="T28" fmla="*/ 0 h 414"/>
              <a:gd name="T29" fmla="*/ 611 w 611"/>
              <a:gd name="T30" fmla="*/ 414 h 41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11" h="414">
                <a:moveTo>
                  <a:pt x="9" y="0"/>
                </a:moveTo>
                <a:lnTo>
                  <a:pt x="554" y="368"/>
                </a:lnTo>
                <a:lnTo>
                  <a:pt x="547" y="379"/>
                </a:lnTo>
                <a:lnTo>
                  <a:pt x="0" y="13"/>
                </a:lnTo>
                <a:lnTo>
                  <a:pt x="9" y="0"/>
                </a:lnTo>
                <a:close/>
                <a:moveTo>
                  <a:pt x="563" y="329"/>
                </a:moveTo>
                <a:lnTo>
                  <a:pt x="611" y="414"/>
                </a:lnTo>
                <a:lnTo>
                  <a:pt x="513" y="402"/>
                </a:lnTo>
                <a:lnTo>
                  <a:pt x="563" y="329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58" name="Freeform 94"/>
          <p:cNvSpPr>
            <a:spLocks noEditPoints="1"/>
          </p:cNvSpPr>
          <p:nvPr/>
        </p:nvSpPr>
        <p:spPr bwMode="auto">
          <a:xfrm>
            <a:off x="7107238" y="2871788"/>
            <a:ext cx="519112" cy="436562"/>
          </a:xfrm>
          <a:custGeom>
            <a:avLst/>
            <a:gdLst>
              <a:gd name="T0" fmla="*/ 0 w 655"/>
              <a:gd name="T1" fmla="*/ 2147483647 h 550"/>
              <a:gd name="T2" fmla="*/ 2147483647 w 655"/>
              <a:gd name="T3" fmla="*/ 2147483647 h 550"/>
              <a:gd name="T4" fmla="*/ 2147483647 w 655"/>
              <a:gd name="T5" fmla="*/ 2147483647 h 550"/>
              <a:gd name="T6" fmla="*/ 2147483647 w 655"/>
              <a:gd name="T7" fmla="*/ 2147483647 h 550"/>
              <a:gd name="T8" fmla="*/ 0 w 655"/>
              <a:gd name="T9" fmla="*/ 2147483647 h 550"/>
              <a:gd name="T10" fmla="*/ 2147483647 w 655"/>
              <a:gd name="T11" fmla="*/ 2147483647 h 550"/>
              <a:gd name="T12" fmla="*/ 2147483647 w 655"/>
              <a:gd name="T13" fmla="*/ 0 h 550"/>
              <a:gd name="T14" fmla="*/ 2147483647 w 655"/>
              <a:gd name="T15" fmla="*/ 2147483647 h 550"/>
              <a:gd name="T16" fmla="*/ 2147483647 w 655"/>
              <a:gd name="T17" fmla="*/ 2147483647 h 55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5"/>
              <a:gd name="T28" fmla="*/ 0 h 550"/>
              <a:gd name="T29" fmla="*/ 655 w 655"/>
              <a:gd name="T30" fmla="*/ 550 h 5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5" h="550">
                <a:moveTo>
                  <a:pt x="0" y="539"/>
                </a:moveTo>
                <a:lnTo>
                  <a:pt x="593" y="40"/>
                </a:lnTo>
                <a:lnTo>
                  <a:pt x="604" y="53"/>
                </a:lnTo>
                <a:lnTo>
                  <a:pt x="11" y="550"/>
                </a:lnTo>
                <a:lnTo>
                  <a:pt x="0" y="539"/>
                </a:lnTo>
                <a:close/>
                <a:moveTo>
                  <a:pt x="558" y="23"/>
                </a:moveTo>
                <a:lnTo>
                  <a:pt x="655" y="0"/>
                </a:lnTo>
                <a:lnTo>
                  <a:pt x="616" y="90"/>
                </a:lnTo>
                <a:lnTo>
                  <a:pt x="558" y="23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59" name="Freeform 95"/>
          <p:cNvSpPr>
            <a:spLocks noEditPoints="1"/>
          </p:cNvSpPr>
          <p:nvPr/>
        </p:nvSpPr>
        <p:spPr bwMode="auto">
          <a:xfrm>
            <a:off x="5870575" y="2882900"/>
            <a:ext cx="604838" cy="433388"/>
          </a:xfrm>
          <a:custGeom>
            <a:avLst/>
            <a:gdLst>
              <a:gd name="T0" fmla="*/ 2147483647 w 761"/>
              <a:gd name="T1" fmla="*/ 0 h 547"/>
              <a:gd name="T2" fmla="*/ 2147483647 w 761"/>
              <a:gd name="T3" fmla="*/ 2147483647 h 547"/>
              <a:gd name="T4" fmla="*/ 2147483647 w 761"/>
              <a:gd name="T5" fmla="*/ 2147483647 h 547"/>
              <a:gd name="T6" fmla="*/ 0 w 761"/>
              <a:gd name="T7" fmla="*/ 2147483647 h 547"/>
              <a:gd name="T8" fmla="*/ 2147483647 w 761"/>
              <a:gd name="T9" fmla="*/ 0 h 547"/>
              <a:gd name="T10" fmla="*/ 2147483647 w 761"/>
              <a:gd name="T11" fmla="*/ 2147483647 h 547"/>
              <a:gd name="T12" fmla="*/ 2147483647 w 761"/>
              <a:gd name="T13" fmla="*/ 2147483647 h 547"/>
              <a:gd name="T14" fmla="*/ 2147483647 w 761"/>
              <a:gd name="T15" fmla="*/ 2147483647 h 547"/>
              <a:gd name="T16" fmla="*/ 2147483647 w 761"/>
              <a:gd name="T17" fmla="*/ 2147483647 h 5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1"/>
              <a:gd name="T28" fmla="*/ 0 h 547"/>
              <a:gd name="T29" fmla="*/ 761 w 761"/>
              <a:gd name="T30" fmla="*/ 547 h 54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1" h="547">
                <a:moveTo>
                  <a:pt x="9" y="0"/>
                </a:moveTo>
                <a:lnTo>
                  <a:pt x="706" y="499"/>
                </a:lnTo>
                <a:lnTo>
                  <a:pt x="697" y="509"/>
                </a:lnTo>
                <a:lnTo>
                  <a:pt x="0" y="10"/>
                </a:lnTo>
                <a:lnTo>
                  <a:pt x="9" y="0"/>
                </a:lnTo>
                <a:close/>
                <a:moveTo>
                  <a:pt x="715" y="460"/>
                </a:moveTo>
                <a:lnTo>
                  <a:pt x="761" y="547"/>
                </a:lnTo>
                <a:lnTo>
                  <a:pt x="664" y="531"/>
                </a:lnTo>
                <a:lnTo>
                  <a:pt x="715" y="460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60" name="Freeform 96"/>
          <p:cNvSpPr>
            <a:spLocks noEditPoints="1"/>
          </p:cNvSpPr>
          <p:nvPr/>
        </p:nvSpPr>
        <p:spPr bwMode="auto">
          <a:xfrm>
            <a:off x="4011613" y="2871788"/>
            <a:ext cx="620712" cy="444500"/>
          </a:xfrm>
          <a:custGeom>
            <a:avLst/>
            <a:gdLst>
              <a:gd name="T0" fmla="*/ 2147483647 w 782"/>
              <a:gd name="T1" fmla="*/ 0 h 561"/>
              <a:gd name="T2" fmla="*/ 2147483647 w 782"/>
              <a:gd name="T3" fmla="*/ 2147483647 h 561"/>
              <a:gd name="T4" fmla="*/ 2147483647 w 782"/>
              <a:gd name="T5" fmla="*/ 2147483647 h 561"/>
              <a:gd name="T6" fmla="*/ 0 w 782"/>
              <a:gd name="T7" fmla="*/ 2147483647 h 561"/>
              <a:gd name="T8" fmla="*/ 2147483647 w 782"/>
              <a:gd name="T9" fmla="*/ 0 h 561"/>
              <a:gd name="T10" fmla="*/ 2147483647 w 782"/>
              <a:gd name="T11" fmla="*/ 2147483647 h 561"/>
              <a:gd name="T12" fmla="*/ 2147483647 w 782"/>
              <a:gd name="T13" fmla="*/ 2147483647 h 561"/>
              <a:gd name="T14" fmla="*/ 2147483647 w 782"/>
              <a:gd name="T15" fmla="*/ 2147483647 h 561"/>
              <a:gd name="T16" fmla="*/ 2147483647 w 782"/>
              <a:gd name="T17" fmla="*/ 2147483647 h 5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82"/>
              <a:gd name="T28" fmla="*/ 0 h 561"/>
              <a:gd name="T29" fmla="*/ 782 w 782"/>
              <a:gd name="T30" fmla="*/ 561 h 5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82" h="561">
                <a:moveTo>
                  <a:pt x="9" y="0"/>
                </a:moveTo>
                <a:lnTo>
                  <a:pt x="727" y="513"/>
                </a:lnTo>
                <a:lnTo>
                  <a:pt x="718" y="523"/>
                </a:lnTo>
                <a:lnTo>
                  <a:pt x="0" y="12"/>
                </a:lnTo>
                <a:lnTo>
                  <a:pt x="9" y="0"/>
                </a:lnTo>
                <a:close/>
                <a:moveTo>
                  <a:pt x="736" y="474"/>
                </a:moveTo>
                <a:lnTo>
                  <a:pt x="782" y="561"/>
                </a:lnTo>
                <a:lnTo>
                  <a:pt x="685" y="545"/>
                </a:lnTo>
                <a:lnTo>
                  <a:pt x="736" y="474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61" name="Freeform 97"/>
          <p:cNvSpPr>
            <a:spLocks noEditPoints="1"/>
          </p:cNvSpPr>
          <p:nvPr/>
        </p:nvSpPr>
        <p:spPr bwMode="auto">
          <a:xfrm>
            <a:off x="5297488" y="2863850"/>
            <a:ext cx="538162" cy="458788"/>
          </a:xfrm>
          <a:custGeom>
            <a:avLst/>
            <a:gdLst>
              <a:gd name="T0" fmla="*/ 0 w 678"/>
              <a:gd name="T1" fmla="*/ 2147483647 h 577"/>
              <a:gd name="T2" fmla="*/ 2147483647 w 678"/>
              <a:gd name="T3" fmla="*/ 2147483647 h 577"/>
              <a:gd name="T4" fmla="*/ 2147483647 w 678"/>
              <a:gd name="T5" fmla="*/ 2147483647 h 577"/>
              <a:gd name="T6" fmla="*/ 2147483647 w 678"/>
              <a:gd name="T7" fmla="*/ 2147483647 h 577"/>
              <a:gd name="T8" fmla="*/ 0 w 678"/>
              <a:gd name="T9" fmla="*/ 2147483647 h 577"/>
              <a:gd name="T10" fmla="*/ 2147483647 w 678"/>
              <a:gd name="T11" fmla="*/ 2147483647 h 577"/>
              <a:gd name="T12" fmla="*/ 2147483647 w 678"/>
              <a:gd name="T13" fmla="*/ 0 h 577"/>
              <a:gd name="T14" fmla="*/ 2147483647 w 678"/>
              <a:gd name="T15" fmla="*/ 2147483647 h 577"/>
              <a:gd name="T16" fmla="*/ 2147483647 w 678"/>
              <a:gd name="T17" fmla="*/ 2147483647 h 5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78"/>
              <a:gd name="T28" fmla="*/ 0 h 577"/>
              <a:gd name="T29" fmla="*/ 678 w 678"/>
              <a:gd name="T30" fmla="*/ 577 h 57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78" h="577">
                <a:moveTo>
                  <a:pt x="0" y="566"/>
                </a:moveTo>
                <a:lnTo>
                  <a:pt x="616" y="42"/>
                </a:lnTo>
                <a:lnTo>
                  <a:pt x="627" y="55"/>
                </a:lnTo>
                <a:lnTo>
                  <a:pt x="9" y="577"/>
                </a:lnTo>
                <a:lnTo>
                  <a:pt x="0" y="566"/>
                </a:lnTo>
                <a:close/>
                <a:moveTo>
                  <a:pt x="581" y="25"/>
                </a:moveTo>
                <a:lnTo>
                  <a:pt x="678" y="0"/>
                </a:lnTo>
                <a:lnTo>
                  <a:pt x="639" y="92"/>
                </a:lnTo>
                <a:lnTo>
                  <a:pt x="581" y="25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62" name="Freeform 98"/>
          <p:cNvSpPr>
            <a:spLocks noEditPoints="1"/>
          </p:cNvSpPr>
          <p:nvPr/>
        </p:nvSpPr>
        <p:spPr bwMode="auto">
          <a:xfrm>
            <a:off x="3392488" y="2863850"/>
            <a:ext cx="584200" cy="458788"/>
          </a:xfrm>
          <a:custGeom>
            <a:avLst/>
            <a:gdLst>
              <a:gd name="T0" fmla="*/ 0 w 737"/>
              <a:gd name="T1" fmla="*/ 2147483647 h 577"/>
              <a:gd name="T2" fmla="*/ 2147483647 w 737"/>
              <a:gd name="T3" fmla="*/ 2147483647 h 577"/>
              <a:gd name="T4" fmla="*/ 2147483647 w 737"/>
              <a:gd name="T5" fmla="*/ 2147483647 h 577"/>
              <a:gd name="T6" fmla="*/ 2147483647 w 737"/>
              <a:gd name="T7" fmla="*/ 2147483647 h 577"/>
              <a:gd name="T8" fmla="*/ 0 w 737"/>
              <a:gd name="T9" fmla="*/ 2147483647 h 577"/>
              <a:gd name="T10" fmla="*/ 2147483647 w 737"/>
              <a:gd name="T11" fmla="*/ 2147483647 h 577"/>
              <a:gd name="T12" fmla="*/ 2147483647 w 737"/>
              <a:gd name="T13" fmla="*/ 0 h 577"/>
              <a:gd name="T14" fmla="*/ 2147483647 w 737"/>
              <a:gd name="T15" fmla="*/ 2147483647 h 577"/>
              <a:gd name="T16" fmla="*/ 2147483647 w 737"/>
              <a:gd name="T17" fmla="*/ 2147483647 h 5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37"/>
              <a:gd name="T28" fmla="*/ 0 h 577"/>
              <a:gd name="T29" fmla="*/ 737 w 737"/>
              <a:gd name="T30" fmla="*/ 577 h 57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37" h="577">
                <a:moveTo>
                  <a:pt x="0" y="566"/>
                </a:moveTo>
                <a:lnTo>
                  <a:pt x="673" y="41"/>
                </a:lnTo>
                <a:lnTo>
                  <a:pt x="682" y="51"/>
                </a:lnTo>
                <a:lnTo>
                  <a:pt x="9" y="577"/>
                </a:lnTo>
                <a:lnTo>
                  <a:pt x="0" y="566"/>
                </a:lnTo>
                <a:close/>
                <a:moveTo>
                  <a:pt x="639" y="19"/>
                </a:moveTo>
                <a:lnTo>
                  <a:pt x="737" y="0"/>
                </a:lnTo>
                <a:lnTo>
                  <a:pt x="694" y="90"/>
                </a:lnTo>
                <a:lnTo>
                  <a:pt x="639" y="19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63" name="Freeform 99"/>
          <p:cNvSpPr>
            <a:spLocks noEditPoints="1"/>
          </p:cNvSpPr>
          <p:nvPr/>
        </p:nvSpPr>
        <p:spPr bwMode="auto">
          <a:xfrm>
            <a:off x="2198688" y="2851150"/>
            <a:ext cx="592137" cy="434975"/>
          </a:xfrm>
          <a:custGeom>
            <a:avLst/>
            <a:gdLst>
              <a:gd name="T0" fmla="*/ 2147483647 w 747"/>
              <a:gd name="T1" fmla="*/ 0 h 549"/>
              <a:gd name="T2" fmla="*/ 2147483647 w 747"/>
              <a:gd name="T3" fmla="*/ 2147483647 h 549"/>
              <a:gd name="T4" fmla="*/ 2147483647 w 747"/>
              <a:gd name="T5" fmla="*/ 2147483647 h 549"/>
              <a:gd name="T6" fmla="*/ 0 w 747"/>
              <a:gd name="T7" fmla="*/ 2147483647 h 549"/>
              <a:gd name="T8" fmla="*/ 2147483647 w 747"/>
              <a:gd name="T9" fmla="*/ 0 h 549"/>
              <a:gd name="T10" fmla="*/ 2147483647 w 747"/>
              <a:gd name="T11" fmla="*/ 2147483647 h 549"/>
              <a:gd name="T12" fmla="*/ 2147483647 w 747"/>
              <a:gd name="T13" fmla="*/ 2147483647 h 549"/>
              <a:gd name="T14" fmla="*/ 2147483647 w 747"/>
              <a:gd name="T15" fmla="*/ 2147483647 h 549"/>
              <a:gd name="T16" fmla="*/ 2147483647 w 747"/>
              <a:gd name="T17" fmla="*/ 2147483647 h 54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47"/>
              <a:gd name="T28" fmla="*/ 0 h 549"/>
              <a:gd name="T29" fmla="*/ 747 w 747"/>
              <a:gd name="T30" fmla="*/ 549 h 54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47" h="549">
                <a:moveTo>
                  <a:pt x="9" y="0"/>
                </a:moveTo>
                <a:lnTo>
                  <a:pt x="692" y="499"/>
                </a:lnTo>
                <a:lnTo>
                  <a:pt x="683" y="512"/>
                </a:lnTo>
                <a:lnTo>
                  <a:pt x="0" y="11"/>
                </a:lnTo>
                <a:lnTo>
                  <a:pt x="9" y="0"/>
                </a:lnTo>
                <a:close/>
                <a:moveTo>
                  <a:pt x="701" y="462"/>
                </a:moveTo>
                <a:lnTo>
                  <a:pt x="747" y="549"/>
                </a:lnTo>
                <a:lnTo>
                  <a:pt x="650" y="533"/>
                </a:lnTo>
                <a:lnTo>
                  <a:pt x="701" y="462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364" name="Line 100"/>
          <p:cNvSpPr>
            <a:spLocks noChangeShapeType="1"/>
          </p:cNvSpPr>
          <p:nvPr/>
        </p:nvSpPr>
        <p:spPr bwMode="auto">
          <a:xfrm>
            <a:off x="82550" y="3062288"/>
            <a:ext cx="8966200" cy="1587"/>
          </a:xfrm>
          <a:prstGeom prst="line">
            <a:avLst/>
          </a:prstGeom>
          <a:noFill/>
          <a:ln w="11113">
            <a:solidFill>
              <a:srgbClr val="FAF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65" name="Freeform 101"/>
          <p:cNvSpPr>
            <a:spLocks/>
          </p:cNvSpPr>
          <p:nvPr/>
        </p:nvSpPr>
        <p:spPr bwMode="auto">
          <a:xfrm>
            <a:off x="7619206" y="3149600"/>
            <a:ext cx="1208087" cy="985838"/>
          </a:xfrm>
          <a:custGeom>
            <a:avLst/>
            <a:gdLst>
              <a:gd name="T0" fmla="*/ 2147483647 w 1522"/>
              <a:gd name="T1" fmla="*/ 0 h 1242"/>
              <a:gd name="T2" fmla="*/ 0 w 1522"/>
              <a:gd name="T3" fmla="*/ 2147483647 h 1242"/>
              <a:gd name="T4" fmla="*/ 2147483647 w 1522"/>
              <a:gd name="T5" fmla="*/ 2147483647 h 1242"/>
              <a:gd name="T6" fmla="*/ 2147483647 w 1522"/>
              <a:gd name="T7" fmla="*/ 2147483647 h 1242"/>
              <a:gd name="T8" fmla="*/ 2147483647 w 1522"/>
              <a:gd name="T9" fmla="*/ 0 h 1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2"/>
              <a:gd name="T16" fmla="*/ 0 h 1242"/>
              <a:gd name="T17" fmla="*/ 1522 w 1522"/>
              <a:gd name="T18" fmla="*/ 1242 h 12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2" h="1242">
                <a:moveTo>
                  <a:pt x="761" y="0"/>
                </a:moveTo>
                <a:lnTo>
                  <a:pt x="0" y="621"/>
                </a:lnTo>
                <a:lnTo>
                  <a:pt x="761" y="1242"/>
                </a:lnTo>
                <a:lnTo>
                  <a:pt x="1522" y="621"/>
                </a:lnTo>
                <a:lnTo>
                  <a:pt x="761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69" name="Freeform 105"/>
          <p:cNvSpPr>
            <a:spLocks/>
          </p:cNvSpPr>
          <p:nvPr/>
        </p:nvSpPr>
        <p:spPr bwMode="auto">
          <a:xfrm>
            <a:off x="6200775" y="3073400"/>
            <a:ext cx="1208088" cy="985838"/>
          </a:xfrm>
          <a:custGeom>
            <a:avLst/>
            <a:gdLst>
              <a:gd name="T0" fmla="*/ 2147483647 w 1522"/>
              <a:gd name="T1" fmla="*/ 0 h 1243"/>
              <a:gd name="T2" fmla="*/ 0 w 1522"/>
              <a:gd name="T3" fmla="*/ 2147483647 h 1243"/>
              <a:gd name="T4" fmla="*/ 2147483647 w 1522"/>
              <a:gd name="T5" fmla="*/ 2147483647 h 1243"/>
              <a:gd name="T6" fmla="*/ 2147483647 w 1522"/>
              <a:gd name="T7" fmla="*/ 2147483647 h 1243"/>
              <a:gd name="T8" fmla="*/ 2147483647 w 1522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2"/>
              <a:gd name="T16" fmla="*/ 0 h 1243"/>
              <a:gd name="T17" fmla="*/ 1522 w 1522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2" h="1243">
                <a:moveTo>
                  <a:pt x="761" y="0"/>
                </a:moveTo>
                <a:lnTo>
                  <a:pt x="0" y="622"/>
                </a:lnTo>
                <a:lnTo>
                  <a:pt x="761" y="1243"/>
                </a:lnTo>
                <a:lnTo>
                  <a:pt x="1522" y="622"/>
                </a:lnTo>
                <a:lnTo>
                  <a:pt x="761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76" name="Freeform 112"/>
          <p:cNvSpPr>
            <a:spLocks/>
          </p:cNvSpPr>
          <p:nvPr/>
        </p:nvSpPr>
        <p:spPr bwMode="auto">
          <a:xfrm>
            <a:off x="228600" y="2147888"/>
            <a:ext cx="1517650" cy="879475"/>
          </a:xfrm>
          <a:custGeom>
            <a:avLst/>
            <a:gdLst>
              <a:gd name="T0" fmla="*/ 2147483647 w 1777"/>
              <a:gd name="T1" fmla="*/ 0 h 1108"/>
              <a:gd name="T2" fmla="*/ 2147483647 w 1777"/>
              <a:gd name="T3" fmla="*/ 2147483647 h 1108"/>
              <a:gd name="T4" fmla="*/ 0 w 1777"/>
              <a:gd name="T5" fmla="*/ 2147483647 h 1108"/>
              <a:gd name="T6" fmla="*/ 0 w 1777"/>
              <a:gd name="T7" fmla="*/ 2147483647 h 1108"/>
              <a:gd name="T8" fmla="*/ 2147483647 w 1777"/>
              <a:gd name="T9" fmla="*/ 2147483647 h 1108"/>
              <a:gd name="T10" fmla="*/ 2147483647 w 1777"/>
              <a:gd name="T11" fmla="*/ 2147483647 h 1108"/>
              <a:gd name="T12" fmla="*/ 2147483647 w 1777"/>
              <a:gd name="T13" fmla="*/ 2147483647 h 1108"/>
              <a:gd name="T14" fmla="*/ 2147483647 w 1777"/>
              <a:gd name="T15" fmla="*/ 0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7"/>
              <a:gd name="T25" fmla="*/ 0 h 1108"/>
              <a:gd name="T26" fmla="*/ 1777 w 1777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7" h="1108">
                <a:moveTo>
                  <a:pt x="1393" y="0"/>
                </a:moveTo>
                <a:lnTo>
                  <a:pt x="1393" y="138"/>
                </a:lnTo>
                <a:lnTo>
                  <a:pt x="0" y="138"/>
                </a:lnTo>
                <a:lnTo>
                  <a:pt x="0" y="970"/>
                </a:lnTo>
                <a:lnTo>
                  <a:pt x="1393" y="970"/>
                </a:lnTo>
                <a:lnTo>
                  <a:pt x="1393" y="1108"/>
                </a:lnTo>
                <a:lnTo>
                  <a:pt x="1777" y="554"/>
                </a:lnTo>
                <a:lnTo>
                  <a:pt x="1393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77" name="Freeform 113"/>
          <p:cNvSpPr>
            <a:spLocks/>
          </p:cNvSpPr>
          <p:nvPr/>
        </p:nvSpPr>
        <p:spPr bwMode="auto">
          <a:xfrm>
            <a:off x="152400" y="2112963"/>
            <a:ext cx="1582738" cy="879475"/>
          </a:xfrm>
          <a:custGeom>
            <a:avLst/>
            <a:gdLst>
              <a:gd name="T0" fmla="*/ 2147483647 w 1777"/>
              <a:gd name="T1" fmla="*/ 0 h 1108"/>
              <a:gd name="T2" fmla="*/ 2147483647 w 1777"/>
              <a:gd name="T3" fmla="*/ 2147483647 h 1108"/>
              <a:gd name="T4" fmla="*/ 0 w 1777"/>
              <a:gd name="T5" fmla="*/ 2147483647 h 1108"/>
              <a:gd name="T6" fmla="*/ 0 w 1777"/>
              <a:gd name="T7" fmla="*/ 2147483647 h 1108"/>
              <a:gd name="T8" fmla="*/ 2147483647 w 1777"/>
              <a:gd name="T9" fmla="*/ 2147483647 h 1108"/>
              <a:gd name="T10" fmla="*/ 2147483647 w 1777"/>
              <a:gd name="T11" fmla="*/ 2147483647 h 1108"/>
              <a:gd name="T12" fmla="*/ 2147483647 w 1777"/>
              <a:gd name="T13" fmla="*/ 2147483647 h 1108"/>
              <a:gd name="T14" fmla="*/ 2147483647 w 1777"/>
              <a:gd name="T15" fmla="*/ 0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7"/>
              <a:gd name="T25" fmla="*/ 0 h 1108"/>
              <a:gd name="T26" fmla="*/ 1777 w 1777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7" h="1108">
                <a:moveTo>
                  <a:pt x="1393" y="0"/>
                </a:moveTo>
                <a:lnTo>
                  <a:pt x="1393" y="138"/>
                </a:lnTo>
                <a:lnTo>
                  <a:pt x="0" y="138"/>
                </a:lnTo>
                <a:lnTo>
                  <a:pt x="0" y="970"/>
                </a:lnTo>
                <a:lnTo>
                  <a:pt x="1393" y="970"/>
                </a:lnTo>
                <a:lnTo>
                  <a:pt x="1393" y="1108"/>
                </a:lnTo>
                <a:lnTo>
                  <a:pt x="1777" y="554"/>
                </a:lnTo>
                <a:lnTo>
                  <a:pt x="1393" y="0"/>
                </a:lnTo>
                <a:close/>
              </a:path>
            </a:pathLst>
          </a:custGeom>
          <a:solidFill>
            <a:srgbClr val="037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78" name="Freeform 114"/>
          <p:cNvSpPr>
            <a:spLocks/>
          </p:cNvSpPr>
          <p:nvPr/>
        </p:nvSpPr>
        <p:spPr bwMode="auto">
          <a:xfrm>
            <a:off x="228600" y="3149600"/>
            <a:ext cx="1508125" cy="877888"/>
          </a:xfrm>
          <a:custGeom>
            <a:avLst/>
            <a:gdLst>
              <a:gd name="T0" fmla="*/ 2147483647 w 1776"/>
              <a:gd name="T1" fmla="*/ 0 h 1106"/>
              <a:gd name="T2" fmla="*/ 2147483647 w 1776"/>
              <a:gd name="T3" fmla="*/ 2147483647 h 1106"/>
              <a:gd name="T4" fmla="*/ 0 w 1776"/>
              <a:gd name="T5" fmla="*/ 2147483647 h 1106"/>
              <a:gd name="T6" fmla="*/ 0 w 1776"/>
              <a:gd name="T7" fmla="*/ 2147483647 h 1106"/>
              <a:gd name="T8" fmla="*/ 2147483647 w 1776"/>
              <a:gd name="T9" fmla="*/ 2147483647 h 1106"/>
              <a:gd name="T10" fmla="*/ 2147483647 w 1776"/>
              <a:gd name="T11" fmla="*/ 2147483647 h 1106"/>
              <a:gd name="T12" fmla="*/ 2147483647 w 1776"/>
              <a:gd name="T13" fmla="*/ 2147483647 h 1106"/>
              <a:gd name="T14" fmla="*/ 2147483647 w 1776"/>
              <a:gd name="T15" fmla="*/ 0 h 1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6"/>
              <a:gd name="T25" fmla="*/ 0 h 1106"/>
              <a:gd name="T26" fmla="*/ 1776 w 1776"/>
              <a:gd name="T27" fmla="*/ 1106 h 1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6" h="1106">
                <a:moveTo>
                  <a:pt x="1393" y="0"/>
                </a:moveTo>
                <a:lnTo>
                  <a:pt x="1393" y="139"/>
                </a:lnTo>
                <a:lnTo>
                  <a:pt x="0" y="139"/>
                </a:lnTo>
                <a:lnTo>
                  <a:pt x="0" y="968"/>
                </a:lnTo>
                <a:lnTo>
                  <a:pt x="1393" y="968"/>
                </a:lnTo>
                <a:lnTo>
                  <a:pt x="1393" y="1106"/>
                </a:lnTo>
                <a:lnTo>
                  <a:pt x="1776" y="553"/>
                </a:lnTo>
                <a:lnTo>
                  <a:pt x="1393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79" name="Freeform 115"/>
          <p:cNvSpPr>
            <a:spLocks/>
          </p:cNvSpPr>
          <p:nvPr/>
        </p:nvSpPr>
        <p:spPr bwMode="auto">
          <a:xfrm>
            <a:off x="214313" y="3117850"/>
            <a:ext cx="1511300" cy="877888"/>
          </a:xfrm>
          <a:custGeom>
            <a:avLst/>
            <a:gdLst>
              <a:gd name="T0" fmla="*/ 2147483647 w 1775"/>
              <a:gd name="T1" fmla="*/ 0 h 1106"/>
              <a:gd name="T2" fmla="*/ 2147483647 w 1775"/>
              <a:gd name="T3" fmla="*/ 2147483647 h 1106"/>
              <a:gd name="T4" fmla="*/ 0 w 1775"/>
              <a:gd name="T5" fmla="*/ 2147483647 h 1106"/>
              <a:gd name="T6" fmla="*/ 0 w 1775"/>
              <a:gd name="T7" fmla="*/ 2147483647 h 1106"/>
              <a:gd name="T8" fmla="*/ 2147483647 w 1775"/>
              <a:gd name="T9" fmla="*/ 2147483647 h 1106"/>
              <a:gd name="T10" fmla="*/ 2147483647 w 1775"/>
              <a:gd name="T11" fmla="*/ 2147483647 h 1106"/>
              <a:gd name="T12" fmla="*/ 2147483647 w 1775"/>
              <a:gd name="T13" fmla="*/ 2147483647 h 1106"/>
              <a:gd name="T14" fmla="*/ 2147483647 w 1775"/>
              <a:gd name="T15" fmla="*/ 0 h 1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5"/>
              <a:gd name="T25" fmla="*/ 0 h 1106"/>
              <a:gd name="T26" fmla="*/ 1775 w 1775"/>
              <a:gd name="T27" fmla="*/ 1106 h 1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5" h="1106">
                <a:moveTo>
                  <a:pt x="1391" y="0"/>
                </a:moveTo>
                <a:lnTo>
                  <a:pt x="1391" y="140"/>
                </a:lnTo>
                <a:lnTo>
                  <a:pt x="0" y="140"/>
                </a:lnTo>
                <a:lnTo>
                  <a:pt x="0" y="968"/>
                </a:lnTo>
                <a:lnTo>
                  <a:pt x="1391" y="968"/>
                </a:lnTo>
                <a:lnTo>
                  <a:pt x="1391" y="1106"/>
                </a:lnTo>
                <a:lnTo>
                  <a:pt x="1775" y="554"/>
                </a:lnTo>
                <a:lnTo>
                  <a:pt x="1391" y="0"/>
                </a:lnTo>
                <a:close/>
              </a:path>
            </a:pathLst>
          </a:custGeom>
          <a:solidFill>
            <a:srgbClr val="037C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80" name="Freeform 116"/>
          <p:cNvSpPr>
            <a:spLocks/>
          </p:cNvSpPr>
          <p:nvPr/>
        </p:nvSpPr>
        <p:spPr bwMode="auto">
          <a:xfrm>
            <a:off x="214313" y="3117850"/>
            <a:ext cx="1511300" cy="877888"/>
          </a:xfrm>
          <a:custGeom>
            <a:avLst/>
            <a:gdLst>
              <a:gd name="T0" fmla="*/ 2147483647 w 1775"/>
              <a:gd name="T1" fmla="*/ 0 h 1106"/>
              <a:gd name="T2" fmla="*/ 2147483647 w 1775"/>
              <a:gd name="T3" fmla="*/ 2147483647 h 1106"/>
              <a:gd name="T4" fmla="*/ 0 w 1775"/>
              <a:gd name="T5" fmla="*/ 2147483647 h 1106"/>
              <a:gd name="T6" fmla="*/ 0 w 1775"/>
              <a:gd name="T7" fmla="*/ 2147483647 h 1106"/>
              <a:gd name="T8" fmla="*/ 2147483647 w 1775"/>
              <a:gd name="T9" fmla="*/ 2147483647 h 1106"/>
              <a:gd name="T10" fmla="*/ 2147483647 w 1775"/>
              <a:gd name="T11" fmla="*/ 2147483647 h 1106"/>
              <a:gd name="T12" fmla="*/ 2147483647 w 1775"/>
              <a:gd name="T13" fmla="*/ 2147483647 h 1106"/>
              <a:gd name="T14" fmla="*/ 2147483647 w 1775"/>
              <a:gd name="T15" fmla="*/ 0 h 11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75"/>
              <a:gd name="T25" fmla="*/ 0 h 1106"/>
              <a:gd name="T26" fmla="*/ 1775 w 1775"/>
              <a:gd name="T27" fmla="*/ 1106 h 11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75" h="1106">
                <a:moveTo>
                  <a:pt x="1391" y="0"/>
                </a:moveTo>
                <a:lnTo>
                  <a:pt x="1391" y="140"/>
                </a:lnTo>
                <a:lnTo>
                  <a:pt x="0" y="140"/>
                </a:lnTo>
                <a:lnTo>
                  <a:pt x="0" y="968"/>
                </a:lnTo>
                <a:lnTo>
                  <a:pt x="1391" y="968"/>
                </a:lnTo>
                <a:lnTo>
                  <a:pt x="1391" y="1106"/>
                </a:lnTo>
                <a:lnTo>
                  <a:pt x="1775" y="554"/>
                </a:lnTo>
                <a:lnTo>
                  <a:pt x="1391" y="0"/>
                </a:lnTo>
                <a:close/>
              </a:path>
            </a:pathLst>
          </a:custGeom>
          <a:noFill/>
          <a:ln w="11113">
            <a:solidFill>
              <a:srgbClr val="037C0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81" name="Rectangle 117"/>
          <p:cNvSpPr>
            <a:spLocks noChangeArrowheads="1"/>
          </p:cNvSpPr>
          <p:nvPr/>
        </p:nvSpPr>
        <p:spPr bwMode="auto">
          <a:xfrm>
            <a:off x="825500" y="2424113"/>
            <a:ext cx="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endParaRPr lang="it-IT" sz="2400">
              <a:latin typeface="Times New Roman" pitchFamily="18" charset="0"/>
            </a:endParaRPr>
          </a:p>
        </p:txBody>
      </p:sp>
      <p:sp>
        <p:nvSpPr>
          <p:cNvPr id="11382" name="Rectangle 118"/>
          <p:cNvSpPr>
            <a:spLocks noChangeArrowheads="1"/>
          </p:cNvSpPr>
          <p:nvPr/>
        </p:nvSpPr>
        <p:spPr bwMode="auto">
          <a:xfrm>
            <a:off x="287713" y="3411150"/>
            <a:ext cx="13994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ACTION PLAN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1385" name="Rectangle 121"/>
          <p:cNvSpPr>
            <a:spLocks noChangeArrowheads="1"/>
          </p:cNvSpPr>
          <p:nvPr/>
        </p:nvSpPr>
        <p:spPr bwMode="auto">
          <a:xfrm>
            <a:off x="191193" y="2286040"/>
            <a:ext cx="121809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AUDIT ENTERPRISES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1386" name="Freeform 124"/>
          <p:cNvSpPr>
            <a:spLocks/>
          </p:cNvSpPr>
          <p:nvPr/>
        </p:nvSpPr>
        <p:spPr bwMode="auto">
          <a:xfrm>
            <a:off x="1765300" y="2317750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0" y="0"/>
                </a:lnTo>
                <a:lnTo>
                  <a:pt x="294" y="2"/>
                </a:lnTo>
                <a:lnTo>
                  <a:pt x="278" y="4"/>
                </a:lnTo>
                <a:lnTo>
                  <a:pt x="262" y="6"/>
                </a:lnTo>
                <a:lnTo>
                  <a:pt x="246" y="9"/>
                </a:lnTo>
                <a:lnTo>
                  <a:pt x="230" y="15"/>
                </a:lnTo>
                <a:lnTo>
                  <a:pt x="214" y="20"/>
                </a:lnTo>
                <a:lnTo>
                  <a:pt x="200" y="25"/>
                </a:lnTo>
                <a:lnTo>
                  <a:pt x="186" y="32"/>
                </a:lnTo>
                <a:lnTo>
                  <a:pt x="172" y="39"/>
                </a:lnTo>
                <a:lnTo>
                  <a:pt x="158" y="46"/>
                </a:lnTo>
                <a:lnTo>
                  <a:pt x="144" y="55"/>
                </a:lnTo>
                <a:lnTo>
                  <a:pt x="131" y="64"/>
                </a:lnTo>
                <a:lnTo>
                  <a:pt x="119" y="75"/>
                </a:lnTo>
                <a:lnTo>
                  <a:pt x="106" y="85"/>
                </a:lnTo>
                <a:lnTo>
                  <a:pt x="96" y="96"/>
                </a:lnTo>
                <a:lnTo>
                  <a:pt x="85" y="107"/>
                </a:lnTo>
                <a:lnTo>
                  <a:pt x="75" y="119"/>
                </a:lnTo>
                <a:lnTo>
                  <a:pt x="64" y="131"/>
                </a:lnTo>
                <a:lnTo>
                  <a:pt x="55" y="144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20" y="215"/>
                </a:lnTo>
                <a:lnTo>
                  <a:pt x="14" y="230"/>
                </a:lnTo>
                <a:lnTo>
                  <a:pt x="9" y="246"/>
                </a:lnTo>
                <a:lnTo>
                  <a:pt x="6" y="261"/>
                </a:lnTo>
                <a:lnTo>
                  <a:pt x="4" y="278"/>
                </a:lnTo>
                <a:lnTo>
                  <a:pt x="2" y="294"/>
                </a:lnTo>
                <a:lnTo>
                  <a:pt x="0" y="310"/>
                </a:lnTo>
                <a:lnTo>
                  <a:pt x="0" y="328"/>
                </a:lnTo>
                <a:lnTo>
                  <a:pt x="0" y="374"/>
                </a:lnTo>
                <a:lnTo>
                  <a:pt x="0" y="392"/>
                </a:lnTo>
                <a:lnTo>
                  <a:pt x="2" y="407"/>
                </a:lnTo>
                <a:lnTo>
                  <a:pt x="4" y="423"/>
                </a:lnTo>
                <a:lnTo>
                  <a:pt x="6" y="441"/>
                </a:lnTo>
                <a:lnTo>
                  <a:pt x="9" y="457"/>
                </a:lnTo>
                <a:lnTo>
                  <a:pt x="14" y="471"/>
                </a:lnTo>
                <a:lnTo>
                  <a:pt x="20" y="487"/>
                </a:lnTo>
                <a:lnTo>
                  <a:pt x="25" y="501"/>
                </a:lnTo>
                <a:lnTo>
                  <a:pt x="32" y="517"/>
                </a:lnTo>
                <a:lnTo>
                  <a:pt x="39" y="531"/>
                </a:lnTo>
                <a:lnTo>
                  <a:pt x="46" y="544"/>
                </a:lnTo>
                <a:lnTo>
                  <a:pt x="55" y="558"/>
                </a:lnTo>
                <a:lnTo>
                  <a:pt x="64" y="570"/>
                </a:lnTo>
                <a:lnTo>
                  <a:pt x="75" y="583"/>
                </a:lnTo>
                <a:lnTo>
                  <a:pt x="85" y="595"/>
                </a:lnTo>
                <a:lnTo>
                  <a:pt x="96" y="606"/>
                </a:lnTo>
                <a:lnTo>
                  <a:pt x="106" y="616"/>
                </a:lnTo>
                <a:lnTo>
                  <a:pt x="119" y="627"/>
                </a:lnTo>
                <a:lnTo>
                  <a:pt x="131" y="637"/>
                </a:lnTo>
                <a:lnTo>
                  <a:pt x="144" y="646"/>
                </a:lnTo>
                <a:lnTo>
                  <a:pt x="158" y="655"/>
                </a:lnTo>
                <a:lnTo>
                  <a:pt x="172" y="662"/>
                </a:lnTo>
                <a:lnTo>
                  <a:pt x="186" y="669"/>
                </a:lnTo>
                <a:lnTo>
                  <a:pt x="200" y="676"/>
                </a:lnTo>
                <a:lnTo>
                  <a:pt x="214" y="682"/>
                </a:lnTo>
                <a:lnTo>
                  <a:pt x="230" y="687"/>
                </a:lnTo>
                <a:lnTo>
                  <a:pt x="246" y="692"/>
                </a:lnTo>
                <a:lnTo>
                  <a:pt x="262" y="696"/>
                </a:lnTo>
                <a:lnTo>
                  <a:pt x="278" y="698"/>
                </a:lnTo>
                <a:lnTo>
                  <a:pt x="294" y="701"/>
                </a:lnTo>
                <a:lnTo>
                  <a:pt x="310" y="701"/>
                </a:lnTo>
                <a:lnTo>
                  <a:pt x="328" y="703"/>
                </a:lnTo>
                <a:lnTo>
                  <a:pt x="802" y="703"/>
                </a:lnTo>
                <a:lnTo>
                  <a:pt x="820" y="701"/>
                </a:lnTo>
                <a:lnTo>
                  <a:pt x="836" y="701"/>
                </a:lnTo>
                <a:lnTo>
                  <a:pt x="851" y="698"/>
                </a:lnTo>
                <a:lnTo>
                  <a:pt x="867" y="696"/>
                </a:lnTo>
                <a:lnTo>
                  <a:pt x="883" y="692"/>
                </a:lnTo>
                <a:lnTo>
                  <a:pt x="899" y="687"/>
                </a:lnTo>
                <a:lnTo>
                  <a:pt x="915" y="682"/>
                </a:lnTo>
                <a:lnTo>
                  <a:pt x="929" y="676"/>
                </a:lnTo>
                <a:lnTo>
                  <a:pt x="943" y="669"/>
                </a:lnTo>
                <a:lnTo>
                  <a:pt x="958" y="662"/>
                </a:lnTo>
                <a:lnTo>
                  <a:pt x="972" y="655"/>
                </a:lnTo>
                <a:lnTo>
                  <a:pt x="986" y="646"/>
                </a:lnTo>
                <a:lnTo>
                  <a:pt x="998" y="637"/>
                </a:lnTo>
                <a:lnTo>
                  <a:pt x="1011" y="627"/>
                </a:lnTo>
                <a:lnTo>
                  <a:pt x="1021" y="616"/>
                </a:lnTo>
                <a:lnTo>
                  <a:pt x="1034" y="606"/>
                </a:lnTo>
                <a:lnTo>
                  <a:pt x="1044" y="595"/>
                </a:lnTo>
                <a:lnTo>
                  <a:pt x="1055" y="583"/>
                </a:lnTo>
                <a:lnTo>
                  <a:pt x="1064" y="570"/>
                </a:lnTo>
                <a:lnTo>
                  <a:pt x="1074" y="558"/>
                </a:lnTo>
                <a:lnTo>
                  <a:pt x="1082" y="544"/>
                </a:lnTo>
                <a:lnTo>
                  <a:pt x="1090" y="531"/>
                </a:lnTo>
                <a:lnTo>
                  <a:pt x="1097" y="517"/>
                </a:lnTo>
                <a:lnTo>
                  <a:pt x="1105" y="501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2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0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1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5"/>
                </a:lnTo>
                <a:lnTo>
                  <a:pt x="1105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4" y="144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7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4"/>
                </a:lnTo>
                <a:lnTo>
                  <a:pt x="986" y="55"/>
                </a:lnTo>
                <a:lnTo>
                  <a:pt x="972" y="46"/>
                </a:lnTo>
                <a:lnTo>
                  <a:pt x="958" y="39"/>
                </a:lnTo>
                <a:lnTo>
                  <a:pt x="943" y="32"/>
                </a:lnTo>
                <a:lnTo>
                  <a:pt x="929" y="25"/>
                </a:lnTo>
                <a:lnTo>
                  <a:pt x="915" y="20"/>
                </a:lnTo>
                <a:lnTo>
                  <a:pt x="899" y="15"/>
                </a:lnTo>
                <a:lnTo>
                  <a:pt x="883" y="9"/>
                </a:lnTo>
                <a:lnTo>
                  <a:pt x="867" y="6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87" name="Freeform 125"/>
          <p:cNvSpPr>
            <a:spLocks/>
          </p:cNvSpPr>
          <p:nvPr/>
        </p:nvSpPr>
        <p:spPr bwMode="auto">
          <a:xfrm>
            <a:off x="1765300" y="2282825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2" y="0"/>
                </a:lnTo>
                <a:lnTo>
                  <a:pt x="294" y="2"/>
                </a:lnTo>
                <a:lnTo>
                  <a:pt x="278" y="4"/>
                </a:lnTo>
                <a:lnTo>
                  <a:pt x="262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20"/>
                </a:lnTo>
                <a:lnTo>
                  <a:pt x="200" y="27"/>
                </a:lnTo>
                <a:lnTo>
                  <a:pt x="186" y="32"/>
                </a:lnTo>
                <a:lnTo>
                  <a:pt x="172" y="39"/>
                </a:lnTo>
                <a:lnTo>
                  <a:pt x="158" y="48"/>
                </a:lnTo>
                <a:lnTo>
                  <a:pt x="145" y="57"/>
                </a:lnTo>
                <a:lnTo>
                  <a:pt x="131" y="66"/>
                </a:lnTo>
                <a:lnTo>
                  <a:pt x="119" y="75"/>
                </a:lnTo>
                <a:lnTo>
                  <a:pt x="108" y="85"/>
                </a:lnTo>
                <a:lnTo>
                  <a:pt x="96" y="96"/>
                </a:lnTo>
                <a:lnTo>
                  <a:pt x="85" y="108"/>
                </a:lnTo>
                <a:lnTo>
                  <a:pt x="75" y="119"/>
                </a:lnTo>
                <a:lnTo>
                  <a:pt x="66" y="131"/>
                </a:lnTo>
                <a:lnTo>
                  <a:pt x="57" y="145"/>
                </a:lnTo>
                <a:lnTo>
                  <a:pt x="48" y="158"/>
                </a:lnTo>
                <a:lnTo>
                  <a:pt x="39" y="172"/>
                </a:lnTo>
                <a:lnTo>
                  <a:pt x="32" y="186"/>
                </a:lnTo>
                <a:lnTo>
                  <a:pt x="27" y="200"/>
                </a:lnTo>
                <a:lnTo>
                  <a:pt x="20" y="214"/>
                </a:lnTo>
                <a:lnTo>
                  <a:pt x="14" y="230"/>
                </a:lnTo>
                <a:lnTo>
                  <a:pt x="11" y="246"/>
                </a:lnTo>
                <a:lnTo>
                  <a:pt x="7" y="262"/>
                </a:lnTo>
                <a:lnTo>
                  <a:pt x="4" y="278"/>
                </a:lnTo>
                <a:lnTo>
                  <a:pt x="2" y="294"/>
                </a:lnTo>
                <a:lnTo>
                  <a:pt x="0" y="312"/>
                </a:lnTo>
                <a:lnTo>
                  <a:pt x="0" y="328"/>
                </a:lnTo>
                <a:lnTo>
                  <a:pt x="0" y="374"/>
                </a:lnTo>
                <a:lnTo>
                  <a:pt x="0" y="391"/>
                </a:lnTo>
                <a:lnTo>
                  <a:pt x="2" y="407"/>
                </a:lnTo>
                <a:lnTo>
                  <a:pt x="4" y="423"/>
                </a:lnTo>
                <a:lnTo>
                  <a:pt x="7" y="441"/>
                </a:lnTo>
                <a:lnTo>
                  <a:pt x="11" y="457"/>
                </a:lnTo>
                <a:lnTo>
                  <a:pt x="14" y="471"/>
                </a:lnTo>
                <a:lnTo>
                  <a:pt x="20" y="487"/>
                </a:lnTo>
                <a:lnTo>
                  <a:pt x="27" y="503"/>
                </a:lnTo>
                <a:lnTo>
                  <a:pt x="32" y="517"/>
                </a:lnTo>
                <a:lnTo>
                  <a:pt x="39" y="531"/>
                </a:lnTo>
                <a:lnTo>
                  <a:pt x="48" y="545"/>
                </a:lnTo>
                <a:lnTo>
                  <a:pt x="57" y="558"/>
                </a:lnTo>
                <a:lnTo>
                  <a:pt x="66" y="570"/>
                </a:lnTo>
                <a:lnTo>
                  <a:pt x="75" y="582"/>
                </a:lnTo>
                <a:lnTo>
                  <a:pt x="85" y="595"/>
                </a:lnTo>
                <a:lnTo>
                  <a:pt x="96" y="607"/>
                </a:lnTo>
                <a:lnTo>
                  <a:pt x="108" y="618"/>
                </a:lnTo>
                <a:lnTo>
                  <a:pt x="119" y="628"/>
                </a:lnTo>
                <a:lnTo>
                  <a:pt x="131" y="637"/>
                </a:lnTo>
                <a:lnTo>
                  <a:pt x="145" y="646"/>
                </a:lnTo>
                <a:lnTo>
                  <a:pt x="158" y="655"/>
                </a:lnTo>
                <a:lnTo>
                  <a:pt x="172" y="664"/>
                </a:lnTo>
                <a:lnTo>
                  <a:pt x="186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6" y="692"/>
                </a:lnTo>
                <a:lnTo>
                  <a:pt x="262" y="696"/>
                </a:lnTo>
                <a:lnTo>
                  <a:pt x="278" y="699"/>
                </a:lnTo>
                <a:lnTo>
                  <a:pt x="294" y="701"/>
                </a:lnTo>
                <a:lnTo>
                  <a:pt x="312" y="703"/>
                </a:lnTo>
                <a:lnTo>
                  <a:pt x="328" y="703"/>
                </a:lnTo>
                <a:lnTo>
                  <a:pt x="802" y="703"/>
                </a:lnTo>
                <a:lnTo>
                  <a:pt x="820" y="703"/>
                </a:lnTo>
                <a:lnTo>
                  <a:pt x="836" y="701"/>
                </a:lnTo>
                <a:lnTo>
                  <a:pt x="851" y="699"/>
                </a:lnTo>
                <a:lnTo>
                  <a:pt x="867" y="696"/>
                </a:lnTo>
                <a:lnTo>
                  <a:pt x="883" y="692"/>
                </a:lnTo>
                <a:lnTo>
                  <a:pt x="899" y="689"/>
                </a:lnTo>
                <a:lnTo>
                  <a:pt x="915" y="683"/>
                </a:lnTo>
                <a:lnTo>
                  <a:pt x="929" y="676"/>
                </a:lnTo>
                <a:lnTo>
                  <a:pt x="943" y="671"/>
                </a:lnTo>
                <a:lnTo>
                  <a:pt x="958" y="664"/>
                </a:lnTo>
                <a:lnTo>
                  <a:pt x="972" y="655"/>
                </a:lnTo>
                <a:lnTo>
                  <a:pt x="984" y="646"/>
                </a:lnTo>
                <a:lnTo>
                  <a:pt x="998" y="637"/>
                </a:lnTo>
                <a:lnTo>
                  <a:pt x="1011" y="628"/>
                </a:lnTo>
                <a:lnTo>
                  <a:pt x="1021" y="618"/>
                </a:lnTo>
                <a:lnTo>
                  <a:pt x="1034" y="607"/>
                </a:lnTo>
                <a:lnTo>
                  <a:pt x="1044" y="595"/>
                </a:lnTo>
                <a:lnTo>
                  <a:pt x="1055" y="582"/>
                </a:lnTo>
                <a:lnTo>
                  <a:pt x="1064" y="570"/>
                </a:lnTo>
                <a:lnTo>
                  <a:pt x="1073" y="558"/>
                </a:lnTo>
                <a:lnTo>
                  <a:pt x="1082" y="545"/>
                </a:lnTo>
                <a:lnTo>
                  <a:pt x="1090" y="531"/>
                </a:lnTo>
                <a:lnTo>
                  <a:pt x="1097" y="517"/>
                </a:lnTo>
                <a:lnTo>
                  <a:pt x="1103" y="503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1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2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2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4"/>
                </a:lnTo>
                <a:lnTo>
                  <a:pt x="1103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3" y="145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8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6"/>
                </a:lnTo>
                <a:lnTo>
                  <a:pt x="984" y="57"/>
                </a:lnTo>
                <a:lnTo>
                  <a:pt x="972" y="48"/>
                </a:lnTo>
                <a:lnTo>
                  <a:pt x="958" y="39"/>
                </a:lnTo>
                <a:lnTo>
                  <a:pt x="943" y="32"/>
                </a:lnTo>
                <a:lnTo>
                  <a:pt x="929" y="27"/>
                </a:lnTo>
                <a:lnTo>
                  <a:pt x="915" y="20"/>
                </a:lnTo>
                <a:lnTo>
                  <a:pt x="899" y="14"/>
                </a:lnTo>
                <a:lnTo>
                  <a:pt x="883" y="11"/>
                </a:lnTo>
                <a:lnTo>
                  <a:pt x="867" y="7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388" name="Picture 12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81238"/>
            <a:ext cx="898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89" name="Picture 12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2281238"/>
            <a:ext cx="8985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90" name="Freeform 128"/>
          <p:cNvSpPr>
            <a:spLocks/>
          </p:cNvSpPr>
          <p:nvPr/>
        </p:nvSpPr>
        <p:spPr bwMode="auto">
          <a:xfrm>
            <a:off x="1765300" y="2282825"/>
            <a:ext cx="895350" cy="557213"/>
          </a:xfrm>
          <a:custGeom>
            <a:avLst/>
            <a:gdLst>
              <a:gd name="T0" fmla="*/ 2147483647 w 1129"/>
              <a:gd name="T1" fmla="*/ 995774557 h 703"/>
              <a:gd name="T2" fmla="*/ 2147483647 w 1129"/>
              <a:gd name="T3" fmla="*/ 2147483647 h 703"/>
              <a:gd name="T4" fmla="*/ 2147483647 w 1129"/>
              <a:gd name="T5" fmla="*/ 2147483647 h 703"/>
              <a:gd name="T6" fmla="*/ 2147483647 w 1129"/>
              <a:gd name="T7" fmla="*/ 2147483647 h 703"/>
              <a:gd name="T8" fmla="*/ 2147483647 w 1129"/>
              <a:gd name="T9" fmla="*/ 2147483647 h 703"/>
              <a:gd name="T10" fmla="*/ 2147483647 w 1129"/>
              <a:gd name="T11" fmla="*/ 2147483647 h 703"/>
              <a:gd name="T12" fmla="*/ 2147483647 w 1129"/>
              <a:gd name="T13" fmla="*/ 2147483647 h 703"/>
              <a:gd name="T14" fmla="*/ 2147483647 w 1129"/>
              <a:gd name="T15" fmla="*/ 2147483647 h 703"/>
              <a:gd name="T16" fmla="*/ 2147483647 w 1129"/>
              <a:gd name="T17" fmla="*/ 2147483647 h 703"/>
              <a:gd name="T18" fmla="*/ 1994944412 w 1129"/>
              <a:gd name="T19" fmla="*/ 2147483647 h 703"/>
              <a:gd name="T20" fmla="*/ 0 w 1129"/>
              <a:gd name="T21" fmla="*/ 2147483647 h 703"/>
              <a:gd name="T22" fmla="*/ 997472206 w 1129"/>
              <a:gd name="T23" fmla="*/ 2147483647 h 703"/>
              <a:gd name="T24" fmla="*/ 2147483647 w 1129"/>
              <a:gd name="T25" fmla="*/ 2147483647 h 703"/>
              <a:gd name="T26" fmla="*/ 2147483647 w 1129"/>
              <a:gd name="T27" fmla="*/ 2147483647 h 703"/>
              <a:gd name="T28" fmla="*/ 2147483647 w 1129"/>
              <a:gd name="T29" fmla="*/ 2147483647 h 703"/>
              <a:gd name="T30" fmla="*/ 2147483647 w 1129"/>
              <a:gd name="T31" fmla="*/ 2147483647 h 703"/>
              <a:gd name="T32" fmla="*/ 2147483647 w 1129"/>
              <a:gd name="T33" fmla="*/ 2147483647 h 703"/>
              <a:gd name="T34" fmla="*/ 2147483647 w 1129"/>
              <a:gd name="T35" fmla="*/ 2147483647 h 703"/>
              <a:gd name="T36" fmla="*/ 2147483647 w 1129"/>
              <a:gd name="T37" fmla="*/ 2147483647 h 703"/>
              <a:gd name="T38" fmla="*/ 2147483647 w 1129"/>
              <a:gd name="T39" fmla="*/ 2147483647 h 703"/>
              <a:gd name="T40" fmla="*/ 2147483647 w 1129"/>
              <a:gd name="T41" fmla="*/ 2147483647 h 703"/>
              <a:gd name="T42" fmla="*/ 2147483647 w 1129"/>
              <a:gd name="T43" fmla="*/ 2147483647 h 703"/>
              <a:gd name="T44" fmla="*/ 2147483647 w 1129"/>
              <a:gd name="T45" fmla="*/ 2147483647 h 703"/>
              <a:gd name="T46" fmla="*/ 2147483647 w 1129"/>
              <a:gd name="T47" fmla="*/ 2147483647 h 703"/>
              <a:gd name="T48" fmla="*/ 2147483647 w 1129"/>
              <a:gd name="T49" fmla="*/ 2147483647 h 703"/>
              <a:gd name="T50" fmla="*/ 2147483647 w 1129"/>
              <a:gd name="T51" fmla="*/ 2147483647 h 703"/>
              <a:gd name="T52" fmla="*/ 2147483647 w 1129"/>
              <a:gd name="T53" fmla="*/ 2147483647 h 703"/>
              <a:gd name="T54" fmla="*/ 2147483647 w 1129"/>
              <a:gd name="T55" fmla="*/ 2147483647 h 703"/>
              <a:gd name="T56" fmla="*/ 2147483647 w 1129"/>
              <a:gd name="T57" fmla="*/ 2147483647 h 703"/>
              <a:gd name="T58" fmla="*/ 2147483647 w 1129"/>
              <a:gd name="T59" fmla="*/ 2147483647 h 703"/>
              <a:gd name="T60" fmla="*/ 2147483647 w 1129"/>
              <a:gd name="T61" fmla="*/ 2147483647 h 703"/>
              <a:gd name="T62" fmla="*/ 2147483647 w 1129"/>
              <a:gd name="T63" fmla="*/ 2147483647 h 703"/>
              <a:gd name="T64" fmla="*/ 2147483647 w 1129"/>
              <a:gd name="T65" fmla="*/ 2147483647 h 703"/>
              <a:gd name="T66" fmla="*/ 2147483647 w 1129"/>
              <a:gd name="T67" fmla="*/ 2147483647 h 703"/>
              <a:gd name="T68" fmla="*/ 2147483647 w 1129"/>
              <a:gd name="T69" fmla="*/ 2147483647 h 703"/>
              <a:gd name="T70" fmla="*/ 2147483647 w 1129"/>
              <a:gd name="T71" fmla="*/ 2147483647 h 703"/>
              <a:gd name="T72" fmla="*/ 2147483647 w 1129"/>
              <a:gd name="T73" fmla="*/ 2147483647 h 703"/>
              <a:gd name="T74" fmla="*/ 2147483647 w 1129"/>
              <a:gd name="T75" fmla="*/ 2147483647 h 703"/>
              <a:gd name="T76" fmla="*/ 2147483647 w 1129"/>
              <a:gd name="T77" fmla="*/ 2147483647 h 703"/>
              <a:gd name="T78" fmla="*/ 2147483647 w 1129"/>
              <a:gd name="T79" fmla="*/ 2147483647 h 703"/>
              <a:gd name="T80" fmla="*/ 2147483647 w 1129"/>
              <a:gd name="T81" fmla="*/ 2147483647 h 703"/>
              <a:gd name="T82" fmla="*/ 2147483647 w 1129"/>
              <a:gd name="T83" fmla="*/ 2147483647 h 703"/>
              <a:gd name="T84" fmla="*/ 2147483647 w 1129"/>
              <a:gd name="T85" fmla="*/ 1991549114 h 703"/>
              <a:gd name="T86" fmla="*/ 2147483647 w 1129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29"/>
              <a:gd name="T133" fmla="*/ 0 h 703"/>
              <a:gd name="T134" fmla="*/ 1129 w 1129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29" h="703">
                <a:moveTo>
                  <a:pt x="328" y="0"/>
                </a:moveTo>
                <a:lnTo>
                  <a:pt x="310" y="0"/>
                </a:lnTo>
                <a:lnTo>
                  <a:pt x="294" y="2"/>
                </a:lnTo>
                <a:lnTo>
                  <a:pt x="278" y="4"/>
                </a:lnTo>
                <a:lnTo>
                  <a:pt x="262" y="6"/>
                </a:lnTo>
                <a:lnTo>
                  <a:pt x="246" y="9"/>
                </a:lnTo>
                <a:lnTo>
                  <a:pt x="230" y="14"/>
                </a:lnTo>
                <a:lnTo>
                  <a:pt x="214" y="20"/>
                </a:lnTo>
                <a:lnTo>
                  <a:pt x="200" y="25"/>
                </a:lnTo>
                <a:lnTo>
                  <a:pt x="186" y="32"/>
                </a:lnTo>
                <a:lnTo>
                  <a:pt x="172" y="39"/>
                </a:lnTo>
                <a:lnTo>
                  <a:pt x="158" y="46"/>
                </a:lnTo>
                <a:lnTo>
                  <a:pt x="144" y="55"/>
                </a:lnTo>
                <a:lnTo>
                  <a:pt x="131" y="64"/>
                </a:lnTo>
                <a:lnTo>
                  <a:pt x="119" y="75"/>
                </a:lnTo>
                <a:lnTo>
                  <a:pt x="106" y="85"/>
                </a:lnTo>
                <a:lnTo>
                  <a:pt x="96" y="96"/>
                </a:lnTo>
                <a:lnTo>
                  <a:pt x="85" y="106"/>
                </a:lnTo>
                <a:lnTo>
                  <a:pt x="75" y="119"/>
                </a:lnTo>
                <a:lnTo>
                  <a:pt x="64" y="131"/>
                </a:lnTo>
                <a:lnTo>
                  <a:pt x="55" y="144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20" y="214"/>
                </a:lnTo>
                <a:lnTo>
                  <a:pt x="14" y="230"/>
                </a:lnTo>
                <a:lnTo>
                  <a:pt x="9" y="246"/>
                </a:lnTo>
                <a:lnTo>
                  <a:pt x="6" y="260"/>
                </a:lnTo>
                <a:lnTo>
                  <a:pt x="4" y="278"/>
                </a:lnTo>
                <a:lnTo>
                  <a:pt x="2" y="294"/>
                </a:lnTo>
                <a:lnTo>
                  <a:pt x="0" y="310"/>
                </a:lnTo>
                <a:lnTo>
                  <a:pt x="0" y="328"/>
                </a:lnTo>
                <a:lnTo>
                  <a:pt x="0" y="374"/>
                </a:lnTo>
                <a:lnTo>
                  <a:pt x="0" y="391"/>
                </a:lnTo>
                <a:lnTo>
                  <a:pt x="2" y="407"/>
                </a:lnTo>
                <a:lnTo>
                  <a:pt x="4" y="423"/>
                </a:lnTo>
                <a:lnTo>
                  <a:pt x="6" y="441"/>
                </a:lnTo>
                <a:lnTo>
                  <a:pt x="9" y="457"/>
                </a:lnTo>
                <a:lnTo>
                  <a:pt x="14" y="471"/>
                </a:lnTo>
                <a:lnTo>
                  <a:pt x="20" y="487"/>
                </a:lnTo>
                <a:lnTo>
                  <a:pt x="25" y="501"/>
                </a:lnTo>
                <a:lnTo>
                  <a:pt x="32" y="517"/>
                </a:lnTo>
                <a:lnTo>
                  <a:pt x="39" y="531"/>
                </a:lnTo>
                <a:lnTo>
                  <a:pt x="46" y="543"/>
                </a:lnTo>
                <a:lnTo>
                  <a:pt x="55" y="558"/>
                </a:lnTo>
                <a:lnTo>
                  <a:pt x="64" y="570"/>
                </a:lnTo>
                <a:lnTo>
                  <a:pt x="75" y="582"/>
                </a:lnTo>
                <a:lnTo>
                  <a:pt x="85" y="595"/>
                </a:lnTo>
                <a:lnTo>
                  <a:pt x="96" y="605"/>
                </a:lnTo>
                <a:lnTo>
                  <a:pt x="106" y="616"/>
                </a:lnTo>
                <a:lnTo>
                  <a:pt x="119" y="627"/>
                </a:lnTo>
                <a:lnTo>
                  <a:pt x="131" y="637"/>
                </a:lnTo>
                <a:lnTo>
                  <a:pt x="144" y="646"/>
                </a:lnTo>
                <a:lnTo>
                  <a:pt x="158" y="655"/>
                </a:lnTo>
                <a:lnTo>
                  <a:pt x="172" y="662"/>
                </a:lnTo>
                <a:lnTo>
                  <a:pt x="186" y="669"/>
                </a:lnTo>
                <a:lnTo>
                  <a:pt x="200" y="676"/>
                </a:lnTo>
                <a:lnTo>
                  <a:pt x="214" y="681"/>
                </a:lnTo>
                <a:lnTo>
                  <a:pt x="230" y="687"/>
                </a:lnTo>
                <a:lnTo>
                  <a:pt x="246" y="692"/>
                </a:lnTo>
                <a:lnTo>
                  <a:pt x="262" y="696"/>
                </a:lnTo>
                <a:lnTo>
                  <a:pt x="278" y="697"/>
                </a:lnTo>
                <a:lnTo>
                  <a:pt x="294" y="701"/>
                </a:lnTo>
                <a:lnTo>
                  <a:pt x="310" y="701"/>
                </a:lnTo>
                <a:lnTo>
                  <a:pt x="328" y="703"/>
                </a:lnTo>
                <a:lnTo>
                  <a:pt x="802" y="703"/>
                </a:lnTo>
                <a:lnTo>
                  <a:pt x="820" y="701"/>
                </a:lnTo>
                <a:lnTo>
                  <a:pt x="836" y="701"/>
                </a:lnTo>
                <a:lnTo>
                  <a:pt x="851" y="697"/>
                </a:lnTo>
                <a:lnTo>
                  <a:pt x="867" y="696"/>
                </a:lnTo>
                <a:lnTo>
                  <a:pt x="883" y="692"/>
                </a:lnTo>
                <a:lnTo>
                  <a:pt x="899" y="687"/>
                </a:lnTo>
                <a:lnTo>
                  <a:pt x="915" y="681"/>
                </a:lnTo>
                <a:lnTo>
                  <a:pt x="929" y="676"/>
                </a:lnTo>
                <a:lnTo>
                  <a:pt x="943" y="669"/>
                </a:lnTo>
                <a:lnTo>
                  <a:pt x="958" y="662"/>
                </a:lnTo>
                <a:lnTo>
                  <a:pt x="972" y="655"/>
                </a:lnTo>
                <a:lnTo>
                  <a:pt x="986" y="646"/>
                </a:lnTo>
                <a:lnTo>
                  <a:pt x="998" y="637"/>
                </a:lnTo>
                <a:lnTo>
                  <a:pt x="1011" y="627"/>
                </a:lnTo>
                <a:lnTo>
                  <a:pt x="1021" y="616"/>
                </a:lnTo>
                <a:lnTo>
                  <a:pt x="1034" y="605"/>
                </a:lnTo>
                <a:lnTo>
                  <a:pt x="1044" y="595"/>
                </a:lnTo>
                <a:lnTo>
                  <a:pt x="1055" y="582"/>
                </a:lnTo>
                <a:lnTo>
                  <a:pt x="1064" y="570"/>
                </a:lnTo>
                <a:lnTo>
                  <a:pt x="1074" y="558"/>
                </a:lnTo>
                <a:lnTo>
                  <a:pt x="1082" y="543"/>
                </a:lnTo>
                <a:lnTo>
                  <a:pt x="1090" y="531"/>
                </a:lnTo>
                <a:lnTo>
                  <a:pt x="1097" y="517"/>
                </a:lnTo>
                <a:lnTo>
                  <a:pt x="1105" y="501"/>
                </a:lnTo>
                <a:lnTo>
                  <a:pt x="1110" y="487"/>
                </a:lnTo>
                <a:lnTo>
                  <a:pt x="1115" y="471"/>
                </a:lnTo>
                <a:lnTo>
                  <a:pt x="1119" y="457"/>
                </a:lnTo>
                <a:lnTo>
                  <a:pt x="1122" y="441"/>
                </a:lnTo>
                <a:lnTo>
                  <a:pt x="1126" y="423"/>
                </a:lnTo>
                <a:lnTo>
                  <a:pt x="1128" y="407"/>
                </a:lnTo>
                <a:lnTo>
                  <a:pt x="1129" y="391"/>
                </a:lnTo>
                <a:lnTo>
                  <a:pt x="1129" y="374"/>
                </a:lnTo>
                <a:lnTo>
                  <a:pt x="1129" y="328"/>
                </a:lnTo>
                <a:lnTo>
                  <a:pt x="1129" y="310"/>
                </a:lnTo>
                <a:lnTo>
                  <a:pt x="1128" y="294"/>
                </a:lnTo>
                <a:lnTo>
                  <a:pt x="1126" y="278"/>
                </a:lnTo>
                <a:lnTo>
                  <a:pt x="1122" y="260"/>
                </a:lnTo>
                <a:lnTo>
                  <a:pt x="1119" y="246"/>
                </a:lnTo>
                <a:lnTo>
                  <a:pt x="1115" y="230"/>
                </a:lnTo>
                <a:lnTo>
                  <a:pt x="1110" y="214"/>
                </a:lnTo>
                <a:lnTo>
                  <a:pt x="1105" y="200"/>
                </a:lnTo>
                <a:lnTo>
                  <a:pt x="1097" y="186"/>
                </a:lnTo>
                <a:lnTo>
                  <a:pt x="1090" y="172"/>
                </a:lnTo>
                <a:lnTo>
                  <a:pt x="1082" y="158"/>
                </a:lnTo>
                <a:lnTo>
                  <a:pt x="1074" y="144"/>
                </a:lnTo>
                <a:lnTo>
                  <a:pt x="1064" y="131"/>
                </a:lnTo>
                <a:lnTo>
                  <a:pt x="1055" y="119"/>
                </a:lnTo>
                <a:lnTo>
                  <a:pt x="1044" y="106"/>
                </a:lnTo>
                <a:lnTo>
                  <a:pt x="1034" y="96"/>
                </a:lnTo>
                <a:lnTo>
                  <a:pt x="1021" y="85"/>
                </a:lnTo>
                <a:lnTo>
                  <a:pt x="1011" y="75"/>
                </a:lnTo>
                <a:lnTo>
                  <a:pt x="998" y="64"/>
                </a:lnTo>
                <a:lnTo>
                  <a:pt x="986" y="55"/>
                </a:lnTo>
                <a:lnTo>
                  <a:pt x="972" y="46"/>
                </a:lnTo>
                <a:lnTo>
                  <a:pt x="958" y="39"/>
                </a:lnTo>
                <a:lnTo>
                  <a:pt x="943" y="32"/>
                </a:lnTo>
                <a:lnTo>
                  <a:pt x="929" y="25"/>
                </a:lnTo>
                <a:lnTo>
                  <a:pt x="915" y="20"/>
                </a:lnTo>
                <a:lnTo>
                  <a:pt x="899" y="14"/>
                </a:lnTo>
                <a:lnTo>
                  <a:pt x="883" y="9"/>
                </a:lnTo>
                <a:lnTo>
                  <a:pt x="867" y="6"/>
                </a:lnTo>
                <a:lnTo>
                  <a:pt x="851" y="4"/>
                </a:lnTo>
                <a:lnTo>
                  <a:pt x="836" y="2"/>
                </a:lnTo>
                <a:lnTo>
                  <a:pt x="820" y="0"/>
                </a:lnTo>
                <a:lnTo>
                  <a:pt x="802" y="0"/>
                </a:lnTo>
                <a:lnTo>
                  <a:pt x="328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91" name="Rectangle 129"/>
          <p:cNvSpPr>
            <a:spLocks noChangeArrowheads="1"/>
          </p:cNvSpPr>
          <p:nvPr/>
        </p:nvSpPr>
        <p:spPr bwMode="auto">
          <a:xfrm>
            <a:off x="1509637" y="2401888"/>
            <a:ext cx="148756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FFFFF"/>
                </a:solidFill>
              </a:rPr>
              <a:t>PRODUCTION TECHNOLOGY</a:t>
            </a:r>
            <a:endParaRPr lang="en-US" sz="900" b="1" dirty="0">
              <a:latin typeface="Times New Roman" pitchFamily="18" charset="0"/>
            </a:endParaRPr>
          </a:p>
        </p:txBody>
      </p:sp>
      <p:sp>
        <p:nvSpPr>
          <p:cNvPr id="11392" name="Freeform 130"/>
          <p:cNvSpPr>
            <a:spLocks/>
          </p:cNvSpPr>
          <p:nvPr/>
        </p:nvSpPr>
        <p:spPr bwMode="auto">
          <a:xfrm>
            <a:off x="3556000" y="2322513"/>
            <a:ext cx="898525" cy="557212"/>
          </a:xfrm>
          <a:custGeom>
            <a:avLst/>
            <a:gdLst>
              <a:gd name="T0" fmla="*/ 2147483647 w 1130"/>
              <a:gd name="T1" fmla="*/ 99577118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0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1991542369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6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4"/>
                </a:lnTo>
                <a:lnTo>
                  <a:pt x="214" y="20"/>
                </a:lnTo>
                <a:lnTo>
                  <a:pt x="200" y="27"/>
                </a:lnTo>
                <a:lnTo>
                  <a:pt x="184" y="32"/>
                </a:lnTo>
                <a:lnTo>
                  <a:pt x="169" y="41"/>
                </a:lnTo>
                <a:lnTo>
                  <a:pt x="157" y="48"/>
                </a:lnTo>
                <a:lnTo>
                  <a:pt x="143" y="57"/>
                </a:lnTo>
                <a:lnTo>
                  <a:pt x="130" y="66"/>
                </a:lnTo>
                <a:lnTo>
                  <a:pt x="118" y="75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21"/>
                </a:lnTo>
                <a:lnTo>
                  <a:pt x="63" y="133"/>
                </a:lnTo>
                <a:lnTo>
                  <a:pt x="54" y="145"/>
                </a:lnTo>
                <a:lnTo>
                  <a:pt x="46" y="158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6"/>
                </a:lnTo>
                <a:lnTo>
                  <a:pt x="14" y="230"/>
                </a:lnTo>
                <a:lnTo>
                  <a:pt x="8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4"/>
                </a:lnTo>
                <a:lnTo>
                  <a:pt x="0" y="312"/>
                </a:lnTo>
                <a:lnTo>
                  <a:pt x="0" y="328"/>
                </a:lnTo>
                <a:lnTo>
                  <a:pt x="0" y="375"/>
                </a:lnTo>
                <a:lnTo>
                  <a:pt x="0" y="391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8" y="457"/>
                </a:lnTo>
                <a:lnTo>
                  <a:pt x="14" y="473"/>
                </a:lnTo>
                <a:lnTo>
                  <a:pt x="19" y="489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6" y="545"/>
                </a:lnTo>
                <a:lnTo>
                  <a:pt x="54" y="558"/>
                </a:lnTo>
                <a:lnTo>
                  <a:pt x="63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4" y="692"/>
                </a:lnTo>
                <a:lnTo>
                  <a:pt x="260" y="696"/>
                </a:lnTo>
                <a:lnTo>
                  <a:pt x="276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19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6"/>
                </a:lnTo>
                <a:lnTo>
                  <a:pt x="884" y="692"/>
                </a:lnTo>
                <a:lnTo>
                  <a:pt x="900" y="689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8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9"/>
                </a:lnTo>
                <a:lnTo>
                  <a:pt x="1116" y="473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1"/>
                </a:lnTo>
                <a:lnTo>
                  <a:pt x="1130" y="375"/>
                </a:lnTo>
                <a:lnTo>
                  <a:pt x="1130" y="328"/>
                </a:lnTo>
                <a:lnTo>
                  <a:pt x="1130" y="312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6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8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1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5"/>
                </a:lnTo>
                <a:lnTo>
                  <a:pt x="999" y="66"/>
                </a:lnTo>
                <a:lnTo>
                  <a:pt x="985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2"/>
                </a:lnTo>
                <a:lnTo>
                  <a:pt x="930" y="27"/>
                </a:lnTo>
                <a:lnTo>
                  <a:pt x="916" y="20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19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93" name="Freeform 131"/>
          <p:cNvSpPr>
            <a:spLocks/>
          </p:cNvSpPr>
          <p:nvPr/>
        </p:nvSpPr>
        <p:spPr bwMode="auto">
          <a:xfrm>
            <a:off x="3549650" y="2301875"/>
            <a:ext cx="898525" cy="558800"/>
          </a:xfrm>
          <a:custGeom>
            <a:avLst/>
            <a:gdLst>
              <a:gd name="T0" fmla="*/ 2147483647 w 1130"/>
              <a:gd name="T1" fmla="*/ 100461434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502655541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2009227100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7" y="4"/>
                </a:lnTo>
                <a:lnTo>
                  <a:pt x="260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4" y="32"/>
                </a:lnTo>
                <a:lnTo>
                  <a:pt x="169" y="39"/>
                </a:lnTo>
                <a:lnTo>
                  <a:pt x="157" y="48"/>
                </a:lnTo>
                <a:lnTo>
                  <a:pt x="143" y="57"/>
                </a:lnTo>
                <a:lnTo>
                  <a:pt x="130" y="65"/>
                </a:lnTo>
                <a:lnTo>
                  <a:pt x="118" y="74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19"/>
                </a:lnTo>
                <a:lnTo>
                  <a:pt x="65" y="131"/>
                </a:lnTo>
                <a:lnTo>
                  <a:pt x="54" y="145"/>
                </a:lnTo>
                <a:lnTo>
                  <a:pt x="47" y="157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4"/>
                </a:lnTo>
                <a:lnTo>
                  <a:pt x="14" y="230"/>
                </a:lnTo>
                <a:lnTo>
                  <a:pt x="10" y="246"/>
                </a:lnTo>
                <a:lnTo>
                  <a:pt x="7" y="262"/>
                </a:lnTo>
                <a:lnTo>
                  <a:pt x="3" y="278"/>
                </a:lnTo>
                <a:lnTo>
                  <a:pt x="1" y="294"/>
                </a:lnTo>
                <a:lnTo>
                  <a:pt x="0" y="311"/>
                </a:lnTo>
                <a:lnTo>
                  <a:pt x="0" y="327"/>
                </a:lnTo>
                <a:lnTo>
                  <a:pt x="0" y="375"/>
                </a:lnTo>
                <a:lnTo>
                  <a:pt x="0" y="393"/>
                </a:lnTo>
                <a:lnTo>
                  <a:pt x="1" y="409"/>
                </a:lnTo>
                <a:lnTo>
                  <a:pt x="3" y="425"/>
                </a:lnTo>
                <a:lnTo>
                  <a:pt x="7" y="441"/>
                </a:lnTo>
                <a:lnTo>
                  <a:pt x="10" y="457"/>
                </a:lnTo>
                <a:lnTo>
                  <a:pt x="14" y="472"/>
                </a:lnTo>
                <a:lnTo>
                  <a:pt x="19" y="488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7" y="545"/>
                </a:lnTo>
                <a:lnTo>
                  <a:pt x="54" y="557"/>
                </a:lnTo>
                <a:lnTo>
                  <a:pt x="65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6" y="692"/>
                </a:lnTo>
                <a:lnTo>
                  <a:pt x="260" y="695"/>
                </a:lnTo>
                <a:lnTo>
                  <a:pt x="277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5"/>
                </a:lnTo>
                <a:lnTo>
                  <a:pt x="884" y="692"/>
                </a:lnTo>
                <a:lnTo>
                  <a:pt x="900" y="688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6" y="472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3"/>
                </a:lnTo>
                <a:lnTo>
                  <a:pt x="1130" y="375"/>
                </a:lnTo>
                <a:lnTo>
                  <a:pt x="1130" y="327"/>
                </a:lnTo>
                <a:lnTo>
                  <a:pt x="1130" y="311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4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1"/>
                </a:lnTo>
                <a:lnTo>
                  <a:pt x="1056" y="119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4"/>
                </a:lnTo>
                <a:lnTo>
                  <a:pt x="999" y="65"/>
                </a:lnTo>
                <a:lnTo>
                  <a:pt x="985" y="57"/>
                </a:lnTo>
                <a:lnTo>
                  <a:pt x="973" y="48"/>
                </a:lnTo>
                <a:lnTo>
                  <a:pt x="959" y="39"/>
                </a:lnTo>
                <a:lnTo>
                  <a:pt x="945" y="32"/>
                </a:lnTo>
                <a:lnTo>
                  <a:pt x="930" y="27"/>
                </a:lnTo>
                <a:lnTo>
                  <a:pt x="916" y="19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21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394" name="Picture 13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63" y="2301875"/>
            <a:ext cx="9017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95" name="Picture 13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475" y="2301875"/>
            <a:ext cx="9017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96" name="Freeform 134"/>
          <p:cNvSpPr>
            <a:spLocks/>
          </p:cNvSpPr>
          <p:nvPr/>
        </p:nvSpPr>
        <p:spPr bwMode="auto">
          <a:xfrm>
            <a:off x="3549650" y="2301875"/>
            <a:ext cx="898525" cy="558800"/>
          </a:xfrm>
          <a:custGeom>
            <a:avLst/>
            <a:gdLst>
              <a:gd name="T0" fmla="*/ 2147483647 w 1130"/>
              <a:gd name="T1" fmla="*/ 1004614345 h 703"/>
              <a:gd name="T2" fmla="*/ 2147483647 w 1130"/>
              <a:gd name="T3" fmla="*/ 2147483647 h 703"/>
              <a:gd name="T4" fmla="*/ 2147483647 w 1130"/>
              <a:gd name="T5" fmla="*/ 2147483647 h 703"/>
              <a:gd name="T6" fmla="*/ 2147483647 w 1130"/>
              <a:gd name="T7" fmla="*/ 2147483647 h 703"/>
              <a:gd name="T8" fmla="*/ 2147483647 w 1130"/>
              <a:gd name="T9" fmla="*/ 2147483647 h 703"/>
              <a:gd name="T10" fmla="*/ 2147483647 w 1130"/>
              <a:gd name="T11" fmla="*/ 2147483647 h 703"/>
              <a:gd name="T12" fmla="*/ 2147483647 w 1130"/>
              <a:gd name="T13" fmla="*/ 2147483647 h 703"/>
              <a:gd name="T14" fmla="*/ 2147483647 w 1130"/>
              <a:gd name="T15" fmla="*/ 2147483647 h 703"/>
              <a:gd name="T16" fmla="*/ 2147483647 w 1130"/>
              <a:gd name="T17" fmla="*/ 2147483647 h 703"/>
              <a:gd name="T18" fmla="*/ 1507966423 w 1130"/>
              <a:gd name="T19" fmla="*/ 2147483647 h 703"/>
              <a:gd name="T20" fmla="*/ 0 w 1130"/>
              <a:gd name="T21" fmla="*/ 2147483647 h 703"/>
              <a:gd name="T22" fmla="*/ 0 w 1130"/>
              <a:gd name="T23" fmla="*/ 2147483647 h 703"/>
              <a:gd name="T24" fmla="*/ 2147483647 w 1130"/>
              <a:gd name="T25" fmla="*/ 2147483647 h 703"/>
              <a:gd name="T26" fmla="*/ 2147483647 w 1130"/>
              <a:gd name="T27" fmla="*/ 2147483647 h 703"/>
              <a:gd name="T28" fmla="*/ 2147483647 w 1130"/>
              <a:gd name="T29" fmla="*/ 2147483647 h 703"/>
              <a:gd name="T30" fmla="*/ 2147483647 w 1130"/>
              <a:gd name="T31" fmla="*/ 2147483647 h 703"/>
              <a:gd name="T32" fmla="*/ 2147483647 w 1130"/>
              <a:gd name="T33" fmla="*/ 2147483647 h 703"/>
              <a:gd name="T34" fmla="*/ 2147483647 w 1130"/>
              <a:gd name="T35" fmla="*/ 2147483647 h 703"/>
              <a:gd name="T36" fmla="*/ 2147483647 w 1130"/>
              <a:gd name="T37" fmla="*/ 2147483647 h 703"/>
              <a:gd name="T38" fmla="*/ 2147483647 w 1130"/>
              <a:gd name="T39" fmla="*/ 2147483647 h 703"/>
              <a:gd name="T40" fmla="*/ 2147483647 w 1130"/>
              <a:gd name="T41" fmla="*/ 2147483647 h 703"/>
              <a:gd name="T42" fmla="*/ 2147483647 w 1130"/>
              <a:gd name="T43" fmla="*/ 2147483647 h 703"/>
              <a:gd name="T44" fmla="*/ 2147483647 w 1130"/>
              <a:gd name="T45" fmla="*/ 2147483647 h 703"/>
              <a:gd name="T46" fmla="*/ 2147483647 w 1130"/>
              <a:gd name="T47" fmla="*/ 2147483647 h 703"/>
              <a:gd name="T48" fmla="*/ 2147483647 w 1130"/>
              <a:gd name="T49" fmla="*/ 2147483647 h 703"/>
              <a:gd name="T50" fmla="*/ 2147483647 w 1130"/>
              <a:gd name="T51" fmla="*/ 2147483647 h 703"/>
              <a:gd name="T52" fmla="*/ 2147483647 w 1130"/>
              <a:gd name="T53" fmla="*/ 2147483647 h 703"/>
              <a:gd name="T54" fmla="*/ 2147483647 w 1130"/>
              <a:gd name="T55" fmla="*/ 2147483647 h 703"/>
              <a:gd name="T56" fmla="*/ 2147483647 w 1130"/>
              <a:gd name="T57" fmla="*/ 2147483647 h 703"/>
              <a:gd name="T58" fmla="*/ 2147483647 w 1130"/>
              <a:gd name="T59" fmla="*/ 2147483647 h 703"/>
              <a:gd name="T60" fmla="*/ 2147483647 w 1130"/>
              <a:gd name="T61" fmla="*/ 2147483647 h 703"/>
              <a:gd name="T62" fmla="*/ 2147483647 w 1130"/>
              <a:gd name="T63" fmla="*/ 2147483647 h 703"/>
              <a:gd name="T64" fmla="*/ 2147483647 w 1130"/>
              <a:gd name="T65" fmla="*/ 2147483647 h 703"/>
              <a:gd name="T66" fmla="*/ 2147483647 w 1130"/>
              <a:gd name="T67" fmla="*/ 2147483647 h 703"/>
              <a:gd name="T68" fmla="*/ 2147483647 w 1130"/>
              <a:gd name="T69" fmla="*/ 2147483647 h 703"/>
              <a:gd name="T70" fmla="*/ 2147483647 w 1130"/>
              <a:gd name="T71" fmla="*/ 2147483647 h 703"/>
              <a:gd name="T72" fmla="*/ 2147483647 w 1130"/>
              <a:gd name="T73" fmla="*/ 2147483647 h 703"/>
              <a:gd name="T74" fmla="*/ 2147483647 w 1130"/>
              <a:gd name="T75" fmla="*/ 2147483647 h 703"/>
              <a:gd name="T76" fmla="*/ 2147483647 w 1130"/>
              <a:gd name="T77" fmla="*/ 2147483647 h 703"/>
              <a:gd name="T78" fmla="*/ 2147483647 w 1130"/>
              <a:gd name="T79" fmla="*/ 2147483647 h 703"/>
              <a:gd name="T80" fmla="*/ 2147483647 w 1130"/>
              <a:gd name="T81" fmla="*/ 2147483647 h 703"/>
              <a:gd name="T82" fmla="*/ 2147483647 w 1130"/>
              <a:gd name="T83" fmla="*/ 2147483647 h 703"/>
              <a:gd name="T84" fmla="*/ 2147483647 w 1130"/>
              <a:gd name="T85" fmla="*/ 2009227100 h 703"/>
              <a:gd name="T86" fmla="*/ 2147483647 w 1130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0"/>
              <a:gd name="T133" fmla="*/ 0 h 703"/>
              <a:gd name="T134" fmla="*/ 1130 w 1130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0" h="703">
                <a:moveTo>
                  <a:pt x="327" y="0"/>
                </a:moveTo>
                <a:lnTo>
                  <a:pt x="309" y="0"/>
                </a:lnTo>
                <a:lnTo>
                  <a:pt x="293" y="2"/>
                </a:lnTo>
                <a:lnTo>
                  <a:pt x="276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4" y="32"/>
                </a:lnTo>
                <a:lnTo>
                  <a:pt x="169" y="41"/>
                </a:lnTo>
                <a:lnTo>
                  <a:pt x="157" y="48"/>
                </a:lnTo>
                <a:lnTo>
                  <a:pt x="143" y="57"/>
                </a:lnTo>
                <a:lnTo>
                  <a:pt x="130" y="65"/>
                </a:lnTo>
                <a:lnTo>
                  <a:pt x="118" y="74"/>
                </a:lnTo>
                <a:lnTo>
                  <a:pt x="106" y="85"/>
                </a:lnTo>
                <a:lnTo>
                  <a:pt x="95" y="96"/>
                </a:lnTo>
                <a:lnTo>
                  <a:pt x="84" y="108"/>
                </a:lnTo>
                <a:lnTo>
                  <a:pt x="74" y="120"/>
                </a:lnTo>
                <a:lnTo>
                  <a:pt x="63" y="133"/>
                </a:lnTo>
                <a:lnTo>
                  <a:pt x="54" y="145"/>
                </a:lnTo>
                <a:lnTo>
                  <a:pt x="46" y="157"/>
                </a:lnTo>
                <a:lnTo>
                  <a:pt x="38" y="172"/>
                </a:lnTo>
                <a:lnTo>
                  <a:pt x="31" y="186"/>
                </a:lnTo>
                <a:lnTo>
                  <a:pt x="24" y="200"/>
                </a:lnTo>
                <a:lnTo>
                  <a:pt x="19" y="216"/>
                </a:lnTo>
                <a:lnTo>
                  <a:pt x="14" y="230"/>
                </a:lnTo>
                <a:lnTo>
                  <a:pt x="8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4"/>
                </a:lnTo>
                <a:lnTo>
                  <a:pt x="0" y="311"/>
                </a:lnTo>
                <a:lnTo>
                  <a:pt x="0" y="327"/>
                </a:lnTo>
                <a:lnTo>
                  <a:pt x="0" y="375"/>
                </a:lnTo>
                <a:lnTo>
                  <a:pt x="0" y="391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8" y="457"/>
                </a:lnTo>
                <a:lnTo>
                  <a:pt x="14" y="472"/>
                </a:lnTo>
                <a:lnTo>
                  <a:pt x="19" y="488"/>
                </a:lnTo>
                <a:lnTo>
                  <a:pt x="24" y="503"/>
                </a:lnTo>
                <a:lnTo>
                  <a:pt x="31" y="517"/>
                </a:lnTo>
                <a:lnTo>
                  <a:pt x="38" y="531"/>
                </a:lnTo>
                <a:lnTo>
                  <a:pt x="46" y="545"/>
                </a:lnTo>
                <a:lnTo>
                  <a:pt x="54" y="557"/>
                </a:lnTo>
                <a:lnTo>
                  <a:pt x="63" y="572"/>
                </a:lnTo>
                <a:lnTo>
                  <a:pt x="74" y="584"/>
                </a:lnTo>
                <a:lnTo>
                  <a:pt x="84" y="595"/>
                </a:lnTo>
                <a:lnTo>
                  <a:pt x="95" y="607"/>
                </a:lnTo>
                <a:lnTo>
                  <a:pt x="106" y="618"/>
                </a:lnTo>
                <a:lnTo>
                  <a:pt x="118" y="628"/>
                </a:lnTo>
                <a:lnTo>
                  <a:pt x="130" y="637"/>
                </a:lnTo>
                <a:lnTo>
                  <a:pt x="143" y="646"/>
                </a:lnTo>
                <a:lnTo>
                  <a:pt x="157" y="655"/>
                </a:lnTo>
                <a:lnTo>
                  <a:pt x="169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4" y="692"/>
                </a:lnTo>
                <a:lnTo>
                  <a:pt x="260" y="695"/>
                </a:lnTo>
                <a:lnTo>
                  <a:pt x="276" y="699"/>
                </a:lnTo>
                <a:lnTo>
                  <a:pt x="293" y="701"/>
                </a:lnTo>
                <a:lnTo>
                  <a:pt x="309" y="703"/>
                </a:lnTo>
                <a:lnTo>
                  <a:pt x="327" y="703"/>
                </a:lnTo>
                <a:lnTo>
                  <a:pt x="803" y="703"/>
                </a:lnTo>
                <a:lnTo>
                  <a:pt x="819" y="703"/>
                </a:lnTo>
                <a:lnTo>
                  <a:pt x="837" y="701"/>
                </a:lnTo>
                <a:lnTo>
                  <a:pt x="853" y="699"/>
                </a:lnTo>
                <a:lnTo>
                  <a:pt x="868" y="695"/>
                </a:lnTo>
                <a:lnTo>
                  <a:pt x="884" y="692"/>
                </a:lnTo>
                <a:lnTo>
                  <a:pt x="900" y="688"/>
                </a:lnTo>
                <a:lnTo>
                  <a:pt x="916" y="683"/>
                </a:lnTo>
                <a:lnTo>
                  <a:pt x="930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5" y="646"/>
                </a:lnTo>
                <a:lnTo>
                  <a:pt x="999" y="637"/>
                </a:lnTo>
                <a:lnTo>
                  <a:pt x="1012" y="628"/>
                </a:lnTo>
                <a:lnTo>
                  <a:pt x="1022" y="618"/>
                </a:lnTo>
                <a:lnTo>
                  <a:pt x="1035" y="607"/>
                </a:lnTo>
                <a:lnTo>
                  <a:pt x="1045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1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6" y="472"/>
                </a:lnTo>
                <a:lnTo>
                  <a:pt x="1120" y="457"/>
                </a:lnTo>
                <a:lnTo>
                  <a:pt x="1123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0" y="391"/>
                </a:lnTo>
                <a:lnTo>
                  <a:pt x="1130" y="375"/>
                </a:lnTo>
                <a:lnTo>
                  <a:pt x="1130" y="327"/>
                </a:lnTo>
                <a:lnTo>
                  <a:pt x="1130" y="311"/>
                </a:lnTo>
                <a:lnTo>
                  <a:pt x="1129" y="294"/>
                </a:lnTo>
                <a:lnTo>
                  <a:pt x="1127" y="278"/>
                </a:lnTo>
                <a:lnTo>
                  <a:pt x="1123" y="262"/>
                </a:lnTo>
                <a:lnTo>
                  <a:pt x="1120" y="246"/>
                </a:lnTo>
                <a:lnTo>
                  <a:pt x="1116" y="230"/>
                </a:lnTo>
                <a:lnTo>
                  <a:pt x="1111" y="216"/>
                </a:lnTo>
                <a:lnTo>
                  <a:pt x="1104" y="200"/>
                </a:lnTo>
                <a:lnTo>
                  <a:pt x="1099" y="186"/>
                </a:lnTo>
                <a:lnTo>
                  <a:pt x="1091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5" y="108"/>
                </a:lnTo>
                <a:lnTo>
                  <a:pt x="1035" y="96"/>
                </a:lnTo>
                <a:lnTo>
                  <a:pt x="1022" y="85"/>
                </a:lnTo>
                <a:lnTo>
                  <a:pt x="1012" y="74"/>
                </a:lnTo>
                <a:lnTo>
                  <a:pt x="999" y="65"/>
                </a:lnTo>
                <a:lnTo>
                  <a:pt x="985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2"/>
                </a:lnTo>
                <a:lnTo>
                  <a:pt x="930" y="27"/>
                </a:lnTo>
                <a:lnTo>
                  <a:pt x="916" y="19"/>
                </a:lnTo>
                <a:lnTo>
                  <a:pt x="900" y="14"/>
                </a:lnTo>
                <a:lnTo>
                  <a:pt x="884" y="11"/>
                </a:lnTo>
                <a:lnTo>
                  <a:pt x="868" y="7"/>
                </a:lnTo>
                <a:lnTo>
                  <a:pt x="853" y="4"/>
                </a:lnTo>
                <a:lnTo>
                  <a:pt x="837" y="2"/>
                </a:lnTo>
                <a:lnTo>
                  <a:pt x="819" y="0"/>
                </a:lnTo>
                <a:lnTo>
                  <a:pt x="803" y="0"/>
                </a:lnTo>
                <a:lnTo>
                  <a:pt x="327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97" name="Rectangle 135"/>
          <p:cNvSpPr>
            <a:spLocks noChangeArrowheads="1"/>
          </p:cNvSpPr>
          <p:nvPr/>
        </p:nvSpPr>
        <p:spPr bwMode="auto">
          <a:xfrm>
            <a:off x="3657600" y="2514600"/>
            <a:ext cx="93027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1100" b="1" dirty="0" smtClean="0">
                <a:solidFill>
                  <a:srgbClr val="FFFFFF"/>
                </a:solidFill>
              </a:rPr>
              <a:t>QUALITY</a:t>
            </a:r>
            <a:endParaRPr lang="en-US" sz="1100" b="1" dirty="0">
              <a:latin typeface="Times New Roman" pitchFamily="18" charset="0"/>
            </a:endParaRPr>
          </a:p>
        </p:txBody>
      </p:sp>
      <p:sp>
        <p:nvSpPr>
          <p:cNvPr id="11398" name="Freeform 136"/>
          <p:cNvSpPr>
            <a:spLocks/>
          </p:cNvSpPr>
          <p:nvPr/>
        </p:nvSpPr>
        <p:spPr bwMode="auto">
          <a:xfrm>
            <a:off x="5413375" y="2338388"/>
            <a:ext cx="898525" cy="557212"/>
          </a:xfrm>
          <a:custGeom>
            <a:avLst/>
            <a:gdLst>
              <a:gd name="T0" fmla="*/ 2147483647 w 1131"/>
              <a:gd name="T1" fmla="*/ 99577118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0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1991542369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0" y="2"/>
                </a:lnTo>
                <a:lnTo>
                  <a:pt x="294" y="2"/>
                </a:lnTo>
                <a:lnTo>
                  <a:pt x="278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6"/>
                </a:lnTo>
                <a:lnTo>
                  <a:pt x="214" y="21"/>
                </a:lnTo>
                <a:lnTo>
                  <a:pt x="200" y="27"/>
                </a:lnTo>
                <a:lnTo>
                  <a:pt x="184" y="34"/>
                </a:lnTo>
                <a:lnTo>
                  <a:pt x="170" y="41"/>
                </a:lnTo>
                <a:lnTo>
                  <a:pt x="157" y="48"/>
                </a:lnTo>
                <a:lnTo>
                  <a:pt x="143" y="57"/>
                </a:lnTo>
                <a:lnTo>
                  <a:pt x="131" y="66"/>
                </a:lnTo>
                <a:lnTo>
                  <a:pt x="119" y="76"/>
                </a:lnTo>
                <a:lnTo>
                  <a:pt x="106" y="85"/>
                </a:lnTo>
                <a:lnTo>
                  <a:pt x="96" y="98"/>
                </a:lnTo>
                <a:lnTo>
                  <a:pt x="85" y="108"/>
                </a:lnTo>
                <a:lnTo>
                  <a:pt x="74" y="121"/>
                </a:lnTo>
                <a:lnTo>
                  <a:pt x="64" y="133"/>
                </a:lnTo>
                <a:lnTo>
                  <a:pt x="55" y="145"/>
                </a:lnTo>
                <a:lnTo>
                  <a:pt x="46" y="158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19" y="216"/>
                </a:lnTo>
                <a:lnTo>
                  <a:pt x="14" y="230"/>
                </a:lnTo>
                <a:lnTo>
                  <a:pt x="9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6"/>
                </a:lnTo>
                <a:lnTo>
                  <a:pt x="0" y="312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9" y="457"/>
                </a:lnTo>
                <a:lnTo>
                  <a:pt x="14" y="473"/>
                </a:lnTo>
                <a:lnTo>
                  <a:pt x="19" y="489"/>
                </a:lnTo>
                <a:lnTo>
                  <a:pt x="25" y="503"/>
                </a:lnTo>
                <a:lnTo>
                  <a:pt x="32" y="517"/>
                </a:lnTo>
                <a:lnTo>
                  <a:pt x="39" y="531"/>
                </a:lnTo>
                <a:lnTo>
                  <a:pt x="46" y="545"/>
                </a:lnTo>
                <a:lnTo>
                  <a:pt x="55" y="558"/>
                </a:lnTo>
                <a:lnTo>
                  <a:pt x="64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6" y="618"/>
                </a:lnTo>
                <a:lnTo>
                  <a:pt x="119" y="628"/>
                </a:lnTo>
                <a:lnTo>
                  <a:pt x="131" y="637"/>
                </a:lnTo>
                <a:lnTo>
                  <a:pt x="143" y="646"/>
                </a:lnTo>
                <a:lnTo>
                  <a:pt x="157" y="655"/>
                </a:lnTo>
                <a:lnTo>
                  <a:pt x="170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9"/>
                </a:lnTo>
                <a:lnTo>
                  <a:pt x="244" y="692"/>
                </a:lnTo>
                <a:lnTo>
                  <a:pt x="260" y="696"/>
                </a:lnTo>
                <a:lnTo>
                  <a:pt x="278" y="699"/>
                </a:lnTo>
                <a:lnTo>
                  <a:pt x="294" y="701"/>
                </a:lnTo>
                <a:lnTo>
                  <a:pt x="310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6"/>
                </a:lnTo>
                <a:lnTo>
                  <a:pt x="885" y="692"/>
                </a:lnTo>
                <a:lnTo>
                  <a:pt x="901" y="689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7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5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6" y="558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6" y="503"/>
                </a:lnTo>
                <a:lnTo>
                  <a:pt x="1111" y="489"/>
                </a:lnTo>
                <a:lnTo>
                  <a:pt x="1117" y="473"/>
                </a:lnTo>
                <a:lnTo>
                  <a:pt x="1120" y="457"/>
                </a:lnTo>
                <a:lnTo>
                  <a:pt x="1125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2"/>
                </a:lnTo>
                <a:lnTo>
                  <a:pt x="1129" y="296"/>
                </a:lnTo>
                <a:lnTo>
                  <a:pt x="1127" y="278"/>
                </a:lnTo>
                <a:lnTo>
                  <a:pt x="1125" y="262"/>
                </a:lnTo>
                <a:lnTo>
                  <a:pt x="1120" y="246"/>
                </a:lnTo>
                <a:lnTo>
                  <a:pt x="1117" y="230"/>
                </a:lnTo>
                <a:lnTo>
                  <a:pt x="1111" y="216"/>
                </a:lnTo>
                <a:lnTo>
                  <a:pt x="1106" y="200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8"/>
                </a:lnTo>
                <a:lnTo>
                  <a:pt x="1076" y="145"/>
                </a:lnTo>
                <a:lnTo>
                  <a:pt x="1065" y="133"/>
                </a:lnTo>
                <a:lnTo>
                  <a:pt x="1056" y="121"/>
                </a:lnTo>
                <a:lnTo>
                  <a:pt x="1046" y="108"/>
                </a:lnTo>
                <a:lnTo>
                  <a:pt x="1035" y="98"/>
                </a:lnTo>
                <a:lnTo>
                  <a:pt x="1025" y="85"/>
                </a:lnTo>
                <a:lnTo>
                  <a:pt x="1012" y="76"/>
                </a:lnTo>
                <a:lnTo>
                  <a:pt x="1000" y="66"/>
                </a:lnTo>
                <a:lnTo>
                  <a:pt x="987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4"/>
                </a:lnTo>
                <a:lnTo>
                  <a:pt x="931" y="27"/>
                </a:lnTo>
                <a:lnTo>
                  <a:pt x="917" y="21"/>
                </a:lnTo>
                <a:lnTo>
                  <a:pt x="901" y="16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2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99" name="Freeform 137"/>
          <p:cNvSpPr>
            <a:spLocks/>
          </p:cNvSpPr>
          <p:nvPr/>
        </p:nvSpPr>
        <p:spPr bwMode="auto">
          <a:xfrm>
            <a:off x="5413375" y="2301875"/>
            <a:ext cx="898525" cy="558800"/>
          </a:xfrm>
          <a:custGeom>
            <a:avLst/>
            <a:gdLst>
              <a:gd name="T0" fmla="*/ 2147483647 w 1131"/>
              <a:gd name="T1" fmla="*/ 100461434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1002903221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2009227100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1" y="0"/>
                </a:lnTo>
                <a:lnTo>
                  <a:pt x="294" y="2"/>
                </a:lnTo>
                <a:lnTo>
                  <a:pt x="278" y="4"/>
                </a:lnTo>
                <a:lnTo>
                  <a:pt x="262" y="7"/>
                </a:lnTo>
                <a:lnTo>
                  <a:pt x="246" y="11"/>
                </a:lnTo>
                <a:lnTo>
                  <a:pt x="230" y="14"/>
                </a:lnTo>
                <a:lnTo>
                  <a:pt x="214" y="19"/>
                </a:lnTo>
                <a:lnTo>
                  <a:pt x="200" y="27"/>
                </a:lnTo>
                <a:lnTo>
                  <a:pt x="186" y="32"/>
                </a:lnTo>
                <a:lnTo>
                  <a:pt x="172" y="39"/>
                </a:lnTo>
                <a:lnTo>
                  <a:pt x="157" y="48"/>
                </a:lnTo>
                <a:lnTo>
                  <a:pt x="145" y="57"/>
                </a:lnTo>
                <a:lnTo>
                  <a:pt x="131" y="65"/>
                </a:lnTo>
                <a:lnTo>
                  <a:pt x="119" y="74"/>
                </a:lnTo>
                <a:lnTo>
                  <a:pt x="108" y="85"/>
                </a:lnTo>
                <a:lnTo>
                  <a:pt x="96" y="96"/>
                </a:lnTo>
                <a:lnTo>
                  <a:pt x="85" y="108"/>
                </a:lnTo>
                <a:lnTo>
                  <a:pt x="74" y="120"/>
                </a:lnTo>
                <a:lnTo>
                  <a:pt x="65" y="133"/>
                </a:lnTo>
                <a:lnTo>
                  <a:pt x="57" y="145"/>
                </a:lnTo>
                <a:lnTo>
                  <a:pt x="48" y="157"/>
                </a:lnTo>
                <a:lnTo>
                  <a:pt x="39" y="172"/>
                </a:lnTo>
                <a:lnTo>
                  <a:pt x="32" y="186"/>
                </a:lnTo>
                <a:lnTo>
                  <a:pt x="26" y="202"/>
                </a:lnTo>
                <a:lnTo>
                  <a:pt x="19" y="216"/>
                </a:lnTo>
                <a:lnTo>
                  <a:pt x="14" y="232"/>
                </a:lnTo>
                <a:lnTo>
                  <a:pt x="11" y="246"/>
                </a:lnTo>
                <a:lnTo>
                  <a:pt x="7" y="262"/>
                </a:lnTo>
                <a:lnTo>
                  <a:pt x="3" y="280"/>
                </a:lnTo>
                <a:lnTo>
                  <a:pt x="2" y="295"/>
                </a:lnTo>
                <a:lnTo>
                  <a:pt x="0" y="311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2" y="409"/>
                </a:lnTo>
                <a:lnTo>
                  <a:pt x="3" y="425"/>
                </a:lnTo>
                <a:lnTo>
                  <a:pt x="7" y="441"/>
                </a:lnTo>
                <a:lnTo>
                  <a:pt x="11" y="457"/>
                </a:lnTo>
                <a:lnTo>
                  <a:pt x="14" y="472"/>
                </a:lnTo>
                <a:lnTo>
                  <a:pt x="19" y="488"/>
                </a:lnTo>
                <a:lnTo>
                  <a:pt x="26" y="503"/>
                </a:lnTo>
                <a:lnTo>
                  <a:pt x="32" y="517"/>
                </a:lnTo>
                <a:lnTo>
                  <a:pt x="39" y="531"/>
                </a:lnTo>
                <a:lnTo>
                  <a:pt x="48" y="545"/>
                </a:lnTo>
                <a:lnTo>
                  <a:pt x="57" y="557"/>
                </a:lnTo>
                <a:lnTo>
                  <a:pt x="65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8" y="618"/>
                </a:lnTo>
                <a:lnTo>
                  <a:pt x="119" y="628"/>
                </a:lnTo>
                <a:lnTo>
                  <a:pt x="131" y="637"/>
                </a:lnTo>
                <a:lnTo>
                  <a:pt x="145" y="646"/>
                </a:lnTo>
                <a:lnTo>
                  <a:pt x="157" y="655"/>
                </a:lnTo>
                <a:lnTo>
                  <a:pt x="172" y="664"/>
                </a:lnTo>
                <a:lnTo>
                  <a:pt x="186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6" y="692"/>
                </a:lnTo>
                <a:lnTo>
                  <a:pt x="262" y="695"/>
                </a:lnTo>
                <a:lnTo>
                  <a:pt x="278" y="699"/>
                </a:lnTo>
                <a:lnTo>
                  <a:pt x="294" y="701"/>
                </a:lnTo>
                <a:lnTo>
                  <a:pt x="311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5"/>
                </a:lnTo>
                <a:lnTo>
                  <a:pt x="885" y="692"/>
                </a:lnTo>
                <a:lnTo>
                  <a:pt x="901" y="688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6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3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4" y="557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4" y="503"/>
                </a:lnTo>
                <a:lnTo>
                  <a:pt x="1111" y="488"/>
                </a:lnTo>
                <a:lnTo>
                  <a:pt x="1117" y="472"/>
                </a:lnTo>
                <a:lnTo>
                  <a:pt x="1120" y="457"/>
                </a:lnTo>
                <a:lnTo>
                  <a:pt x="1124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1"/>
                </a:lnTo>
                <a:lnTo>
                  <a:pt x="1129" y="295"/>
                </a:lnTo>
                <a:lnTo>
                  <a:pt x="1127" y="280"/>
                </a:lnTo>
                <a:lnTo>
                  <a:pt x="1124" y="262"/>
                </a:lnTo>
                <a:lnTo>
                  <a:pt x="1120" y="246"/>
                </a:lnTo>
                <a:lnTo>
                  <a:pt x="1117" y="232"/>
                </a:lnTo>
                <a:lnTo>
                  <a:pt x="1111" y="216"/>
                </a:lnTo>
                <a:lnTo>
                  <a:pt x="1104" y="202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7"/>
                </a:lnTo>
                <a:lnTo>
                  <a:pt x="1074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6" y="108"/>
                </a:lnTo>
                <a:lnTo>
                  <a:pt x="1035" y="96"/>
                </a:lnTo>
                <a:lnTo>
                  <a:pt x="1023" y="85"/>
                </a:lnTo>
                <a:lnTo>
                  <a:pt x="1012" y="74"/>
                </a:lnTo>
                <a:lnTo>
                  <a:pt x="1000" y="65"/>
                </a:lnTo>
                <a:lnTo>
                  <a:pt x="986" y="57"/>
                </a:lnTo>
                <a:lnTo>
                  <a:pt x="973" y="48"/>
                </a:lnTo>
                <a:lnTo>
                  <a:pt x="959" y="39"/>
                </a:lnTo>
                <a:lnTo>
                  <a:pt x="945" y="32"/>
                </a:lnTo>
                <a:lnTo>
                  <a:pt x="931" y="27"/>
                </a:lnTo>
                <a:lnTo>
                  <a:pt x="917" y="19"/>
                </a:lnTo>
                <a:lnTo>
                  <a:pt x="901" y="14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0"/>
                </a:lnTo>
                <a:lnTo>
                  <a:pt x="803" y="0"/>
                </a:lnTo>
                <a:lnTo>
                  <a:pt x="327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1400" name="Picture 1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01875"/>
            <a:ext cx="9001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01" name="Picture 13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301875"/>
            <a:ext cx="900113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02" name="Freeform 140"/>
          <p:cNvSpPr>
            <a:spLocks/>
          </p:cNvSpPr>
          <p:nvPr/>
        </p:nvSpPr>
        <p:spPr bwMode="auto">
          <a:xfrm>
            <a:off x="5413375" y="2301875"/>
            <a:ext cx="898525" cy="558800"/>
          </a:xfrm>
          <a:custGeom>
            <a:avLst/>
            <a:gdLst>
              <a:gd name="T0" fmla="*/ 2147483647 w 1131"/>
              <a:gd name="T1" fmla="*/ 1004614345 h 703"/>
              <a:gd name="T2" fmla="*/ 2147483647 w 1131"/>
              <a:gd name="T3" fmla="*/ 2147483647 h 703"/>
              <a:gd name="T4" fmla="*/ 2147483647 w 1131"/>
              <a:gd name="T5" fmla="*/ 2147483647 h 703"/>
              <a:gd name="T6" fmla="*/ 2147483647 w 1131"/>
              <a:gd name="T7" fmla="*/ 2147483647 h 703"/>
              <a:gd name="T8" fmla="*/ 2147483647 w 1131"/>
              <a:gd name="T9" fmla="*/ 2147483647 h 703"/>
              <a:gd name="T10" fmla="*/ 2147483647 w 1131"/>
              <a:gd name="T11" fmla="*/ 2147483647 h 703"/>
              <a:gd name="T12" fmla="*/ 2147483647 w 1131"/>
              <a:gd name="T13" fmla="*/ 2147483647 h 703"/>
              <a:gd name="T14" fmla="*/ 2147483647 w 1131"/>
              <a:gd name="T15" fmla="*/ 2147483647 h 703"/>
              <a:gd name="T16" fmla="*/ 2147483647 w 1131"/>
              <a:gd name="T17" fmla="*/ 2147483647 h 703"/>
              <a:gd name="T18" fmla="*/ 1504039236 w 1131"/>
              <a:gd name="T19" fmla="*/ 2147483647 h 703"/>
              <a:gd name="T20" fmla="*/ 0 w 1131"/>
              <a:gd name="T21" fmla="*/ 2147483647 h 703"/>
              <a:gd name="T22" fmla="*/ 0 w 1131"/>
              <a:gd name="T23" fmla="*/ 2147483647 h 703"/>
              <a:gd name="T24" fmla="*/ 2147483647 w 1131"/>
              <a:gd name="T25" fmla="*/ 2147483647 h 703"/>
              <a:gd name="T26" fmla="*/ 2147483647 w 1131"/>
              <a:gd name="T27" fmla="*/ 2147483647 h 703"/>
              <a:gd name="T28" fmla="*/ 2147483647 w 1131"/>
              <a:gd name="T29" fmla="*/ 2147483647 h 703"/>
              <a:gd name="T30" fmla="*/ 2147483647 w 1131"/>
              <a:gd name="T31" fmla="*/ 2147483647 h 703"/>
              <a:gd name="T32" fmla="*/ 2147483647 w 1131"/>
              <a:gd name="T33" fmla="*/ 2147483647 h 703"/>
              <a:gd name="T34" fmla="*/ 2147483647 w 1131"/>
              <a:gd name="T35" fmla="*/ 2147483647 h 703"/>
              <a:gd name="T36" fmla="*/ 2147483647 w 1131"/>
              <a:gd name="T37" fmla="*/ 2147483647 h 703"/>
              <a:gd name="T38" fmla="*/ 2147483647 w 1131"/>
              <a:gd name="T39" fmla="*/ 2147483647 h 703"/>
              <a:gd name="T40" fmla="*/ 2147483647 w 1131"/>
              <a:gd name="T41" fmla="*/ 2147483647 h 703"/>
              <a:gd name="T42" fmla="*/ 2147483647 w 1131"/>
              <a:gd name="T43" fmla="*/ 2147483647 h 703"/>
              <a:gd name="T44" fmla="*/ 2147483647 w 1131"/>
              <a:gd name="T45" fmla="*/ 2147483647 h 703"/>
              <a:gd name="T46" fmla="*/ 2147483647 w 1131"/>
              <a:gd name="T47" fmla="*/ 2147483647 h 703"/>
              <a:gd name="T48" fmla="*/ 2147483647 w 1131"/>
              <a:gd name="T49" fmla="*/ 2147483647 h 703"/>
              <a:gd name="T50" fmla="*/ 2147483647 w 1131"/>
              <a:gd name="T51" fmla="*/ 2147483647 h 703"/>
              <a:gd name="T52" fmla="*/ 2147483647 w 1131"/>
              <a:gd name="T53" fmla="*/ 2147483647 h 703"/>
              <a:gd name="T54" fmla="*/ 2147483647 w 1131"/>
              <a:gd name="T55" fmla="*/ 2147483647 h 703"/>
              <a:gd name="T56" fmla="*/ 2147483647 w 1131"/>
              <a:gd name="T57" fmla="*/ 2147483647 h 703"/>
              <a:gd name="T58" fmla="*/ 2147483647 w 1131"/>
              <a:gd name="T59" fmla="*/ 2147483647 h 703"/>
              <a:gd name="T60" fmla="*/ 2147483647 w 1131"/>
              <a:gd name="T61" fmla="*/ 2147483647 h 703"/>
              <a:gd name="T62" fmla="*/ 2147483647 w 1131"/>
              <a:gd name="T63" fmla="*/ 2147483647 h 703"/>
              <a:gd name="T64" fmla="*/ 2147483647 w 1131"/>
              <a:gd name="T65" fmla="*/ 2147483647 h 703"/>
              <a:gd name="T66" fmla="*/ 2147483647 w 1131"/>
              <a:gd name="T67" fmla="*/ 2147483647 h 703"/>
              <a:gd name="T68" fmla="*/ 2147483647 w 1131"/>
              <a:gd name="T69" fmla="*/ 2147483647 h 703"/>
              <a:gd name="T70" fmla="*/ 2147483647 w 1131"/>
              <a:gd name="T71" fmla="*/ 2147483647 h 703"/>
              <a:gd name="T72" fmla="*/ 2147483647 w 1131"/>
              <a:gd name="T73" fmla="*/ 2147483647 h 703"/>
              <a:gd name="T74" fmla="*/ 2147483647 w 1131"/>
              <a:gd name="T75" fmla="*/ 2147483647 h 703"/>
              <a:gd name="T76" fmla="*/ 2147483647 w 1131"/>
              <a:gd name="T77" fmla="*/ 2147483647 h 703"/>
              <a:gd name="T78" fmla="*/ 2147483647 w 1131"/>
              <a:gd name="T79" fmla="*/ 2147483647 h 703"/>
              <a:gd name="T80" fmla="*/ 2147483647 w 1131"/>
              <a:gd name="T81" fmla="*/ 2147483647 h 703"/>
              <a:gd name="T82" fmla="*/ 2147483647 w 1131"/>
              <a:gd name="T83" fmla="*/ 2147483647 h 703"/>
              <a:gd name="T84" fmla="*/ 2147483647 w 1131"/>
              <a:gd name="T85" fmla="*/ 2009227100 h 703"/>
              <a:gd name="T86" fmla="*/ 2147483647 w 1131"/>
              <a:gd name="T87" fmla="*/ 0 h 70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131"/>
              <a:gd name="T133" fmla="*/ 0 h 703"/>
              <a:gd name="T134" fmla="*/ 1131 w 1131"/>
              <a:gd name="T135" fmla="*/ 703 h 70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131" h="703">
                <a:moveTo>
                  <a:pt x="327" y="0"/>
                </a:moveTo>
                <a:lnTo>
                  <a:pt x="310" y="2"/>
                </a:lnTo>
                <a:lnTo>
                  <a:pt x="294" y="2"/>
                </a:lnTo>
                <a:lnTo>
                  <a:pt x="278" y="4"/>
                </a:lnTo>
                <a:lnTo>
                  <a:pt x="260" y="7"/>
                </a:lnTo>
                <a:lnTo>
                  <a:pt x="244" y="11"/>
                </a:lnTo>
                <a:lnTo>
                  <a:pt x="230" y="16"/>
                </a:lnTo>
                <a:lnTo>
                  <a:pt x="214" y="21"/>
                </a:lnTo>
                <a:lnTo>
                  <a:pt x="200" y="27"/>
                </a:lnTo>
                <a:lnTo>
                  <a:pt x="184" y="34"/>
                </a:lnTo>
                <a:lnTo>
                  <a:pt x="170" y="41"/>
                </a:lnTo>
                <a:lnTo>
                  <a:pt x="157" y="48"/>
                </a:lnTo>
                <a:lnTo>
                  <a:pt x="143" y="57"/>
                </a:lnTo>
                <a:lnTo>
                  <a:pt x="131" y="65"/>
                </a:lnTo>
                <a:lnTo>
                  <a:pt x="119" y="76"/>
                </a:lnTo>
                <a:lnTo>
                  <a:pt x="106" y="85"/>
                </a:lnTo>
                <a:lnTo>
                  <a:pt x="96" y="97"/>
                </a:lnTo>
                <a:lnTo>
                  <a:pt x="85" y="108"/>
                </a:lnTo>
                <a:lnTo>
                  <a:pt x="74" y="120"/>
                </a:lnTo>
                <a:lnTo>
                  <a:pt x="64" y="133"/>
                </a:lnTo>
                <a:lnTo>
                  <a:pt x="55" y="145"/>
                </a:lnTo>
                <a:lnTo>
                  <a:pt x="46" y="157"/>
                </a:lnTo>
                <a:lnTo>
                  <a:pt x="39" y="172"/>
                </a:lnTo>
                <a:lnTo>
                  <a:pt x="32" y="186"/>
                </a:lnTo>
                <a:lnTo>
                  <a:pt x="25" y="200"/>
                </a:lnTo>
                <a:lnTo>
                  <a:pt x="19" y="216"/>
                </a:lnTo>
                <a:lnTo>
                  <a:pt x="14" y="230"/>
                </a:lnTo>
                <a:lnTo>
                  <a:pt x="9" y="246"/>
                </a:lnTo>
                <a:lnTo>
                  <a:pt x="5" y="262"/>
                </a:lnTo>
                <a:lnTo>
                  <a:pt x="3" y="278"/>
                </a:lnTo>
                <a:lnTo>
                  <a:pt x="0" y="295"/>
                </a:lnTo>
                <a:lnTo>
                  <a:pt x="0" y="311"/>
                </a:lnTo>
                <a:lnTo>
                  <a:pt x="0" y="329"/>
                </a:lnTo>
                <a:lnTo>
                  <a:pt x="0" y="375"/>
                </a:lnTo>
                <a:lnTo>
                  <a:pt x="0" y="393"/>
                </a:lnTo>
                <a:lnTo>
                  <a:pt x="0" y="409"/>
                </a:lnTo>
                <a:lnTo>
                  <a:pt x="3" y="425"/>
                </a:lnTo>
                <a:lnTo>
                  <a:pt x="5" y="441"/>
                </a:lnTo>
                <a:lnTo>
                  <a:pt x="9" y="457"/>
                </a:lnTo>
                <a:lnTo>
                  <a:pt x="14" y="472"/>
                </a:lnTo>
                <a:lnTo>
                  <a:pt x="19" y="488"/>
                </a:lnTo>
                <a:lnTo>
                  <a:pt x="25" y="503"/>
                </a:lnTo>
                <a:lnTo>
                  <a:pt x="32" y="517"/>
                </a:lnTo>
                <a:lnTo>
                  <a:pt x="39" y="531"/>
                </a:lnTo>
                <a:lnTo>
                  <a:pt x="46" y="545"/>
                </a:lnTo>
                <a:lnTo>
                  <a:pt x="55" y="557"/>
                </a:lnTo>
                <a:lnTo>
                  <a:pt x="64" y="572"/>
                </a:lnTo>
                <a:lnTo>
                  <a:pt x="74" y="584"/>
                </a:lnTo>
                <a:lnTo>
                  <a:pt x="85" y="595"/>
                </a:lnTo>
                <a:lnTo>
                  <a:pt x="96" y="607"/>
                </a:lnTo>
                <a:lnTo>
                  <a:pt x="106" y="618"/>
                </a:lnTo>
                <a:lnTo>
                  <a:pt x="119" y="628"/>
                </a:lnTo>
                <a:lnTo>
                  <a:pt x="131" y="637"/>
                </a:lnTo>
                <a:lnTo>
                  <a:pt x="143" y="646"/>
                </a:lnTo>
                <a:lnTo>
                  <a:pt x="157" y="655"/>
                </a:lnTo>
                <a:lnTo>
                  <a:pt x="170" y="664"/>
                </a:lnTo>
                <a:lnTo>
                  <a:pt x="184" y="671"/>
                </a:lnTo>
                <a:lnTo>
                  <a:pt x="200" y="676"/>
                </a:lnTo>
                <a:lnTo>
                  <a:pt x="214" y="683"/>
                </a:lnTo>
                <a:lnTo>
                  <a:pt x="230" y="688"/>
                </a:lnTo>
                <a:lnTo>
                  <a:pt x="244" y="692"/>
                </a:lnTo>
                <a:lnTo>
                  <a:pt x="260" y="695"/>
                </a:lnTo>
                <a:lnTo>
                  <a:pt x="278" y="699"/>
                </a:lnTo>
                <a:lnTo>
                  <a:pt x="294" y="701"/>
                </a:lnTo>
                <a:lnTo>
                  <a:pt x="310" y="703"/>
                </a:lnTo>
                <a:lnTo>
                  <a:pt x="327" y="703"/>
                </a:lnTo>
                <a:lnTo>
                  <a:pt x="803" y="703"/>
                </a:lnTo>
                <a:lnTo>
                  <a:pt x="821" y="703"/>
                </a:lnTo>
                <a:lnTo>
                  <a:pt x="837" y="701"/>
                </a:lnTo>
                <a:lnTo>
                  <a:pt x="853" y="699"/>
                </a:lnTo>
                <a:lnTo>
                  <a:pt x="869" y="695"/>
                </a:lnTo>
                <a:lnTo>
                  <a:pt x="885" y="692"/>
                </a:lnTo>
                <a:lnTo>
                  <a:pt x="901" y="688"/>
                </a:lnTo>
                <a:lnTo>
                  <a:pt x="917" y="683"/>
                </a:lnTo>
                <a:lnTo>
                  <a:pt x="931" y="676"/>
                </a:lnTo>
                <a:lnTo>
                  <a:pt x="945" y="671"/>
                </a:lnTo>
                <a:lnTo>
                  <a:pt x="959" y="664"/>
                </a:lnTo>
                <a:lnTo>
                  <a:pt x="973" y="655"/>
                </a:lnTo>
                <a:lnTo>
                  <a:pt x="987" y="646"/>
                </a:lnTo>
                <a:lnTo>
                  <a:pt x="1000" y="637"/>
                </a:lnTo>
                <a:lnTo>
                  <a:pt x="1012" y="628"/>
                </a:lnTo>
                <a:lnTo>
                  <a:pt x="1025" y="618"/>
                </a:lnTo>
                <a:lnTo>
                  <a:pt x="1035" y="607"/>
                </a:lnTo>
                <a:lnTo>
                  <a:pt x="1046" y="595"/>
                </a:lnTo>
                <a:lnTo>
                  <a:pt x="1056" y="584"/>
                </a:lnTo>
                <a:lnTo>
                  <a:pt x="1065" y="572"/>
                </a:lnTo>
                <a:lnTo>
                  <a:pt x="1076" y="557"/>
                </a:lnTo>
                <a:lnTo>
                  <a:pt x="1083" y="545"/>
                </a:lnTo>
                <a:lnTo>
                  <a:pt x="1092" y="531"/>
                </a:lnTo>
                <a:lnTo>
                  <a:pt x="1099" y="517"/>
                </a:lnTo>
                <a:lnTo>
                  <a:pt x="1106" y="503"/>
                </a:lnTo>
                <a:lnTo>
                  <a:pt x="1111" y="488"/>
                </a:lnTo>
                <a:lnTo>
                  <a:pt x="1117" y="472"/>
                </a:lnTo>
                <a:lnTo>
                  <a:pt x="1120" y="457"/>
                </a:lnTo>
                <a:lnTo>
                  <a:pt x="1125" y="441"/>
                </a:lnTo>
                <a:lnTo>
                  <a:pt x="1127" y="425"/>
                </a:lnTo>
                <a:lnTo>
                  <a:pt x="1129" y="409"/>
                </a:lnTo>
                <a:lnTo>
                  <a:pt x="1131" y="393"/>
                </a:lnTo>
                <a:lnTo>
                  <a:pt x="1131" y="375"/>
                </a:lnTo>
                <a:lnTo>
                  <a:pt x="1131" y="329"/>
                </a:lnTo>
                <a:lnTo>
                  <a:pt x="1131" y="311"/>
                </a:lnTo>
                <a:lnTo>
                  <a:pt x="1129" y="295"/>
                </a:lnTo>
                <a:lnTo>
                  <a:pt x="1127" y="278"/>
                </a:lnTo>
                <a:lnTo>
                  <a:pt x="1125" y="262"/>
                </a:lnTo>
                <a:lnTo>
                  <a:pt x="1120" y="246"/>
                </a:lnTo>
                <a:lnTo>
                  <a:pt x="1117" y="230"/>
                </a:lnTo>
                <a:lnTo>
                  <a:pt x="1111" y="216"/>
                </a:lnTo>
                <a:lnTo>
                  <a:pt x="1106" y="200"/>
                </a:lnTo>
                <a:lnTo>
                  <a:pt x="1099" y="186"/>
                </a:lnTo>
                <a:lnTo>
                  <a:pt x="1092" y="172"/>
                </a:lnTo>
                <a:lnTo>
                  <a:pt x="1083" y="157"/>
                </a:lnTo>
                <a:lnTo>
                  <a:pt x="1076" y="145"/>
                </a:lnTo>
                <a:lnTo>
                  <a:pt x="1065" y="133"/>
                </a:lnTo>
                <a:lnTo>
                  <a:pt x="1056" y="120"/>
                </a:lnTo>
                <a:lnTo>
                  <a:pt x="1046" y="108"/>
                </a:lnTo>
                <a:lnTo>
                  <a:pt x="1035" y="97"/>
                </a:lnTo>
                <a:lnTo>
                  <a:pt x="1025" y="85"/>
                </a:lnTo>
                <a:lnTo>
                  <a:pt x="1012" y="76"/>
                </a:lnTo>
                <a:lnTo>
                  <a:pt x="1000" y="65"/>
                </a:lnTo>
                <a:lnTo>
                  <a:pt x="987" y="57"/>
                </a:lnTo>
                <a:lnTo>
                  <a:pt x="973" y="48"/>
                </a:lnTo>
                <a:lnTo>
                  <a:pt x="959" y="41"/>
                </a:lnTo>
                <a:lnTo>
                  <a:pt x="945" y="34"/>
                </a:lnTo>
                <a:lnTo>
                  <a:pt x="931" y="27"/>
                </a:lnTo>
                <a:lnTo>
                  <a:pt x="917" y="21"/>
                </a:lnTo>
                <a:lnTo>
                  <a:pt x="901" y="16"/>
                </a:lnTo>
                <a:lnTo>
                  <a:pt x="885" y="11"/>
                </a:lnTo>
                <a:lnTo>
                  <a:pt x="869" y="7"/>
                </a:lnTo>
                <a:lnTo>
                  <a:pt x="853" y="4"/>
                </a:lnTo>
                <a:lnTo>
                  <a:pt x="837" y="2"/>
                </a:lnTo>
                <a:lnTo>
                  <a:pt x="821" y="2"/>
                </a:lnTo>
                <a:lnTo>
                  <a:pt x="803" y="0"/>
                </a:lnTo>
                <a:lnTo>
                  <a:pt x="327" y="0"/>
                </a:lnTo>
              </a:path>
            </a:pathLst>
          </a:custGeom>
          <a:noFill/>
          <a:ln w="11113">
            <a:solidFill>
              <a:srgbClr val="6E004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08" name="Freeform 146"/>
          <p:cNvSpPr>
            <a:spLocks/>
          </p:cNvSpPr>
          <p:nvPr/>
        </p:nvSpPr>
        <p:spPr bwMode="auto">
          <a:xfrm>
            <a:off x="2499519" y="3064668"/>
            <a:ext cx="1204912" cy="985838"/>
          </a:xfrm>
          <a:custGeom>
            <a:avLst/>
            <a:gdLst>
              <a:gd name="T0" fmla="*/ 2147483647 w 1519"/>
              <a:gd name="T1" fmla="*/ 0 h 1242"/>
              <a:gd name="T2" fmla="*/ 0 w 1519"/>
              <a:gd name="T3" fmla="*/ 2147483647 h 1242"/>
              <a:gd name="T4" fmla="*/ 2147483647 w 1519"/>
              <a:gd name="T5" fmla="*/ 2147483647 h 1242"/>
              <a:gd name="T6" fmla="*/ 2147483647 w 1519"/>
              <a:gd name="T7" fmla="*/ 2147483647 h 1242"/>
              <a:gd name="T8" fmla="*/ 2147483647 w 1519"/>
              <a:gd name="T9" fmla="*/ 0 h 1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19"/>
              <a:gd name="T16" fmla="*/ 0 h 1242"/>
              <a:gd name="T17" fmla="*/ 1519 w 1519"/>
              <a:gd name="T18" fmla="*/ 1242 h 124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19" h="1242">
                <a:moveTo>
                  <a:pt x="759" y="0"/>
                </a:moveTo>
                <a:lnTo>
                  <a:pt x="0" y="621"/>
                </a:lnTo>
                <a:lnTo>
                  <a:pt x="759" y="1242"/>
                </a:lnTo>
                <a:lnTo>
                  <a:pt x="1519" y="621"/>
                </a:lnTo>
                <a:lnTo>
                  <a:pt x="759" y="0"/>
                </a:lnTo>
                <a:close/>
              </a:path>
            </a:pathLst>
          </a:custGeom>
          <a:solidFill>
            <a:srgbClr val="FAF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1100" b="1" dirty="0" smtClean="0"/>
              <a:t>Process &amp;</a:t>
            </a:r>
          </a:p>
          <a:p>
            <a:r>
              <a:rPr lang="en-GB" sz="1100" b="1" dirty="0" smtClean="0"/>
              <a:t>Machines reorganization modernization</a:t>
            </a:r>
            <a:endParaRPr lang="it-IT" sz="1100" dirty="0"/>
          </a:p>
        </p:txBody>
      </p:sp>
      <p:pic>
        <p:nvPicPr>
          <p:cNvPr id="11410" name="Picture 14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222" y="4228745"/>
            <a:ext cx="1208087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12" name="Freeform 150"/>
          <p:cNvSpPr>
            <a:spLocks/>
          </p:cNvSpPr>
          <p:nvPr/>
        </p:nvSpPr>
        <p:spPr bwMode="auto">
          <a:xfrm>
            <a:off x="2484438" y="3073400"/>
            <a:ext cx="1206500" cy="985838"/>
          </a:xfrm>
          <a:custGeom>
            <a:avLst/>
            <a:gdLst>
              <a:gd name="T0" fmla="*/ 2147483647 w 1520"/>
              <a:gd name="T1" fmla="*/ 0 h 1243"/>
              <a:gd name="T2" fmla="*/ 0 w 1520"/>
              <a:gd name="T3" fmla="*/ 2147483647 h 1243"/>
              <a:gd name="T4" fmla="*/ 2147483647 w 1520"/>
              <a:gd name="T5" fmla="*/ 2147483647 h 1243"/>
              <a:gd name="T6" fmla="*/ 2147483647 w 1520"/>
              <a:gd name="T7" fmla="*/ 2147483647 h 1243"/>
              <a:gd name="T8" fmla="*/ 2147483647 w 1520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20"/>
              <a:gd name="T16" fmla="*/ 0 h 1243"/>
              <a:gd name="T17" fmla="*/ 1520 w 1520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20" h="1243">
                <a:moveTo>
                  <a:pt x="760" y="0"/>
                </a:moveTo>
                <a:lnTo>
                  <a:pt x="0" y="622"/>
                </a:lnTo>
                <a:lnTo>
                  <a:pt x="760" y="1243"/>
                </a:lnTo>
                <a:lnTo>
                  <a:pt x="1520" y="622"/>
                </a:lnTo>
                <a:lnTo>
                  <a:pt x="760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21" name="Freeform 159"/>
          <p:cNvSpPr>
            <a:spLocks/>
          </p:cNvSpPr>
          <p:nvPr/>
        </p:nvSpPr>
        <p:spPr bwMode="auto">
          <a:xfrm>
            <a:off x="4368800" y="3073400"/>
            <a:ext cx="1204913" cy="985838"/>
          </a:xfrm>
          <a:custGeom>
            <a:avLst/>
            <a:gdLst>
              <a:gd name="T0" fmla="*/ 2147483647 w 1519"/>
              <a:gd name="T1" fmla="*/ 0 h 1243"/>
              <a:gd name="T2" fmla="*/ 0 w 1519"/>
              <a:gd name="T3" fmla="*/ 2147483647 h 1243"/>
              <a:gd name="T4" fmla="*/ 2147483647 w 1519"/>
              <a:gd name="T5" fmla="*/ 2147483647 h 1243"/>
              <a:gd name="T6" fmla="*/ 2147483647 w 1519"/>
              <a:gd name="T7" fmla="*/ 2147483647 h 1243"/>
              <a:gd name="T8" fmla="*/ 2147483647 w 1519"/>
              <a:gd name="T9" fmla="*/ 0 h 12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19"/>
              <a:gd name="T16" fmla="*/ 0 h 1243"/>
              <a:gd name="T17" fmla="*/ 1519 w 1519"/>
              <a:gd name="T18" fmla="*/ 1243 h 12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19" h="1243">
                <a:moveTo>
                  <a:pt x="759" y="0"/>
                </a:moveTo>
                <a:lnTo>
                  <a:pt x="0" y="622"/>
                </a:lnTo>
                <a:lnTo>
                  <a:pt x="759" y="1243"/>
                </a:lnTo>
                <a:lnTo>
                  <a:pt x="1519" y="622"/>
                </a:lnTo>
                <a:lnTo>
                  <a:pt x="759" y="0"/>
                </a:lnTo>
                <a:close/>
              </a:path>
            </a:pathLst>
          </a:custGeom>
          <a:noFill/>
          <a:ln w="11113">
            <a:solidFill>
              <a:srgbClr val="91919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39" name="Freeform 177"/>
          <p:cNvSpPr>
            <a:spLocks noEditPoints="1"/>
          </p:cNvSpPr>
          <p:nvPr/>
        </p:nvSpPr>
        <p:spPr bwMode="auto">
          <a:xfrm>
            <a:off x="7621588" y="2851150"/>
            <a:ext cx="484187" cy="328613"/>
          </a:xfrm>
          <a:custGeom>
            <a:avLst/>
            <a:gdLst>
              <a:gd name="T0" fmla="*/ 2147483647 w 611"/>
              <a:gd name="T1" fmla="*/ 0 h 414"/>
              <a:gd name="T2" fmla="*/ 2147483647 w 611"/>
              <a:gd name="T3" fmla="*/ 2147483647 h 414"/>
              <a:gd name="T4" fmla="*/ 2147483647 w 611"/>
              <a:gd name="T5" fmla="*/ 2147483647 h 414"/>
              <a:gd name="T6" fmla="*/ 0 w 611"/>
              <a:gd name="T7" fmla="*/ 2147483647 h 414"/>
              <a:gd name="T8" fmla="*/ 2147483647 w 611"/>
              <a:gd name="T9" fmla="*/ 0 h 414"/>
              <a:gd name="T10" fmla="*/ 2147483647 w 611"/>
              <a:gd name="T11" fmla="*/ 2147483647 h 414"/>
              <a:gd name="T12" fmla="*/ 2147483647 w 611"/>
              <a:gd name="T13" fmla="*/ 2147483647 h 414"/>
              <a:gd name="T14" fmla="*/ 2147483647 w 611"/>
              <a:gd name="T15" fmla="*/ 2147483647 h 414"/>
              <a:gd name="T16" fmla="*/ 2147483647 w 611"/>
              <a:gd name="T17" fmla="*/ 2147483647 h 4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11"/>
              <a:gd name="T28" fmla="*/ 0 h 414"/>
              <a:gd name="T29" fmla="*/ 611 w 611"/>
              <a:gd name="T30" fmla="*/ 414 h 41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11" h="414">
                <a:moveTo>
                  <a:pt x="9" y="0"/>
                </a:moveTo>
                <a:lnTo>
                  <a:pt x="554" y="368"/>
                </a:lnTo>
                <a:lnTo>
                  <a:pt x="547" y="379"/>
                </a:lnTo>
                <a:lnTo>
                  <a:pt x="0" y="13"/>
                </a:lnTo>
                <a:lnTo>
                  <a:pt x="9" y="0"/>
                </a:lnTo>
                <a:close/>
                <a:moveTo>
                  <a:pt x="563" y="329"/>
                </a:moveTo>
                <a:lnTo>
                  <a:pt x="611" y="414"/>
                </a:lnTo>
                <a:lnTo>
                  <a:pt x="513" y="402"/>
                </a:lnTo>
                <a:lnTo>
                  <a:pt x="563" y="329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0" name="Freeform 178"/>
          <p:cNvSpPr>
            <a:spLocks noEditPoints="1"/>
          </p:cNvSpPr>
          <p:nvPr/>
        </p:nvSpPr>
        <p:spPr bwMode="auto">
          <a:xfrm>
            <a:off x="7107238" y="2871788"/>
            <a:ext cx="519112" cy="436562"/>
          </a:xfrm>
          <a:custGeom>
            <a:avLst/>
            <a:gdLst>
              <a:gd name="T0" fmla="*/ 0 w 655"/>
              <a:gd name="T1" fmla="*/ 2147483647 h 550"/>
              <a:gd name="T2" fmla="*/ 2147483647 w 655"/>
              <a:gd name="T3" fmla="*/ 2147483647 h 550"/>
              <a:gd name="T4" fmla="*/ 2147483647 w 655"/>
              <a:gd name="T5" fmla="*/ 2147483647 h 550"/>
              <a:gd name="T6" fmla="*/ 2147483647 w 655"/>
              <a:gd name="T7" fmla="*/ 2147483647 h 550"/>
              <a:gd name="T8" fmla="*/ 0 w 655"/>
              <a:gd name="T9" fmla="*/ 2147483647 h 550"/>
              <a:gd name="T10" fmla="*/ 2147483647 w 655"/>
              <a:gd name="T11" fmla="*/ 2147483647 h 550"/>
              <a:gd name="T12" fmla="*/ 2147483647 w 655"/>
              <a:gd name="T13" fmla="*/ 0 h 550"/>
              <a:gd name="T14" fmla="*/ 2147483647 w 655"/>
              <a:gd name="T15" fmla="*/ 2147483647 h 550"/>
              <a:gd name="T16" fmla="*/ 2147483647 w 655"/>
              <a:gd name="T17" fmla="*/ 2147483647 h 55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5"/>
              <a:gd name="T28" fmla="*/ 0 h 550"/>
              <a:gd name="T29" fmla="*/ 655 w 655"/>
              <a:gd name="T30" fmla="*/ 550 h 55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5" h="550">
                <a:moveTo>
                  <a:pt x="0" y="539"/>
                </a:moveTo>
                <a:lnTo>
                  <a:pt x="593" y="40"/>
                </a:lnTo>
                <a:lnTo>
                  <a:pt x="604" y="53"/>
                </a:lnTo>
                <a:lnTo>
                  <a:pt x="11" y="550"/>
                </a:lnTo>
                <a:lnTo>
                  <a:pt x="0" y="539"/>
                </a:lnTo>
                <a:close/>
                <a:moveTo>
                  <a:pt x="558" y="23"/>
                </a:moveTo>
                <a:lnTo>
                  <a:pt x="655" y="0"/>
                </a:lnTo>
                <a:lnTo>
                  <a:pt x="616" y="90"/>
                </a:lnTo>
                <a:lnTo>
                  <a:pt x="558" y="23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1" name="Freeform 179"/>
          <p:cNvSpPr>
            <a:spLocks noEditPoints="1"/>
          </p:cNvSpPr>
          <p:nvPr/>
        </p:nvSpPr>
        <p:spPr bwMode="auto">
          <a:xfrm>
            <a:off x="5870575" y="2882900"/>
            <a:ext cx="604838" cy="433388"/>
          </a:xfrm>
          <a:custGeom>
            <a:avLst/>
            <a:gdLst>
              <a:gd name="T0" fmla="*/ 2147483647 w 761"/>
              <a:gd name="T1" fmla="*/ 0 h 547"/>
              <a:gd name="T2" fmla="*/ 2147483647 w 761"/>
              <a:gd name="T3" fmla="*/ 2147483647 h 547"/>
              <a:gd name="T4" fmla="*/ 2147483647 w 761"/>
              <a:gd name="T5" fmla="*/ 2147483647 h 547"/>
              <a:gd name="T6" fmla="*/ 0 w 761"/>
              <a:gd name="T7" fmla="*/ 2147483647 h 547"/>
              <a:gd name="T8" fmla="*/ 2147483647 w 761"/>
              <a:gd name="T9" fmla="*/ 0 h 547"/>
              <a:gd name="T10" fmla="*/ 2147483647 w 761"/>
              <a:gd name="T11" fmla="*/ 2147483647 h 547"/>
              <a:gd name="T12" fmla="*/ 2147483647 w 761"/>
              <a:gd name="T13" fmla="*/ 2147483647 h 547"/>
              <a:gd name="T14" fmla="*/ 2147483647 w 761"/>
              <a:gd name="T15" fmla="*/ 2147483647 h 547"/>
              <a:gd name="T16" fmla="*/ 2147483647 w 761"/>
              <a:gd name="T17" fmla="*/ 2147483647 h 5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1"/>
              <a:gd name="T28" fmla="*/ 0 h 547"/>
              <a:gd name="T29" fmla="*/ 761 w 761"/>
              <a:gd name="T30" fmla="*/ 547 h 54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1" h="547">
                <a:moveTo>
                  <a:pt x="9" y="0"/>
                </a:moveTo>
                <a:lnTo>
                  <a:pt x="706" y="499"/>
                </a:lnTo>
                <a:lnTo>
                  <a:pt x="697" y="509"/>
                </a:lnTo>
                <a:lnTo>
                  <a:pt x="0" y="10"/>
                </a:lnTo>
                <a:lnTo>
                  <a:pt x="9" y="0"/>
                </a:lnTo>
                <a:close/>
                <a:moveTo>
                  <a:pt x="715" y="460"/>
                </a:moveTo>
                <a:lnTo>
                  <a:pt x="761" y="547"/>
                </a:lnTo>
                <a:lnTo>
                  <a:pt x="664" y="531"/>
                </a:lnTo>
                <a:lnTo>
                  <a:pt x="715" y="460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2" name="Freeform 180"/>
          <p:cNvSpPr>
            <a:spLocks noEditPoints="1"/>
          </p:cNvSpPr>
          <p:nvPr/>
        </p:nvSpPr>
        <p:spPr bwMode="auto">
          <a:xfrm>
            <a:off x="4011613" y="2871788"/>
            <a:ext cx="620712" cy="444500"/>
          </a:xfrm>
          <a:custGeom>
            <a:avLst/>
            <a:gdLst>
              <a:gd name="T0" fmla="*/ 2147483647 w 782"/>
              <a:gd name="T1" fmla="*/ 0 h 561"/>
              <a:gd name="T2" fmla="*/ 2147483647 w 782"/>
              <a:gd name="T3" fmla="*/ 2147483647 h 561"/>
              <a:gd name="T4" fmla="*/ 2147483647 w 782"/>
              <a:gd name="T5" fmla="*/ 2147483647 h 561"/>
              <a:gd name="T6" fmla="*/ 0 w 782"/>
              <a:gd name="T7" fmla="*/ 2147483647 h 561"/>
              <a:gd name="T8" fmla="*/ 2147483647 w 782"/>
              <a:gd name="T9" fmla="*/ 0 h 561"/>
              <a:gd name="T10" fmla="*/ 2147483647 w 782"/>
              <a:gd name="T11" fmla="*/ 2147483647 h 561"/>
              <a:gd name="T12" fmla="*/ 2147483647 w 782"/>
              <a:gd name="T13" fmla="*/ 2147483647 h 561"/>
              <a:gd name="T14" fmla="*/ 2147483647 w 782"/>
              <a:gd name="T15" fmla="*/ 2147483647 h 561"/>
              <a:gd name="T16" fmla="*/ 2147483647 w 782"/>
              <a:gd name="T17" fmla="*/ 2147483647 h 5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82"/>
              <a:gd name="T28" fmla="*/ 0 h 561"/>
              <a:gd name="T29" fmla="*/ 782 w 782"/>
              <a:gd name="T30" fmla="*/ 561 h 5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82" h="561">
                <a:moveTo>
                  <a:pt x="9" y="0"/>
                </a:moveTo>
                <a:lnTo>
                  <a:pt x="727" y="513"/>
                </a:lnTo>
                <a:lnTo>
                  <a:pt x="718" y="523"/>
                </a:lnTo>
                <a:lnTo>
                  <a:pt x="0" y="12"/>
                </a:lnTo>
                <a:lnTo>
                  <a:pt x="9" y="0"/>
                </a:lnTo>
                <a:close/>
                <a:moveTo>
                  <a:pt x="736" y="474"/>
                </a:moveTo>
                <a:lnTo>
                  <a:pt x="782" y="561"/>
                </a:lnTo>
                <a:lnTo>
                  <a:pt x="685" y="545"/>
                </a:lnTo>
                <a:lnTo>
                  <a:pt x="736" y="474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3" name="Freeform 181"/>
          <p:cNvSpPr>
            <a:spLocks noEditPoints="1"/>
          </p:cNvSpPr>
          <p:nvPr/>
        </p:nvSpPr>
        <p:spPr bwMode="auto">
          <a:xfrm>
            <a:off x="5297488" y="2863850"/>
            <a:ext cx="538162" cy="458788"/>
          </a:xfrm>
          <a:custGeom>
            <a:avLst/>
            <a:gdLst>
              <a:gd name="T0" fmla="*/ 0 w 678"/>
              <a:gd name="T1" fmla="*/ 2147483647 h 577"/>
              <a:gd name="T2" fmla="*/ 2147483647 w 678"/>
              <a:gd name="T3" fmla="*/ 2147483647 h 577"/>
              <a:gd name="T4" fmla="*/ 2147483647 w 678"/>
              <a:gd name="T5" fmla="*/ 2147483647 h 577"/>
              <a:gd name="T6" fmla="*/ 2147483647 w 678"/>
              <a:gd name="T7" fmla="*/ 2147483647 h 577"/>
              <a:gd name="T8" fmla="*/ 0 w 678"/>
              <a:gd name="T9" fmla="*/ 2147483647 h 577"/>
              <a:gd name="T10" fmla="*/ 2147483647 w 678"/>
              <a:gd name="T11" fmla="*/ 2147483647 h 577"/>
              <a:gd name="T12" fmla="*/ 2147483647 w 678"/>
              <a:gd name="T13" fmla="*/ 0 h 577"/>
              <a:gd name="T14" fmla="*/ 2147483647 w 678"/>
              <a:gd name="T15" fmla="*/ 2147483647 h 577"/>
              <a:gd name="T16" fmla="*/ 2147483647 w 678"/>
              <a:gd name="T17" fmla="*/ 2147483647 h 5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78"/>
              <a:gd name="T28" fmla="*/ 0 h 577"/>
              <a:gd name="T29" fmla="*/ 678 w 678"/>
              <a:gd name="T30" fmla="*/ 577 h 57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78" h="577">
                <a:moveTo>
                  <a:pt x="0" y="566"/>
                </a:moveTo>
                <a:lnTo>
                  <a:pt x="616" y="42"/>
                </a:lnTo>
                <a:lnTo>
                  <a:pt x="627" y="55"/>
                </a:lnTo>
                <a:lnTo>
                  <a:pt x="9" y="577"/>
                </a:lnTo>
                <a:lnTo>
                  <a:pt x="0" y="566"/>
                </a:lnTo>
                <a:close/>
                <a:moveTo>
                  <a:pt x="581" y="25"/>
                </a:moveTo>
                <a:lnTo>
                  <a:pt x="678" y="0"/>
                </a:lnTo>
                <a:lnTo>
                  <a:pt x="639" y="92"/>
                </a:lnTo>
                <a:lnTo>
                  <a:pt x="581" y="25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4" name="Freeform 182"/>
          <p:cNvSpPr>
            <a:spLocks noEditPoints="1"/>
          </p:cNvSpPr>
          <p:nvPr/>
        </p:nvSpPr>
        <p:spPr bwMode="auto">
          <a:xfrm>
            <a:off x="3392488" y="2863850"/>
            <a:ext cx="584200" cy="458788"/>
          </a:xfrm>
          <a:custGeom>
            <a:avLst/>
            <a:gdLst>
              <a:gd name="T0" fmla="*/ 0 w 737"/>
              <a:gd name="T1" fmla="*/ 2147483647 h 577"/>
              <a:gd name="T2" fmla="*/ 2147483647 w 737"/>
              <a:gd name="T3" fmla="*/ 2147483647 h 577"/>
              <a:gd name="T4" fmla="*/ 2147483647 w 737"/>
              <a:gd name="T5" fmla="*/ 2147483647 h 577"/>
              <a:gd name="T6" fmla="*/ 2147483647 w 737"/>
              <a:gd name="T7" fmla="*/ 2147483647 h 577"/>
              <a:gd name="T8" fmla="*/ 0 w 737"/>
              <a:gd name="T9" fmla="*/ 2147483647 h 577"/>
              <a:gd name="T10" fmla="*/ 2147483647 w 737"/>
              <a:gd name="T11" fmla="*/ 2147483647 h 577"/>
              <a:gd name="T12" fmla="*/ 2147483647 w 737"/>
              <a:gd name="T13" fmla="*/ 0 h 577"/>
              <a:gd name="T14" fmla="*/ 2147483647 w 737"/>
              <a:gd name="T15" fmla="*/ 2147483647 h 577"/>
              <a:gd name="T16" fmla="*/ 2147483647 w 737"/>
              <a:gd name="T17" fmla="*/ 2147483647 h 57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37"/>
              <a:gd name="T28" fmla="*/ 0 h 577"/>
              <a:gd name="T29" fmla="*/ 737 w 737"/>
              <a:gd name="T30" fmla="*/ 577 h 57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37" h="577">
                <a:moveTo>
                  <a:pt x="0" y="566"/>
                </a:moveTo>
                <a:lnTo>
                  <a:pt x="673" y="41"/>
                </a:lnTo>
                <a:lnTo>
                  <a:pt x="682" y="51"/>
                </a:lnTo>
                <a:lnTo>
                  <a:pt x="9" y="577"/>
                </a:lnTo>
                <a:lnTo>
                  <a:pt x="0" y="566"/>
                </a:lnTo>
                <a:close/>
                <a:moveTo>
                  <a:pt x="639" y="19"/>
                </a:moveTo>
                <a:lnTo>
                  <a:pt x="737" y="0"/>
                </a:lnTo>
                <a:lnTo>
                  <a:pt x="694" y="90"/>
                </a:lnTo>
                <a:lnTo>
                  <a:pt x="639" y="19"/>
                </a:lnTo>
                <a:close/>
              </a:path>
            </a:pathLst>
          </a:custGeom>
          <a:solidFill>
            <a:srgbClr val="00B7A5"/>
          </a:solidFill>
          <a:ln w="1588">
            <a:solidFill>
              <a:srgbClr val="00B7A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446" name="Rectangle 184"/>
          <p:cNvSpPr>
            <a:spLocks noChangeArrowheads="1"/>
          </p:cNvSpPr>
          <p:nvPr/>
        </p:nvSpPr>
        <p:spPr bwMode="auto">
          <a:xfrm>
            <a:off x="7701957" y="4514850"/>
            <a:ext cx="1436291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en-US" sz="1600" b="1" dirty="0" smtClean="0">
                <a:solidFill>
                  <a:srgbClr val="000066"/>
                </a:solidFill>
              </a:rPr>
              <a:t>B2B </a:t>
            </a:r>
          </a:p>
          <a:p>
            <a:pPr marL="457200" indent="-457200" algn="ctr">
              <a:buFont typeface="+mj-lt"/>
              <a:buAutoNum type="arabicPeriod"/>
            </a:pPr>
            <a:r>
              <a:rPr lang="en-US" b="1" dirty="0" smtClean="0">
                <a:solidFill>
                  <a:srgbClr val="000066"/>
                </a:solidFill>
              </a:rPr>
              <a:t>Creative </a:t>
            </a:r>
          </a:p>
          <a:p>
            <a:pPr algn="ctr"/>
            <a:r>
              <a:rPr lang="en-US" b="1" dirty="0" smtClean="0">
                <a:solidFill>
                  <a:srgbClr val="000066"/>
                </a:solidFill>
              </a:rPr>
              <a:t>Collection</a:t>
            </a:r>
          </a:p>
          <a:p>
            <a:pPr algn="ctr"/>
            <a:r>
              <a:rPr lang="en-US" b="1" dirty="0" smtClean="0">
                <a:solidFill>
                  <a:srgbClr val="000066"/>
                </a:solidFill>
              </a:rPr>
              <a:t>ex</a:t>
            </a:r>
            <a:r>
              <a:rPr lang="en-US" sz="2400" b="1" dirty="0" smtClean="0">
                <a:solidFill>
                  <a:srgbClr val="000066"/>
                </a:solidFill>
              </a:rPr>
              <a:t>port</a:t>
            </a:r>
            <a:endParaRPr lang="en-US" sz="2400" b="1" dirty="0">
              <a:solidFill>
                <a:srgbClr val="000066"/>
              </a:solidFill>
            </a:endParaRPr>
          </a:p>
        </p:txBody>
      </p:sp>
      <p:sp>
        <p:nvSpPr>
          <p:cNvPr id="11448" name="Rectangle 186"/>
          <p:cNvSpPr>
            <a:spLocks noChangeArrowheads="1"/>
          </p:cNvSpPr>
          <p:nvPr/>
        </p:nvSpPr>
        <p:spPr bwMode="auto">
          <a:xfrm>
            <a:off x="212328" y="4368006"/>
            <a:ext cx="3067843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0066"/>
                </a:solidFill>
              </a:rPr>
              <a:t>High level courses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Shoe design and pattern </a:t>
            </a:r>
            <a:r>
              <a:rPr lang="en-GB" sz="1400" dirty="0" smtClean="0"/>
              <a:t>making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Bag and leather goods design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Product development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Marketing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Quality and quality control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Costing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Production organization and management</a:t>
            </a:r>
            <a:endParaRPr lang="it-IT" sz="1400" dirty="0"/>
          </a:p>
          <a:p>
            <a:pPr algn="ctr"/>
            <a:endParaRPr lang="en-US" sz="2400" b="1" dirty="0">
              <a:solidFill>
                <a:srgbClr val="000066"/>
              </a:solidFill>
            </a:endParaRPr>
          </a:p>
        </p:txBody>
      </p:sp>
      <p:sp>
        <p:nvSpPr>
          <p:cNvPr id="11450" name="Rectangle 188"/>
          <p:cNvSpPr>
            <a:spLocks noChangeArrowheads="1"/>
          </p:cNvSpPr>
          <p:nvPr/>
        </p:nvSpPr>
        <p:spPr bwMode="auto">
          <a:xfrm>
            <a:off x="3636009" y="4500563"/>
            <a:ext cx="2824491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0066"/>
                </a:solidFill>
              </a:rPr>
              <a:t>Training on the job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Leather assessment and cutting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Stitching</a:t>
            </a:r>
            <a:endParaRPr lang="it-IT" sz="1400" dirty="0"/>
          </a:p>
          <a:p>
            <a:pPr marL="285750" indent="-285750">
              <a:buFont typeface="Arial" pitchFamily="34" charset="0"/>
              <a:buChar char="•"/>
            </a:pPr>
            <a:r>
              <a:rPr lang="en-GB" sz="1400" dirty="0"/>
              <a:t>Making and finishing</a:t>
            </a:r>
            <a:endParaRPr lang="en-US" sz="1400" b="1" dirty="0">
              <a:solidFill>
                <a:srgbClr val="000066"/>
              </a:solidFill>
            </a:endParaRPr>
          </a:p>
        </p:txBody>
      </p:sp>
      <p:sp>
        <p:nvSpPr>
          <p:cNvPr id="11452" name="Rectangle 190"/>
          <p:cNvSpPr>
            <a:spLocks noChangeArrowheads="1"/>
          </p:cNvSpPr>
          <p:nvPr/>
        </p:nvSpPr>
        <p:spPr bwMode="auto">
          <a:xfrm>
            <a:off x="6375742" y="4500563"/>
            <a:ext cx="107882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0066"/>
                </a:solidFill>
              </a:rPr>
              <a:t>Creation </a:t>
            </a:r>
          </a:p>
          <a:p>
            <a:pPr algn="ctr"/>
            <a:endParaRPr lang="en-US" sz="1900" b="1" dirty="0" smtClean="0">
              <a:solidFill>
                <a:srgbClr val="000066"/>
              </a:solidFill>
            </a:endParaRPr>
          </a:p>
          <a:p>
            <a:pPr algn="ctr"/>
            <a:r>
              <a:rPr lang="en-US" sz="1900" b="1" dirty="0" smtClean="0">
                <a:solidFill>
                  <a:srgbClr val="000066"/>
                </a:solidFill>
              </a:rPr>
              <a:t>Service </a:t>
            </a:r>
          </a:p>
          <a:p>
            <a:pPr algn="ctr"/>
            <a:r>
              <a:rPr lang="en-US" sz="1900" b="1" dirty="0" smtClean="0">
                <a:solidFill>
                  <a:srgbClr val="000066"/>
                </a:solidFill>
              </a:rPr>
              <a:t>Centre  </a:t>
            </a:r>
            <a:endParaRPr lang="en-US" sz="2400" b="1" dirty="0">
              <a:solidFill>
                <a:srgbClr val="000066"/>
              </a:solidFill>
            </a:endParaRPr>
          </a:p>
        </p:txBody>
      </p:sp>
      <p:sp>
        <p:nvSpPr>
          <p:cNvPr id="11454" name="Freeform 192"/>
          <p:cNvSpPr>
            <a:spLocks/>
          </p:cNvSpPr>
          <p:nvPr/>
        </p:nvSpPr>
        <p:spPr bwMode="auto">
          <a:xfrm>
            <a:off x="2997200" y="4227513"/>
            <a:ext cx="209550" cy="280987"/>
          </a:xfrm>
          <a:custGeom>
            <a:avLst/>
            <a:gdLst>
              <a:gd name="T0" fmla="*/ 0 w 266"/>
              <a:gd name="T1" fmla="*/ 2147483647 h 354"/>
              <a:gd name="T2" fmla="*/ 2147483647 w 266"/>
              <a:gd name="T3" fmla="*/ 2147483647 h 354"/>
              <a:gd name="T4" fmla="*/ 2147483647 w 266"/>
              <a:gd name="T5" fmla="*/ 2147483647 h 354"/>
              <a:gd name="T6" fmla="*/ 2147483647 w 266"/>
              <a:gd name="T7" fmla="*/ 2147483647 h 354"/>
              <a:gd name="T8" fmla="*/ 2147483647 w 266"/>
              <a:gd name="T9" fmla="*/ 2147483647 h 354"/>
              <a:gd name="T10" fmla="*/ 2147483647 w 266"/>
              <a:gd name="T11" fmla="*/ 2147483647 h 354"/>
              <a:gd name="T12" fmla="*/ 2147483647 w 266"/>
              <a:gd name="T13" fmla="*/ 0 h 354"/>
              <a:gd name="T14" fmla="*/ 0 w 266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6"/>
              <a:gd name="T25" fmla="*/ 0 h 354"/>
              <a:gd name="T26" fmla="*/ 266 w 266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6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8" y="354"/>
                </a:lnTo>
                <a:lnTo>
                  <a:pt x="198" y="89"/>
                </a:lnTo>
                <a:lnTo>
                  <a:pt x="266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solidFill>
            <a:srgbClr val="619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5" name="Freeform 193"/>
          <p:cNvSpPr>
            <a:spLocks/>
          </p:cNvSpPr>
          <p:nvPr/>
        </p:nvSpPr>
        <p:spPr bwMode="auto">
          <a:xfrm>
            <a:off x="2997200" y="4227513"/>
            <a:ext cx="209550" cy="280987"/>
          </a:xfrm>
          <a:custGeom>
            <a:avLst/>
            <a:gdLst>
              <a:gd name="T0" fmla="*/ 0 w 266"/>
              <a:gd name="T1" fmla="*/ 2147483647 h 354"/>
              <a:gd name="T2" fmla="*/ 2147483647 w 266"/>
              <a:gd name="T3" fmla="*/ 2147483647 h 354"/>
              <a:gd name="T4" fmla="*/ 2147483647 w 266"/>
              <a:gd name="T5" fmla="*/ 2147483647 h 354"/>
              <a:gd name="T6" fmla="*/ 2147483647 w 266"/>
              <a:gd name="T7" fmla="*/ 2147483647 h 354"/>
              <a:gd name="T8" fmla="*/ 2147483647 w 266"/>
              <a:gd name="T9" fmla="*/ 2147483647 h 354"/>
              <a:gd name="T10" fmla="*/ 2147483647 w 266"/>
              <a:gd name="T11" fmla="*/ 2147483647 h 354"/>
              <a:gd name="T12" fmla="*/ 2147483647 w 266"/>
              <a:gd name="T13" fmla="*/ 0 h 354"/>
              <a:gd name="T14" fmla="*/ 0 w 266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6"/>
              <a:gd name="T25" fmla="*/ 0 h 354"/>
              <a:gd name="T26" fmla="*/ 266 w 266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6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8" y="354"/>
                </a:lnTo>
                <a:lnTo>
                  <a:pt x="198" y="89"/>
                </a:lnTo>
                <a:lnTo>
                  <a:pt x="266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6" name="Freeform 194"/>
          <p:cNvSpPr>
            <a:spLocks/>
          </p:cNvSpPr>
          <p:nvPr/>
        </p:nvSpPr>
        <p:spPr bwMode="auto">
          <a:xfrm>
            <a:off x="4886325" y="4227513"/>
            <a:ext cx="209550" cy="280987"/>
          </a:xfrm>
          <a:custGeom>
            <a:avLst/>
            <a:gdLst>
              <a:gd name="T0" fmla="*/ 0 w 265"/>
              <a:gd name="T1" fmla="*/ 2147483647 h 354"/>
              <a:gd name="T2" fmla="*/ 2147483647 w 265"/>
              <a:gd name="T3" fmla="*/ 2147483647 h 354"/>
              <a:gd name="T4" fmla="*/ 2147483647 w 265"/>
              <a:gd name="T5" fmla="*/ 2147483647 h 354"/>
              <a:gd name="T6" fmla="*/ 2147483647 w 265"/>
              <a:gd name="T7" fmla="*/ 2147483647 h 354"/>
              <a:gd name="T8" fmla="*/ 2147483647 w 265"/>
              <a:gd name="T9" fmla="*/ 2147483647 h 354"/>
              <a:gd name="T10" fmla="*/ 2147483647 w 265"/>
              <a:gd name="T11" fmla="*/ 2147483647 h 354"/>
              <a:gd name="T12" fmla="*/ 2147483647 w 265"/>
              <a:gd name="T13" fmla="*/ 0 h 354"/>
              <a:gd name="T14" fmla="*/ 0 w 265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5"/>
              <a:gd name="T25" fmla="*/ 0 h 354"/>
              <a:gd name="T26" fmla="*/ 265 w 265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5" h="354">
                <a:moveTo>
                  <a:pt x="0" y="89"/>
                </a:moveTo>
                <a:lnTo>
                  <a:pt x="65" y="89"/>
                </a:lnTo>
                <a:lnTo>
                  <a:pt x="65" y="354"/>
                </a:lnTo>
                <a:lnTo>
                  <a:pt x="198" y="354"/>
                </a:lnTo>
                <a:lnTo>
                  <a:pt x="198" y="89"/>
                </a:lnTo>
                <a:lnTo>
                  <a:pt x="265" y="89"/>
                </a:lnTo>
                <a:lnTo>
                  <a:pt x="132" y="0"/>
                </a:lnTo>
                <a:lnTo>
                  <a:pt x="0" y="89"/>
                </a:lnTo>
                <a:close/>
              </a:path>
            </a:pathLst>
          </a:custGeom>
          <a:solidFill>
            <a:srgbClr val="619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7" name="Freeform 195"/>
          <p:cNvSpPr>
            <a:spLocks/>
          </p:cNvSpPr>
          <p:nvPr/>
        </p:nvSpPr>
        <p:spPr bwMode="auto">
          <a:xfrm>
            <a:off x="4886325" y="4227513"/>
            <a:ext cx="209550" cy="280987"/>
          </a:xfrm>
          <a:custGeom>
            <a:avLst/>
            <a:gdLst>
              <a:gd name="T0" fmla="*/ 0 w 265"/>
              <a:gd name="T1" fmla="*/ 2147483647 h 354"/>
              <a:gd name="T2" fmla="*/ 2147483647 w 265"/>
              <a:gd name="T3" fmla="*/ 2147483647 h 354"/>
              <a:gd name="T4" fmla="*/ 2147483647 w 265"/>
              <a:gd name="T5" fmla="*/ 2147483647 h 354"/>
              <a:gd name="T6" fmla="*/ 2147483647 w 265"/>
              <a:gd name="T7" fmla="*/ 2147483647 h 354"/>
              <a:gd name="T8" fmla="*/ 2147483647 w 265"/>
              <a:gd name="T9" fmla="*/ 2147483647 h 354"/>
              <a:gd name="T10" fmla="*/ 2147483647 w 265"/>
              <a:gd name="T11" fmla="*/ 2147483647 h 354"/>
              <a:gd name="T12" fmla="*/ 2147483647 w 265"/>
              <a:gd name="T13" fmla="*/ 0 h 354"/>
              <a:gd name="T14" fmla="*/ 0 w 265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5"/>
              <a:gd name="T25" fmla="*/ 0 h 354"/>
              <a:gd name="T26" fmla="*/ 265 w 265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5" h="354">
                <a:moveTo>
                  <a:pt x="0" y="89"/>
                </a:moveTo>
                <a:lnTo>
                  <a:pt x="65" y="89"/>
                </a:lnTo>
                <a:lnTo>
                  <a:pt x="65" y="354"/>
                </a:lnTo>
                <a:lnTo>
                  <a:pt x="198" y="354"/>
                </a:lnTo>
                <a:lnTo>
                  <a:pt x="198" y="89"/>
                </a:lnTo>
                <a:lnTo>
                  <a:pt x="265" y="89"/>
                </a:lnTo>
                <a:lnTo>
                  <a:pt x="132" y="0"/>
                </a:lnTo>
                <a:lnTo>
                  <a:pt x="0" y="8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8" name="Freeform 196"/>
          <p:cNvSpPr>
            <a:spLocks/>
          </p:cNvSpPr>
          <p:nvPr/>
        </p:nvSpPr>
        <p:spPr bwMode="auto">
          <a:xfrm>
            <a:off x="6719888" y="4227513"/>
            <a:ext cx="209550" cy="280987"/>
          </a:xfrm>
          <a:custGeom>
            <a:avLst/>
            <a:gdLst>
              <a:gd name="T0" fmla="*/ 0 w 265"/>
              <a:gd name="T1" fmla="*/ 2147483647 h 354"/>
              <a:gd name="T2" fmla="*/ 2147483647 w 265"/>
              <a:gd name="T3" fmla="*/ 2147483647 h 354"/>
              <a:gd name="T4" fmla="*/ 2147483647 w 265"/>
              <a:gd name="T5" fmla="*/ 2147483647 h 354"/>
              <a:gd name="T6" fmla="*/ 2147483647 w 265"/>
              <a:gd name="T7" fmla="*/ 2147483647 h 354"/>
              <a:gd name="T8" fmla="*/ 2147483647 w 265"/>
              <a:gd name="T9" fmla="*/ 2147483647 h 354"/>
              <a:gd name="T10" fmla="*/ 2147483647 w 265"/>
              <a:gd name="T11" fmla="*/ 2147483647 h 354"/>
              <a:gd name="T12" fmla="*/ 2147483647 w 265"/>
              <a:gd name="T13" fmla="*/ 0 h 354"/>
              <a:gd name="T14" fmla="*/ 0 w 265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5"/>
              <a:gd name="T25" fmla="*/ 0 h 354"/>
              <a:gd name="T26" fmla="*/ 265 w 265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5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8" y="354"/>
                </a:lnTo>
                <a:lnTo>
                  <a:pt x="198" y="89"/>
                </a:lnTo>
                <a:lnTo>
                  <a:pt x="265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solidFill>
            <a:srgbClr val="619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59" name="Freeform 197"/>
          <p:cNvSpPr>
            <a:spLocks/>
          </p:cNvSpPr>
          <p:nvPr/>
        </p:nvSpPr>
        <p:spPr bwMode="auto">
          <a:xfrm>
            <a:off x="6719888" y="4227513"/>
            <a:ext cx="209550" cy="280987"/>
          </a:xfrm>
          <a:custGeom>
            <a:avLst/>
            <a:gdLst>
              <a:gd name="T0" fmla="*/ 0 w 265"/>
              <a:gd name="T1" fmla="*/ 2147483647 h 354"/>
              <a:gd name="T2" fmla="*/ 2147483647 w 265"/>
              <a:gd name="T3" fmla="*/ 2147483647 h 354"/>
              <a:gd name="T4" fmla="*/ 2147483647 w 265"/>
              <a:gd name="T5" fmla="*/ 2147483647 h 354"/>
              <a:gd name="T6" fmla="*/ 2147483647 w 265"/>
              <a:gd name="T7" fmla="*/ 2147483647 h 354"/>
              <a:gd name="T8" fmla="*/ 2147483647 w 265"/>
              <a:gd name="T9" fmla="*/ 2147483647 h 354"/>
              <a:gd name="T10" fmla="*/ 2147483647 w 265"/>
              <a:gd name="T11" fmla="*/ 2147483647 h 354"/>
              <a:gd name="T12" fmla="*/ 2147483647 w 265"/>
              <a:gd name="T13" fmla="*/ 0 h 354"/>
              <a:gd name="T14" fmla="*/ 0 w 265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5"/>
              <a:gd name="T25" fmla="*/ 0 h 354"/>
              <a:gd name="T26" fmla="*/ 265 w 265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5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8" y="354"/>
                </a:lnTo>
                <a:lnTo>
                  <a:pt x="198" y="89"/>
                </a:lnTo>
                <a:lnTo>
                  <a:pt x="265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60" name="Freeform 198"/>
          <p:cNvSpPr>
            <a:spLocks/>
          </p:cNvSpPr>
          <p:nvPr/>
        </p:nvSpPr>
        <p:spPr bwMode="auto">
          <a:xfrm>
            <a:off x="8223250" y="4227513"/>
            <a:ext cx="211138" cy="280987"/>
          </a:xfrm>
          <a:custGeom>
            <a:avLst/>
            <a:gdLst>
              <a:gd name="T0" fmla="*/ 0 w 266"/>
              <a:gd name="T1" fmla="*/ 2147483647 h 354"/>
              <a:gd name="T2" fmla="*/ 2147483647 w 266"/>
              <a:gd name="T3" fmla="*/ 2147483647 h 354"/>
              <a:gd name="T4" fmla="*/ 2147483647 w 266"/>
              <a:gd name="T5" fmla="*/ 2147483647 h 354"/>
              <a:gd name="T6" fmla="*/ 2147483647 w 266"/>
              <a:gd name="T7" fmla="*/ 2147483647 h 354"/>
              <a:gd name="T8" fmla="*/ 2147483647 w 266"/>
              <a:gd name="T9" fmla="*/ 2147483647 h 354"/>
              <a:gd name="T10" fmla="*/ 2147483647 w 266"/>
              <a:gd name="T11" fmla="*/ 2147483647 h 354"/>
              <a:gd name="T12" fmla="*/ 2147483647 w 266"/>
              <a:gd name="T13" fmla="*/ 0 h 354"/>
              <a:gd name="T14" fmla="*/ 0 w 266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6"/>
              <a:gd name="T25" fmla="*/ 0 h 354"/>
              <a:gd name="T26" fmla="*/ 266 w 266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6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9" y="354"/>
                </a:lnTo>
                <a:lnTo>
                  <a:pt x="199" y="89"/>
                </a:lnTo>
                <a:lnTo>
                  <a:pt x="266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solidFill>
            <a:srgbClr val="619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61" name="Freeform 199"/>
          <p:cNvSpPr>
            <a:spLocks/>
          </p:cNvSpPr>
          <p:nvPr/>
        </p:nvSpPr>
        <p:spPr bwMode="auto">
          <a:xfrm>
            <a:off x="8223250" y="4227513"/>
            <a:ext cx="211138" cy="280987"/>
          </a:xfrm>
          <a:custGeom>
            <a:avLst/>
            <a:gdLst>
              <a:gd name="T0" fmla="*/ 0 w 266"/>
              <a:gd name="T1" fmla="*/ 2147483647 h 354"/>
              <a:gd name="T2" fmla="*/ 2147483647 w 266"/>
              <a:gd name="T3" fmla="*/ 2147483647 h 354"/>
              <a:gd name="T4" fmla="*/ 2147483647 w 266"/>
              <a:gd name="T5" fmla="*/ 2147483647 h 354"/>
              <a:gd name="T6" fmla="*/ 2147483647 w 266"/>
              <a:gd name="T7" fmla="*/ 2147483647 h 354"/>
              <a:gd name="T8" fmla="*/ 2147483647 w 266"/>
              <a:gd name="T9" fmla="*/ 2147483647 h 354"/>
              <a:gd name="T10" fmla="*/ 2147483647 w 266"/>
              <a:gd name="T11" fmla="*/ 2147483647 h 354"/>
              <a:gd name="T12" fmla="*/ 2147483647 w 266"/>
              <a:gd name="T13" fmla="*/ 0 h 354"/>
              <a:gd name="T14" fmla="*/ 0 w 266"/>
              <a:gd name="T15" fmla="*/ 2147483647 h 35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6"/>
              <a:gd name="T25" fmla="*/ 0 h 354"/>
              <a:gd name="T26" fmla="*/ 266 w 266"/>
              <a:gd name="T27" fmla="*/ 354 h 35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6" h="354">
                <a:moveTo>
                  <a:pt x="0" y="89"/>
                </a:moveTo>
                <a:lnTo>
                  <a:pt x="66" y="89"/>
                </a:lnTo>
                <a:lnTo>
                  <a:pt x="66" y="354"/>
                </a:lnTo>
                <a:lnTo>
                  <a:pt x="199" y="354"/>
                </a:lnTo>
                <a:lnTo>
                  <a:pt x="199" y="89"/>
                </a:lnTo>
                <a:lnTo>
                  <a:pt x="266" y="89"/>
                </a:lnTo>
                <a:lnTo>
                  <a:pt x="133" y="0"/>
                </a:lnTo>
                <a:lnTo>
                  <a:pt x="0" y="8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462" name="Rectangle 200"/>
          <p:cNvSpPr>
            <a:spLocks noChangeArrowheads="1"/>
          </p:cNvSpPr>
          <p:nvPr/>
        </p:nvSpPr>
        <p:spPr bwMode="auto">
          <a:xfrm>
            <a:off x="5480221" y="2409825"/>
            <a:ext cx="78547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FF"/>
                </a:solidFill>
              </a:rPr>
              <a:t>DESIGN</a:t>
            </a:r>
            <a:endParaRPr lang="en-US" sz="1100" b="1" dirty="0"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63681" y="3375819"/>
            <a:ext cx="881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 smtClean="0"/>
              <a:t>Market </a:t>
            </a:r>
          </a:p>
          <a:p>
            <a:r>
              <a:rPr lang="it-IT" sz="1200" dirty="0" err="1" smtClean="0"/>
              <a:t>expansion</a:t>
            </a:r>
            <a:endParaRPr lang="it-IT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845661" y="3919852"/>
            <a:ext cx="564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</a:rPr>
              <a:t>T R A I N I N G    N E </a:t>
            </a:r>
            <a:r>
              <a:rPr lang="it-IT" b="1" dirty="0" err="1" smtClean="0">
                <a:solidFill>
                  <a:srgbClr val="0070C0"/>
                </a:solidFill>
              </a:rPr>
              <a:t>E</a:t>
            </a:r>
            <a:r>
              <a:rPr lang="it-IT" b="1" dirty="0" smtClean="0">
                <a:solidFill>
                  <a:srgbClr val="0070C0"/>
                </a:solidFill>
              </a:rPr>
              <a:t> D S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321" grpId="0"/>
      <p:bldP spid="11335" grpId="0" animBg="1"/>
      <p:bldP spid="11382" grpId="0"/>
      <p:bldP spid="11385" grpId="0"/>
      <p:bldP spid="11391" grpId="0"/>
      <p:bldP spid="11408" grpId="0" animBg="1"/>
      <p:bldP spid="11446" grpId="0"/>
      <p:bldP spid="11448" grpId="0"/>
      <p:bldP spid="11450" grpId="0"/>
      <p:bldP spid="11452" grpId="0"/>
      <p:bldP spid="11462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1189" name="AutoShape 5"/>
          <p:cNvSpPr>
            <a:spLocks noChangeArrowheads="1"/>
          </p:cNvSpPr>
          <p:nvPr/>
        </p:nvSpPr>
        <p:spPr bwMode="auto">
          <a:xfrm>
            <a:off x="3733800" y="1219200"/>
            <a:ext cx="2281238" cy="1676400"/>
          </a:xfrm>
          <a:prstGeom prst="hexagon">
            <a:avLst>
              <a:gd name="adj" fmla="val 34020"/>
              <a:gd name="vf" fmla="val 115470"/>
            </a:avLst>
          </a:prstGeom>
          <a:solidFill>
            <a:srgbClr val="37AD8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1"/>
          </a:p>
          <a:p>
            <a:pPr algn="ctr"/>
            <a:r>
              <a:rPr lang="en-US" sz="2000" b="1"/>
              <a:t>Sense of </a:t>
            </a:r>
          </a:p>
          <a:p>
            <a:pPr algn="ctr"/>
            <a:r>
              <a:rPr lang="en-US" sz="2000" b="1"/>
              <a:t>Urgency</a:t>
            </a:r>
          </a:p>
          <a:p>
            <a:pPr algn="ctr"/>
            <a:endParaRPr lang="en-US" sz="2000" b="1"/>
          </a:p>
        </p:txBody>
      </p:sp>
      <p:sp>
        <p:nvSpPr>
          <p:cNvPr id="221190" name="AutoShape 6"/>
          <p:cNvSpPr>
            <a:spLocks noChangeArrowheads="1"/>
          </p:cNvSpPr>
          <p:nvPr/>
        </p:nvSpPr>
        <p:spPr bwMode="auto">
          <a:xfrm>
            <a:off x="5486400" y="2057400"/>
            <a:ext cx="2286000" cy="1752600"/>
          </a:xfrm>
          <a:prstGeom prst="hexagon">
            <a:avLst>
              <a:gd name="adj" fmla="val 32609"/>
              <a:gd name="vf" fmla="val 115470"/>
            </a:avLst>
          </a:prstGeom>
          <a:solidFill>
            <a:srgbClr val="37AD8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High Commitment</a:t>
            </a:r>
          </a:p>
        </p:txBody>
      </p:sp>
      <p:sp>
        <p:nvSpPr>
          <p:cNvPr id="221191" name="AutoShape 7"/>
          <p:cNvSpPr>
            <a:spLocks noChangeArrowheads="1"/>
          </p:cNvSpPr>
          <p:nvPr/>
        </p:nvSpPr>
        <p:spPr bwMode="auto">
          <a:xfrm>
            <a:off x="5486400" y="3886200"/>
            <a:ext cx="2290763" cy="1676400"/>
          </a:xfrm>
          <a:prstGeom prst="hexagon">
            <a:avLst>
              <a:gd name="adj" fmla="val 34162"/>
              <a:gd name="vf" fmla="val 11547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 b="1"/>
          </a:p>
          <a:p>
            <a:pPr algn="ctr"/>
            <a:r>
              <a:rPr lang="en-US" sz="2000" b="1"/>
              <a:t>Financial </a:t>
            </a:r>
          </a:p>
          <a:p>
            <a:pPr algn="ctr"/>
            <a:r>
              <a:rPr lang="en-US" sz="2000" b="1"/>
              <a:t>Resources</a:t>
            </a:r>
          </a:p>
          <a:p>
            <a:pPr algn="ctr"/>
            <a:endParaRPr lang="en-US" sz="2000" b="1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457200" y="3841750"/>
            <a:ext cx="8305800" cy="15875"/>
          </a:xfrm>
          <a:prstGeom prst="line">
            <a:avLst/>
          </a:prstGeom>
          <a:noFill/>
          <a:ln w="19050">
            <a:solidFill>
              <a:srgbClr val="663300"/>
            </a:solidFill>
            <a:prstDash val="lgDashDot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221193" name="AutoShape 9"/>
          <p:cNvSpPr>
            <a:spLocks noChangeArrowheads="1"/>
          </p:cNvSpPr>
          <p:nvPr/>
        </p:nvSpPr>
        <p:spPr bwMode="auto">
          <a:xfrm>
            <a:off x="3805238" y="2971800"/>
            <a:ext cx="2209800" cy="1752600"/>
          </a:xfrm>
          <a:prstGeom prst="hexagon">
            <a:avLst>
              <a:gd name="adj" fmla="val 31522"/>
              <a:gd name="vf" fmla="val 115470"/>
            </a:avLst>
          </a:prstGeom>
          <a:solidFill>
            <a:srgbClr val="39257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54000" tIns="10800" rIns="54000" bIns="10800"/>
          <a:lstStyle/>
          <a:p>
            <a:pPr algn="ctr"/>
            <a:r>
              <a:rPr lang="en-US" sz="2200" b="1" i="1">
                <a:solidFill>
                  <a:srgbClr val="FFFF00"/>
                </a:solidFill>
              </a:rPr>
              <a:t>Result:</a:t>
            </a:r>
          </a:p>
          <a:p>
            <a:pPr algn="ctr">
              <a:spcBef>
                <a:spcPct val="25000"/>
              </a:spcBef>
            </a:pPr>
            <a:r>
              <a:rPr lang="en-US" sz="2200" b="1" i="1">
                <a:solidFill>
                  <a:srgbClr val="FFFF00"/>
                </a:solidFill>
              </a:rPr>
              <a:t>Collaboration </a:t>
            </a:r>
          </a:p>
          <a:p>
            <a:pPr algn="ctr"/>
            <a:r>
              <a:rPr lang="en-US" sz="2200" b="1" i="1">
                <a:solidFill>
                  <a:srgbClr val="FFFF00"/>
                </a:solidFill>
              </a:rPr>
              <a:t>&amp; Trust</a:t>
            </a:r>
          </a:p>
        </p:txBody>
      </p:sp>
      <p:sp>
        <p:nvSpPr>
          <p:cNvPr id="221194" name="AutoShape 10"/>
          <p:cNvSpPr>
            <a:spLocks noChangeArrowheads="1"/>
          </p:cNvSpPr>
          <p:nvPr/>
        </p:nvSpPr>
        <p:spPr bwMode="auto">
          <a:xfrm>
            <a:off x="2057400" y="3886200"/>
            <a:ext cx="2252663" cy="1676400"/>
          </a:xfrm>
          <a:prstGeom prst="hexagon">
            <a:avLst>
              <a:gd name="adj" fmla="val 33594"/>
              <a:gd name="vf" fmla="val 11547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Training &amp; </a:t>
            </a:r>
          </a:p>
          <a:p>
            <a:pPr algn="ctr"/>
            <a:r>
              <a:rPr lang="en-US" sz="2000" b="1"/>
              <a:t>Process</a:t>
            </a:r>
          </a:p>
          <a:p>
            <a:pPr algn="ctr"/>
            <a:r>
              <a:rPr lang="en-US" sz="2000" b="1"/>
              <a:t>Facilitation</a:t>
            </a:r>
            <a:r>
              <a:rPr lang="en-US"/>
              <a:t> </a:t>
            </a:r>
            <a:endParaRPr lang="en-US" sz="2000" b="1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-3124200" y="2133600"/>
            <a:ext cx="7391400" cy="1676400"/>
            <a:chOff x="0" y="1392"/>
            <a:chExt cx="5238" cy="1056"/>
          </a:xfrm>
        </p:grpSpPr>
        <p:sp>
          <p:nvSpPr>
            <p:cNvPr id="12309" name="AutoShape 12"/>
            <p:cNvSpPr>
              <a:spLocks noChangeArrowheads="1"/>
            </p:cNvSpPr>
            <p:nvPr/>
          </p:nvSpPr>
          <p:spPr bwMode="auto">
            <a:xfrm>
              <a:off x="3672" y="1392"/>
              <a:ext cx="1566" cy="1056"/>
            </a:xfrm>
            <a:prstGeom prst="hexagon">
              <a:avLst>
                <a:gd name="adj" fmla="val 37074"/>
                <a:gd name="vf" fmla="val 115470"/>
              </a:avLst>
            </a:prstGeom>
            <a:solidFill>
              <a:srgbClr val="37AD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Vision &amp;  </a:t>
              </a:r>
            </a:p>
            <a:p>
              <a:pPr algn="ctr"/>
              <a:r>
                <a:rPr lang="en-US" sz="2000" b="1"/>
                <a:t>Leadership</a:t>
              </a:r>
            </a:p>
            <a:p>
              <a:pPr algn="ctr"/>
              <a:r>
                <a:rPr lang="en-US" sz="2000" b="1"/>
                <a:t>For Cluster</a:t>
              </a:r>
            </a:p>
          </p:txBody>
        </p:sp>
        <p:sp>
          <p:nvSpPr>
            <p:cNvPr id="12310" name="Text Box 13"/>
            <p:cNvSpPr txBox="1">
              <a:spLocks noChangeArrowheads="1"/>
            </p:cNvSpPr>
            <p:nvPr/>
          </p:nvSpPr>
          <p:spPr bwMode="auto">
            <a:xfrm>
              <a:off x="0" y="1584"/>
              <a:ext cx="113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CC"/>
                  </a:solidFill>
                </a:rPr>
                <a:t>Private Sector</a:t>
              </a:r>
            </a:p>
          </p:txBody>
        </p:sp>
      </p:grpSp>
      <p:sp>
        <p:nvSpPr>
          <p:cNvPr id="1230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b="1" smtClean="0">
                <a:solidFill>
                  <a:srgbClr val="0000CC"/>
                </a:solidFill>
                <a:latin typeface="Bookman Old Style" pitchFamily="18" charset="0"/>
              </a:rPr>
              <a:t>SUCCESS FACTORS FOR CLUSTER-BASED COMPETITIVENESS INITIATIVES</a:t>
            </a:r>
            <a:r>
              <a:rPr lang="en-US" smtClean="0"/>
              <a:t> </a:t>
            </a:r>
          </a:p>
        </p:txBody>
      </p:sp>
      <p:sp>
        <p:nvSpPr>
          <p:cNvPr id="12301" name="AutoShape 15"/>
          <p:cNvSpPr>
            <a:spLocks/>
          </p:cNvSpPr>
          <p:nvPr/>
        </p:nvSpPr>
        <p:spPr bwMode="auto">
          <a:xfrm>
            <a:off x="1828800" y="1295400"/>
            <a:ext cx="76200" cy="2438400"/>
          </a:xfrm>
          <a:prstGeom prst="leftBrace">
            <a:avLst>
              <a:gd name="adj1" fmla="val 266667"/>
              <a:gd name="adj2" fmla="val 50000"/>
            </a:avLst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2" name="AutoShape 16"/>
          <p:cNvSpPr>
            <a:spLocks/>
          </p:cNvSpPr>
          <p:nvPr/>
        </p:nvSpPr>
        <p:spPr bwMode="auto">
          <a:xfrm>
            <a:off x="1828800" y="3962400"/>
            <a:ext cx="76200" cy="2438400"/>
          </a:xfrm>
          <a:prstGeom prst="leftBrace">
            <a:avLst>
              <a:gd name="adj1" fmla="val 266667"/>
              <a:gd name="adj2" fmla="val 50000"/>
            </a:avLst>
          </a:pr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2303" name="Text Box 17"/>
          <p:cNvSpPr txBox="1">
            <a:spLocks noChangeArrowheads="1"/>
          </p:cNvSpPr>
          <p:nvPr/>
        </p:nvSpPr>
        <p:spPr bwMode="auto">
          <a:xfrm>
            <a:off x="381000" y="26670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it-IT"/>
          </a:p>
        </p:txBody>
      </p:sp>
      <p:sp>
        <p:nvSpPr>
          <p:cNvPr id="221202" name="Text Box 18"/>
          <p:cNvSpPr txBox="1">
            <a:spLocks noChangeArrowheads="1"/>
          </p:cNvSpPr>
          <p:nvPr/>
        </p:nvSpPr>
        <p:spPr bwMode="auto">
          <a:xfrm>
            <a:off x="152400" y="2514600"/>
            <a:ext cx="152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Private sector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-1371600" y="4800600"/>
            <a:ext cx="7391400" cy="1676400"/>
            <a:chOff x="0" y="2496"/>
            <a:chExt cx="5238" cy="1056"/>
          </a:xfrm>
        </p:grpSpPr>
        <p:sp>
          <p:nvSpPr>
            <p:cNvPr id="12307" name="AutoShape 20"/>
            <p:cNvSpPr>
              <a:spLocks noChangeArrowheads="1"/>
            </p:cNvSpPr>
            <p:nvPr/>
          </p:nvSpPr>
          <p:spPr bwMode="auto">
            <a:xfrm>
              <a:off x="3672" y="2496"/>
              <a:ext cx="1566" cy="1056"/>
            </a:xfrm>
            <a:prstGeom prst="hexagon">
              <a:avLst>
                <a:gd name="adj" fmla="val 37074"/>
                <a:gd name="vf" fmla="val 11547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Analysis</a:t>
              </a:r>
            </a:p>
            <a:p>
              <a:pPr algn="ctr"/>
              <a:r>
                <a:rPr lang="en-US" sz="2000" b="1"/>
                <a:t>&amp; Expertise</a:t>
              </a:r>
            </a:p>
          </p:txBody>
        </p:sp>
        <p:sp>
          <p:nvSpPr>
            <p:cNvPr id="12308" name="Text Box 21"/>
            <p:cNvSpPr txBox="1">
              <a:spLocks noChangeArrowheads="1"/>
            </p:cNvSpPr>
            <p:nvPr/>
          </p:nvSpPr>
          <p:spPr bwMode="auto">
            <a:xfrm>
              <a:off x="0" y="2794"/>
              <a:ext cx="1296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00CC"/>
                  </a:solidFill>
                </a:rPr>
                <a:t>Pubic </a:t>
              </a:r>
            </a:p>
            <a:p>
              <a:pPr eaLnBrk="1" hangingPunct="1"/>
              <a:r>
                <a:rPr lang="en-US" sz="2400" b="1">
                  <a:solidFill>
                    <a:srgbClr val="0000CC"/>
                  </a:solidFill>
                </a:rPr>
                <a:t>Sector</a:t>
              </a:r>
            </a:p>
          </p:txBody>
        </p:sp>
      </p:grpSp>
      <p:sp>
        <p:nvSpPr>
          <p:cNvPr id="221206" name="Text Box 22"/>
          <p:cNvSpPr txBox="1">
            <a:spLocks noChangeArrowheads="1"/>
          </p:cNvSpPr>
          <p:nvPr/>
        </p:nvSpPr>
        <p:spPr bwMode="auto">
          <a:xfrm>
            <a:off x="228600" y="4572000"/>
            <a:ext cx="152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Public Sector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22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9" grpId="0" animBg="1"/>
      <p:bldP spid="221190" grpId="0" animBg="1"/>
      <p:bldP spid="221191" grpId="0" animBg="1"/>
      <p:bldP spid="221193" grpId="0" animBg="1"/>
      <p:bldP spid="22119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7848600" cy="454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5138" indent="-465138">
              <a:spcBef>
                <a:spcPct val="30000"/>
              </a:spcBef>
              <a:buFontTx/>
              <a:buChar char="•"/>
              <a:defRPr/>
            </a:pPr>
            <a:r>
              <a:rPr lang="en-US" sz="2400" b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 REQUIRES THE </a:t>
            </a: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UNDERSTANDING AND  CONCERN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 </a:t>
            </a:r>
            <a:r>
              <a:rPr lang="en-US" sz="2400" b="1" i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EVERYONE</a:t>
            </a:r>
          </a:p>
          <a:p>
            <a:pPr marL="465138" indent="-465138">
              <a:spcBef>
                <a:spcPct val="30000"/>
              </a:spcBef>
              <a:buFontTx/>
              <a:buChar char="•"/>
              <a:defRPr/>
            </a:pP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THE </a:t>
            </a: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DESIRE TO CHANGE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THE SITUATION BY </a:t>
            </a:r>
            <a:r>
              <a:rPr lang="en-US" sz="2400" b="1" i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EVERYONE</a:t>
            </a:r>
          </a:p>
          <a:p>
            <a:pPr marL="465138" indent="-465138">
              <a:spcBef>
                <a:spcPct val="30000"/>
              </a:spcBef>
              <a:buFontTx/>
              <a:buChar char="•"/>
              <a:defRPr/>
            </a:pP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EAGERNESS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en-US" sz="2400" b="1" i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EVERYONE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TO SEE A CHANGE  FOR THE BETTER…</a:t>
            </a: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IT CAN HAPPEN</a:t>
            </a:r>
          </a:p>
          <a:p>
            <a:pPr marL="465138" indent="-465138">
              <a:spcBef>
                <a:spcPct val="30000"/>
              </a:spcBef>
              <a:buFontTx/>
              <a:buChar char="•"/>
              <a:defRPr/>
            </a:pP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</a:t>
            </a: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DEVOTION AND COMMITMENT</a:t>
            </a:r>
            <a:r>
              <a:rPr lang="en-US" sz="2400" b="1" i="1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en-US" sz="2400" b="1" i="1" u="sng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EVERYONE</a:t>
            </a:r>
            <a:r>
              <a:rPr lang="en-US" sz="2400"/>
              <a:t> </a:t>
            </a:r>
          </a:p>
          <a:p>
            <a:pPr marL="465138" indent="-465138">
              <a:spcBef>
                <a:spcPct val="30000"/>
              </a:spcBef>
              <a:buFontTx/>
              <a:buChar char="•"/>
              <a:defRPr/>
            </a:pPr>
            <a:r>
              <a:rPr lang="en-US" sz="2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WILL-POWER AND DETERMINATION TO GIVE A DIFFERENT SITUATION TO THE COMING GENERATION</a:t>
            </a:r>
          </a:p>
        </p:txBody>
      </p:sp>
      <p:sp>
        <p:nvSpPr>
          <p:cNvPr id="225286" name="Text Box 6"/>
          <p:cNvSpPr txBox="1">
            <a:spLocks noChangeArrowheads="1"/>
          </p:cNvSpPr>
          <p:nvPr/>
        </p:nvSpPr>
        <p:spPr bwMode="auto">
          <a:xfrm>
            <a:off x="990600" y="533400"/>
            <a:ext cx="693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i="1" u="sng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CLUSTERING </a:t>
            </a:r>
            <a:r>
              <a:rPr lang="en-US" sz="2800" b="1" u="sng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 NOT A ONE-PARTY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25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1219200" y="7620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THIS HAS TO BE DONE, STARTING NOW !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609600" y="2057400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ARE YOU COMMITTED TO MAKE THIS CHANGE?</a:t>
            </a: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1143000" y="3200400"/>
            <a:ext cx="74676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PLEASE STAY WITH US AS WE DEVELOP A GLOBALLY COMPETITIVE LEATHER CLUSTER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sz="36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VIETNAM </a:t>
            </a:r>
            <a:endParaRPr lang="en-US" sz="36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7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7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7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7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7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7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61798" name="Rectangle 6"/>
          <p:cNvSpPr>
            <a:spLocks noChangeArrowheads="1"/>
          </p:cNvSpPr>
          <p:nvPr/>
        </p:nvSpPr>
        <p:spPr bwMode="auto">
          <a:xfrm>
            <a:off x="609600" y="11430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7200" b="1" dirty="0">
                <a:solidFill>
                  <a:srgbClr val="0000CC"/>
                </a:solidFill>
                <a:latin typeface="Bookman Old Style" pitchFamily="18" charset="0"/>
              </a:rPr>
              <a:t>WORK </a:t>
            </a:r>
            <a:r>
              <a:rPr lang="en-US" sz="7200" b="1" dirty="0" smtClean="0">
                <a:solidFill>
                  <a:srgbClr val="0000CC"/>
                </a:solidFill>
                <a:latin typeface="Bookman Old Style" pitchFamily="18" charset="0"/>
              </a:rPr>
              <a:t>PLAN</a:t>
            </a:r>
          </a:p>
          <a:p>
            <a:pPr algn="ctr"/>
            <a:r>
              <a:rPr lang="en-US" sz="4800" b="1" dirty="0" smtClean="0">
                <a:solidFill>
                  <a:srgbClr val="C00000"/>
                </a:solidFill>
                <a:latin typeface="Bookman Old Style" pitchFamily="18" charset="0"/>
              </a:rPr>
              <a:t>At Micro Level</a:t>
            </a:r>
            <a:endParaRPr lang="en-US" sz="4400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1295400" y="3276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 sz="44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2011- 2012: </a:t>
            </a:r>
            <a:endParaRPr lang="en-US" sz="4400" b="1" i="1" dirty="0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r>
              <a:rPr lang="en-US" sz="4400" b="1" i="1" dirty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N. 4 </a:t>
            </a:r>
            <a:r>
              <a:rPr lang="en-US" sz="4400" b="1" i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INITIAL ACTIVITIES</a:t>
            </a:r>
            <a:endParaRPr lang="en-US" sz="4400" b="1" i="1" dirty="0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en-US" sz="4400" b="1" i="1" dirty="0">
              <a:solidFill>
                <a:srgbClr val="66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1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1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1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1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1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844961"/>
              </p:ext>
            </p:extLst>
          </p:nvPr>
        </p:nvGraphicFramePr>
        <p:xfrm>
          <a:off x="685800" y="1524000"/>
          <a:ext cx="8000999" cy="5029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2102"/>
                <a:gridCol w="2167808"/>
                <a:gridCol w="577750"/>
                <a:gridCol w="2073339"/>
              </a:tblGrid>
              <a:tr h="301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Activities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Beneficiaries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Envisaged</a:t>
                      </a:r>
                      <a:r>
                        <a:rPr lang="it-IT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800" b="0" dirty="0" err="1">
                          <a:solidFill>
                            <a:schemeClr val="tx1"/>
                          </a:solidFill>
                          <a:effectLst/>
                        </a:rPr>
                        <a:t>timetable</a:t>
                      </a:r>
                      <a:endParaRPr lang="it-IT" sz="20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22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Workshops: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30 + companies 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7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22947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Shoe design and pattern making (also including CAD)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"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8632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Bag and leather goods design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"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Product development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"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Marketing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"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8632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Quality and quality control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"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Costing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"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73503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i="1" dirty="0">
                          <a:solidFill>
                            <a:schemeClr val="tx1"/>
                          </a:solidFill>
                          <a:effectLst/>
                        </a:rPr>
                        <a:t>Production organization and management</a:t>
                      </a:r>
                      <a:endParaRPr lang="it-IT" sz="2000" b="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"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</a:rPr>
                        <a:t>AUDIT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10 compnaies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6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W/weeks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B2B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20 companies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</a:rPr>
                        <a:t>12</a:t>
                      </a:r>
                      <a:endParaRPr lang="it-IT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W/weeks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1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</a:rPr>
                        <a:t>Creative Collection</a:t>
                      </a:r>
                      <a:endParaRPr lang="it-IT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10 </a:t>
                      </a:r>
                      <a:r>
                        <a:rPr lang="it-IT" sz="1800" dirty="0" err="1">
                          <a:effectLst/>
                        </a:rPr>
                        <a:t>comopanies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15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</a:rPr>
                        <a:t>W/weeks</a:t>
                      </a:r>
                      <a:endParaRPr lang="it-IT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457200" y="914400"/>
            <a:ext cx="8229600" cy="4953000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endParaRPr lang="en-US" sz="3600" b="1" dirty="0" smtClean="0">
              <a:solidFill>
                <a:srgbClr val="663300"/>
              </a:solidFill>
              <a:latin typeface="Bookman Old Style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3600" b="1">
                <a:solidFill>
                  <a:srgbClr val="0000CC"/>
                </a:solidFill>
                <a:latin typeface="Bookman Old Style" pitchFamily="18" charset="0"/>
              </a:rPr>
              <a:t>AGENDA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143000" y="1143000"/>
            <a:ext cx="7543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establish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an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integrated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leather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district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in 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Vietnam</a:t>
            </a:r>
            <a:endParaRPr lang="es-ES_tradnl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es-ES_tradnl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upgrade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from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OEM (Original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Equipment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manufacturer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)  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ODM (Original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Design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Manufacturer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)  </a:t>
            </a:r>
            <a:endParaRPr lang="es-ES_tradnl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es-ES_tradnl" sz="28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develop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the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international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>
                <a:solidFill>
                  <a:srgbClr val="0000CC"/>
                </a:solidFill>
                <a:latin typeface="Times New Roman" pitchFamily="18" charset="0"/>
              </a:rPr>
              <a:t>competitve</a:t>
            </a:r>
            <a:r>
              <a:rPr lang="es-ES_tradnl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position of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the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Vietnamese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LLPI (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Leather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&amp;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Leather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Products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s-ES_tradnl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Industry</a:t>
            </a:r>
            <a:r>
              <a:rPr lang="es-ES_tradnl" sz="2800" b="1" dirty="0" smtClean="0">
                <a:solidFill>
                  <a:srgbClr val="0000CC"/>
                </a:solidFill>
                <a:latin typeface="Times New Roman" pitchFamily="18" charset="0"/>
              </a:rPr>
              <a:t>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b="1" smtClean="0">
                <a:solidFill>
                  <a:srgbClr val="0000CC"/>
                </a:solidFill>
                <a:latin typeface="Bookman Old Style" pitchFamily="18" charset="0"/>
              </a:rPr>
              <a:t>OUR OBJECTIVE</a:t>
            </a:r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</a:rPr>
              <a:t>Move quickly to:</a:t>
            </a:r>
          </a:p>
          <a:p>
            <a:pPr eaLnBrk="1" hangingPunct="1">
              <a:lnSpc>
                <a:spcPct val="90000"/>
              </a:lnSpc>
            </a:pPr>
            <a:endParaRPr lang="en-US" sz="18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Intervene in this market with new policies, new private sector initiatives and new public/private partnerships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20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Take direct action to seize more market share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sz="20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Benchmarking: Productivity of Vietnam OEM in the LLPI sector is 80% Upgrading will reach 100% Surveyed Companies are 50%</a:t>
            </a:r>
          </a:p>
          <a:p>
            <a:pPr eaLnBrk="1" hangingPunct="1">
              <a:lnSpc>
                <a:spcPct val="90000"/>
              </a:lnSpc>
            </a:pPr>
            <a:endParaRPr lang="en-US" sz="2800" b="1" i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i="1" dirty="0" smtClean="0">
                <a:solidFill>
                  <a:srgbClr val="663300"/>
                </a:solidFill>
              </a:rPr>
              <a:t>WE INTEND TO DOUBLE PRODUCTIVITY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b="1" i="1" dirty="0" smtClean="0">
                <a:solidFill>
                  <a:srgbClr val="663300"/>
                </a:solidFill>
              </a:rPr>
              <a:t>FROM 50% TO 100%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607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607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887538" y="471488"/>
            <a:ext cx="5456237" cy="6311900"/>
            <a:chOff x="1338" y="297"/>
            <a:chExt cx="3867" cy="3976"/>
          </a:xfrm>
        </p:grpSpPr>
        <p:grpSp>
          <p:nvGrpSpPr>
            <p:cNvPr id="4124" name="Group 3"/>
            <p:cNvGrpSpPr>
              <a:grpSpLocks/>
            </p:cNvGrpSpPr>
            <p:nvPr/>
          </p:nvGrpSpPr>
          <p:grpSpPr bwMode="auto">
            <a:xfrm>
              <a:off x="1338" y="297"/>
              <a:ext cx="3861" cy="3976"/>
              <a:chOff x="1338" y="297"/>
              <a:chExt cx="3861" cy="3976"/>
            </a:xfrm>
          </p:grpSpPr>
          <p:sp>
            <p:nvSpPr>
              <p:cNvPr id="196612" name="Freeform 4"/>
              <p:cNvSpPr>
                <a:spLocks/>
              </p:cNvSpPr>
              <p:nvPr/>
            </p:nvSpPr>
            <p:spPr bwMode="auto">
              <a:xfrm>
                <a:off x="1413" y="297"/>
                <a:ext cx="3550" cy="1313"/>
              </a:xfrm>
              <a:custGeom>
                <a:avLst/>
                <a:gdLst/>
                <a:ahLst/>
                <a:cxnLst>
                  <a:cxn ang="0">
                    <a:pos x="0" y="1080"/>
                  </a:cxn>
                  <a:cxn ang="0">
                    <a:pos x="403" y="1225"/>
                  </a:cxn>
                  <a:cxn ang="0">
                    <a:pos x="321" y="1132"/>
                  </a:cxn>
                  <a:cxn ang="0">
                    <a:pos x="384" y="1016"/>
                  </a:cxn>
                  <a:cxn ang="0">
                    <a:pos x="455" y="905"/>
                  </a:cxn>
                  <a:cxn ang="0">
                    <a:pos x="533" y="805"/>
                  </a:cxn>
                  <a:cxn ang="0">
                    <a:pos x="617" y="709"/>
                  </a:cxn>
                  <a:cxn ang="0">
                    <a:pos x="707" y="624"/>
                  </a:cxn>
                  <a:cxn ang="0">
                    <a:pos x="801" y="545"/>
                  </a:cxn>
                  <a:cxn ang="0">
                    <a:pos x="898" y="473"/>
                  </a:cxn>
                  <a:cxn ang="0">
                    <a:pos x="1001" y="411"/>
                  </a:cxn>
                  <a:cxn ang="0">
                    <a:pos x="1108" y="356"/>
                  </a:cxn>
                  <a:cxn ang="0">
                    <a:pos x="1216" y="309"/>
                  </a:cxn>
                  <a:cxn ang="0">
                    <a:pos x="1327" y="270"/>
                  </a:cxn>
                  <a:cxn ang="0">
                    <a:pos x="1438" y="236"/>
                  </a:cxn>
                  <a:cxn ang="0">
                    <a:pos x="1553" y="213"/>
                  </a:cxn>
                  <a:cxn ang="0">
                    <a:pos x="1668" y="198"/>
                  </a:cxn>
                  <a:cxn ang="0">
                    <a:pos x="1784" y="189"/>
                  </a:cxn>
                  <a:cxn ang="0">
                    <a:pos x="1948" y="194"/>
                  </a:cxn>
                  <a:cxn ang="0">
                    <a:pos x="2168" y="224"/>
                  </a:cxn>
                  <a:cxn ang="0">
                    <a:pos x="2389" y="289"/>
                  </a:cxn>
                  <a:cxn ang="0">
                    <a:pos x="2604" y="382"/>
                  </a:cxn>
                  <a:cxn ang="0">
                    <a:pos x="2809" y="509"/>
                  </a:cxn>
                  <a:cxn ang="0">
                    <a:pos x="2997" y="669"/>
                  </a:cxn>
                  <a:cxn ang="0">
                    <a:pos x="3165" y="858"/>
                  </a:cxn>
                  <a:cxn ang="0">
                    <a:pos x="3308" y="1080"/>
                  </a:cxn>
                  <a:cxn ang="0">
                    <a:pos x="3398" y="1037"/>
                  </a:cxn>
                  <a:cxn ang="0">
                    <a:pos x="3520" y="1059"/>
                  </a:cxn>
                  <a:cxn ang="0">
                    <a:pos x="3452" y="927"/>
                  </a:cxn>
                  <a:cxn ang="0">
                    <a:pos x="3375" y="805"/>
                  </a:cxn>
                  <a:cxn ang="0">
                    <a:pos x="3289" y="690"/>
                  </a:cxn>
                  <a:cxn ang="0">
                    <a:pos x="3193" y="586"/>
                  </a:cxn>
                  <a:cxn ang="0">
                    <a:pos x="3092" y="488"/>
                  </a:cxn>
                  <a:cxn ang="0">
                    <a:pos x="2983" y="399"/>
                  </a:cxn>
                  <a:cxn ang="0">
                    <a:pos x="2870" y="320"/>
                  </a:cxn>
                  <a:cxn ang="0">
                    <a:pos x="2750" y="249"/>
                  </a:cxn>
                  <a:cxn ang="0">
                    <a:pos x="2630" y="186"/>
                  </a:cxn>
                  <a:cxn ang="0">
                    <a:pos x="2504" y="134"/>
                  </a:cxn>
                  <a:cxn ang="0">
                    <a:pos x="2380" y="91"/>
                  </a:cxn>
                  <a:cxn ang="0">
                    <a:pos x="2255" y="55"/>
                  </a:cxn>
                  <a:cxn ang="0">
                    <a:pos x="2130" y="28"/>
                  </a:cxn>
                  <a:cxn ang="0">
                    <a:pos x="2008" y="9"/>
                  </a:cxn>
                  <a:cxn ang="0">
                    <a:pos x="1887" y="0"/>
                  </a:cxn>
                  <a:cxn ang="0">
                    <a:pos x="1772" y="0"/>
                  </a:cxn>
                  <a:cxn ang="0">
                    <a:pos x="1656" y="9"/>
                  </a:cxn>
                  <a:cxn ang="0">
                    <a:pos x="1539" y="26"/>
                  </a:cxn>
                  <a:cxn ang="0">
                    <a:pos x="1416" y="53"/>
                  </a:cxn>
                  <a:cxn ang="0">
                    <a:pos x="1291" y="86"/>
                  </a:cxn>
                  <a:cxn ang="0">
                    <a:pos x="1167" y="130"/>
                  </a:cxn>
                  <a:cxn ang="0">
                    <a:pos x="1041" y="179"/>
                  </a:cxn>
                  <a:cxn ang="0">
                    <a:pos x="919" y="239"/>
                  </a:cxn>
                  <a:cxn ang="0">
                    <a:pos x="799" y="309"/>
                  </a:cxn>
                  <a:cxn ang="0">
                    <a:pos x="684" y="387"/>
                  </a:cxn>
                  <a:cxn ang="0">
                    <a:pos x="573" y="473"/>
                  </a:cxn>
                  <a:cxn ang="0">
                    <a:pos x="468" y="569"/>
                  </a:cxn>
                  <a:cxn ang="0">
                    <a:pos x="372" y="673"/>
                  </a:cxn>
                  <a:cxn ang="0">
                    <a:pos x="285" y="788"/>
                  </a:cxn>
                  <a:cxn ang="0">
                    <a:pos x="208" y="912"/>
                  </a:cxn>
                  <a:cxn ang="0">
                    <a:pos x="141" y="1046"/>
                  </a:cxn>
                </a:cxnLst>
                <a:rect l="0" t="0" r="r" b="b"/>
                <a:pathLst>
                  <a:path w="3550" h="1313">
                    <a:moveTo>
                      <a:pt x="113" y="1116"/>
                    </a:moveTo>
                    <a:lnTo>
                      <a:pt x="0" y="1080"/>
                    </a:lnTo>
                    <a:lnTo>
                      <a:pt x="124" y="1312"/>
                    </a:lnTo>
                    <a:lnTo>
                      <a:pt x="403" y="1225"/>
                    </a:lnTo>
                    <a:lnTo>
                      <a:pt x="290" y="1195"/>
                    </a:lnTo>
                    <a:lnTo>
                      <a:pt x="321" y="1132"/>
                    </a:lnTo>
                    <a:lnTo>
                      <a:pt x="351" y="1072"/>
                    </a:lnTo>
                    <a:lnTo>
                      <a:pt x="384" y="1016"/>
                    </a:lnTo>
                    <a:lnTo>
                      <a:pt x="420" y="961"/>
                    </a:lnTo>
                    <a:lnTo>
                      <a:pt x="455" y="905"/>
                    </a:lnTo>
                    <a:lnTo>
                      <a:pt x="495" y="855"/>
                    </a:lnTo>
                    <a:lnTo>
                      <a:pt x="533" y="805"/>
                    </a:lnTo>
                    <a:lnTo>
                      <a:pt x="575" y="757"/>
                    </a:lnTo>
                    <a:lnTo>
                      <a:pt x="617" y="709"/>
                    </a:lnTo>
                    <a:lnTo>
                      <a:pt x="662" y="667"/>
                    </a:lnTo>
                    <a:lnTo>
                      <a:pt x="707" y="624"/>
                    </a:lnTo>
                    <a:lnTo>
                      <a:pt x="754" y="583"/>
                    </a:lnTo>
                    <a:lnTo>
                      <a:pt x="801" y="545"/>
                    </a:lnTo>
                    <a:lnTo>
                      <a:pt x="848" y="509"/>
                    </a:lnTo>
                    <a:lnTo>
                      <a:pt x="898" y="473"/>
                    </a:lnTo>
                    <a:lnTo>
                      <a:pt x="949" y="441"/>
                    </a:lnTo>
                    <a:lnTo>
                      <a:pt x="1001" y="411"/>
                    </a:lnTo>
                    <a:lnTo>
                      <a:pt x="1053" y="382"/>
                    </a:lnTo>
                    <a:lnTo>
                      <a:pt x="1108" y="356"/>
                    </a:lnTo>
                    <a:lnTo>
                      <a:pt x="1159" y="332"/>
                    </a:lnTo>
                    <a:lnTo>
                      <a:pt x="1216" y="309"/>
                    </a:lnTo>
                    <a:lnTo>
                      <a:pt x="1270" y="287"/>
                    </a:lnTo>
                    <a:lnTo>
                      <a:pt x="1327" y="270"/>
                    </a:lnTo>
                    <a:lnTo>
                      <a:pt x="1381" y="253"/>
                    </a:lnTo>
                    <a:lnTo>
                      <a:pt x="1438" y="236"/>
                    </a:lnTo>
                    <a:lnTo>
                      <a:pt x="1494" y="224"/>
                    </a:lnTo>
                    <a:lnTo>
                      <a:pt x="1553" y="213"/>
                    </a:lnTo>
                    <a:lnTo>
                      <a:pt x="1610" y="205"/>
                    </a:lnTo>
                    <a:lnTo>
                      <a:pt x="1668" y="198"/>
                    </a:lnTo>
                    <a:lnTo>
                      <a:pt x="1725" y="194"/>
                    </a:lnTo>
                    <a:lnTo>
                      <a:pt x="1784" y="189"/>
                    </a:lnTo>
                    <a:lnTo>
                      <a:pt x="1841" y="189"/>
                    </a:lnTo>
                    <a:lnTo>
                      <a:pt x="1948" y="194"/>
                    </a:lnTo>
                    <a:lnTo>
                      <a:pt x="2057" y="205"/>
                    </a:lnTo>
                    <a:lnTo>
                      <a:pt x="2168" y="224"/>
                    </a:lnTo>
                    <a:lnTo>
                      <a:pt x="2279" y="253"/>
                    </a:lnTo>
                    <a:lnTo>
                      <a:pt x="2389" y="289"/>
                    </a:lnTo>
                    <a:lnTo>
                      <a:pt x="2498" y="332"/>
                    </a:lnTo>
                    <a:lnTo>
                      <a:pt x="2604" y="382"/>
                    </a:lnTo>
                    <a:lnTo>
                      <a:pt x="2708" y="441"/>
                    </a:lnTo>
                    <a:lnTo>
                      <a:pt x="2809" y="509"/>
                    </a:lnTo>
                    <a:lnTo>
                      <a:pt x="2905" y="586"/>
                    </a:lnTo>
                    <a:lnTo>
                      <a:pt x="2997" y="669"/>
                    </a:lnTo>
                    <a:lnTo>
                      <a:pt x="3085" y="760"/>
                    </a:lnTo>
                    <a:lnTo>
                      <a:pt x="3165" y="858"/>
                    </a:lnTo>
                    <a:lnTo>
                      <a:pt x="3240" y="965"/>
                    </a:lnTo>
                    <a:lnTo>
                      <a:pt x="3308" y="1080"/>
                    </a:lnTo>
                    <a:lnTo>
                      <a:pt x="3367" y="1202"/>
                    </a:lnTo>
                    <a:lnTo>
                      <a:pt x="3398" y="1037"/>
                    </a:lnTo>
                    <a:lnTo>
                      <a:pt x="3549" y="1127"/>
                    </a:lnTo>
                    <a:lnTo>
                      <a:pt x="3520" y="1059"/>
                    </a:lnTo>
                    <a:lnTo>
                      <a:pt x="3488" y="991"/>
                    </a:lnTo>
                    <a:lnTo>
                      <a:pt x="3452" y="927"/>
                    </a:lnTo>
                    <a:lnTo>
                      <a:pt x="3415" y="865"/>
                    </a:lnTo>
                    <a:lnTo>
                      <a:pt x="3375" y="805"/>
                    </a:lnTo>
                    <a:lnTo>
                      <a:pt x="3333" y="746"/>
                    </a:lnTo>
                    <a:lnTo>
                      <a:pt x="3289" y="690"/>
                    </a:lnTo>
                    <a:lnTo>
                      <a:pt x="3243" y="635"/>
                    </a:lnTo>
                    <a:lnTo>
                      <a:pt x="3193" y="586"/>
                    </a:lnTo>
                    <a:lnTo>
                      <a:pt x="3144" y="535"/>
                    </a:lnTo>
                    <a:lnTo>
                      <a:pt x="3092" y="488"/>
                    </a:lnTo>
                    <a:lnTo>
                      <a:pt x="3037" y="441"/>
                    </a:lnTo>
                    <a:lnTo>
                      <a:pt x="2983" y="399"/>
                    </a:lnTo>
                    <a:lnTo>
                      <a:pt x="2926" y="358"/>
                    </a:lnTo>
                    <a:lnTo>
                      <a:pt x="2870" y="320"/>
                    </a:lnTo>
                    <a:lnTo>
                      <a:pt x="2811" y="284"/>
                    </a:lnTo>
                    <a:lnTo>
                      <a:pt x="2750" y="249"/>
                    </a:lnTo>
                    <a:lnTo>
                      <a:pt x="2691" y="217"/>
                    </a:lnTo>
                    <a:lnTo>
                      <a:pt x="2630" y="186"/>
                    </a:lnTo>
                    <a:lnTo>
                      <a:pt x="2569" y="160"/>
                    </a:lnTo>
                    <a:lnTo>
                      <a:pt x="2504" y="134"/>
                    </a:lnTo>
                    <a:lnTo>
                      <a:pt x="2443" y="110"/>
                    </a:lnTo>
                    <a:lnTo>
                      <a:pt x="2380" y="91"/>
                    </a:lnTo>
                    <a:lnTo>
                      <a:pt x="2319" y="72"/>
                    </a:lnTo>
                    <a:lnTo>
                      <a:pt x="2255" y="55"/>
                    </a:lnTo>
                    <a:lnTo>
                      <a:pt x="2194" y="41"/>
                    </a:lnTo>
                    <a:lnTo>
                      <a:pt x="2130" y="28"/>
                    </a:lnTo>
                    <a:lnTo>
                      <a:pt x="2069" y="17"/>
                    </a:lnTo>
                    <a:lnTo>
                      <a:pt x="2008" y="9"/>
                    </a:lnTo>
                    <a:lnTo>
                      <a:pt x="1946" y="5"/>
                    </a:lnTo>
                    <a:lnTo>
                      <a:pt x="1887" y="0"/>
                    </a:lnTo>
                    <a:lnTo>
                      <a:pt x="1828" y="0"/>
                    </a:lnTo>
                    <a:lnTo>
                      <a:pt x="1772" y="0"/>
                    </a:lnTo>
                    <a:lnTo>
                      <a:pt x="1715" y="5"/>
                    </a:lnTo>
                    <a:lnTo>
                      <a:pt x="1656" y="9"/>
                    </a:lnTo>
                    <a:lnTo>
                      <a:pt x="1597" y="17"/>
                    </a:lnTo>
                    <a:lnTo>
                      <a:pt x="1539" y="26"/>
                    </a:lnTo>
                    <a:lnTo>
                      <a:pt x="1478" y="38"/>
                    </a:lnTo>
                    <a:lnTo>
                      <a:pt x="1416" y="53"/>
                    </a:lnTo>
                    <a:lnTo>
                      <a:pt x="1352" y="66"/>
                    </a:lnTo>
                    <a:lnTo>
                      <a:pt x="1291" y="86"/>
                    </a:lnTo>
                    <a:lnTo>
                      <a:pt x="1228" y="105"/>
                    </a:lnTo>
                    <a:lnTo>
                      <a:pt x="1167" y="130"/>
                    </a:lnTo>
                    <a:lnTo>
                      <a:pt x="1102" y="153"/>
                    </a:lnTo>
                    <a:lnTo>
                      <a:pt x="1041" y="179"/>
                    </a:lnTo>
                    <a:lnTo>
                      <a:pt x="980" y="208"/>
                    </a:lnTo>
                    <a:lnTo>
                      <a:pt x="919" y="239"/>
                    </a:lnTo>
                    <a:lnTo>
                      <a:pt x="858" y="273"/>
                    </a:lnTo>
                    <a:lnTo>
                      <a:pt x="799" y="309"/>
                    </a:lnTo>
                    <a:lnTo>
                      <a:pt x="739" y="347"/>
                    </a:lnTo>
                    <a:lnTo>
                      <a:pt x="684" y="387"/>
                    </a:lnTo>
                    <a:lnTo>
                      <a:pt x="627" y="428"/>
                    </a:lnTo>
                    <a:lnTo>
                      <a:pt x="573" y="473"/>
                    </a:lnTo>
                    <a:lnTo>
                      <a:pt x="518" y="520"/>
                    </a:lnTo>
                    <a:lnTo>
                      <a:pt x="468" y="569"/>
                    </a:lnTo>
                    <a:lnTo>
                      <a:pt x="420" y="622"/>
                    </a:lnTo>
                    <a:lnTo>
                      <a:pt x="372" y="673"/>
                    </a:lnTo>
                    <a:lnTo>
                      <a:pt x="327" y="731"/>
                    </a:lnTo>
                    <a:lnTo>
                      <a:pt x="285" y="788"/>
                    </a:lnTo>
                    <a:lnTo>
                      <a:pt x="245" y="850"/>
                    </a:lnTo>
                    <a:lnTo>
                      <a:pt x="208" y="912"/>
                    </a:lnTo>
                    <a:lnTo>
                      <a:pt x="172" y="978"/>
                    </a:lnTo>
                    <a:lnTo>
                      <a:pt x="141" y="1046"/>
                    </a:lnTo>
                    <a:lnTo>
                      <a:pt x="113" y="1116"/>
                    </a:lnTo>
                  </a:path>
                </a:pathLst>
              </a:custGeom>
              <a:gradFill rotWithShape="0">
                <a:gsLst>
                  <a:gs pos="0">
                    <a:srgbClr val="FF0000">
                      <a:gamma/>
                      <a:shade val="29804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29804"/>
                      <a:invGamma/>
                    </a:srgbClr>
                  </a:gs>
                </a:gsLst>
                <a:lin ang="5400000" scaled="1"/>
              </a:gra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96613" name="Freeform 5"/>
              <p:cNvSpPr>
                <a:spLocks/>
              </p:cNvSpPr>
              <p:nvPr/>
            </p:nvSpPr>
            <p:spPr bwMode="auto">
              <a:xfrm>
                <a:off x="1338" y="1726"/>
                <a:ext cx="1878" cy="2547"/>
              </a:xfrm>
              <a:custGeom>
                <a:avLst/>
                <a:gdLst/>
                <a:ahLst/>
                <a:cxnLst>
                  <a:cxn ang="0">
                    <a:pos x="146" y="113"/>
                  </a:cxn>
                  <a:cxn ang="0">
                    <a:pos x="243" y="105"/>
                  </a:cxn>
                  <a:cxn ang="0">
                    <a:pos x="216" y="275"/>
                  </a:cxn>
                  <a:cxn ang="0">
                    <a:pos x="207" y="448"/>
                  </a:cxn>
                  <a:cxn ang="0">
                    <a:pos x="214" y="625"/>
                  </a:cxn>
                  <a:cxn ang="0">
                    <a:pos x="237" y="798"/>
                  </a:cxn>
                  <a:cxn ang="0">
                    <a:pos x="277" y="970"/>
                  </a:cxn>
                  <a:cxn ang="0">
                    <a:pos x="337" y="1140"/>
                  </a:cxn>
                  <a:cxn ang="0">
                    <a:pos x="409" y="1303"/>
                  </a:cxn>
                  <a:cxn ang="0">
                    <a:pos x="501" y="1459"/>
                  </a:cxn>
                  <a:cxn ang="0">
                    <a:pos x="609" y="1604"/>
                  </a:cxn>
                  <a:cxn ang="0">
                    <a:pos x="734" y="1741"/>
                  </a:cxn>
                  <a:cxn ang="0">
                    <a:pos x="875" y="1866"/>
                  </a:cxn>
                  <a:cxn ang="0">
                    <a:pos x="1033" y="1974"/>
                  </a:cxn>
                  <a:cxn ang="0">
                    <a:pos x="1207" y="2067"/>
                  </a:cxn>
                  <a:cxn ang="0">
                    <a:pos x="1399" y="2144"/>
                  </a:cxn>
                  <a:cxn ang="0">
                    <a:pos x="1609" y="2198"/>
                  </a:cxn>
                  <a:cxn ang="0">
                    <a:pos x="1720" y="2059"/>
                  </a:cxn>
                  <a:cxn ang="0">
                    <a:pos x="1707" y="2546"/>
                  </a:cxn>
                  <a:cxn ang="0">
                    <a:pos x="1628" y="2395"/>
                  </a:cxn>
                  <a:cxn ang="0">
                    <a:pos x="1460" y="2366"/>
                  </a:cxn>
                  <a:cxn ang="0">
                    <a:pos x="1291" y="2313"/>
                  </a:cxn>
                  <a:cxn ang="0">
                    <a:pos x="1122" y="2245"/>
                  </a:cxn>
                  <a:cxn ang="0">
                    <a:pos x="955" y="2151"/>
                  </a:cxn>
                  <a:cxn ang="0">
                    <a:pos x="792" y="2040"/>
                  </a:cxn>
                  <a:cxn ang="0">
                    <a:pos x="637" y="1914"/>
                  </a:cxn>
                  <a:cxn ang="0">
                    <a:pos x="494" y="1768"/>
                  </a:cxn>
                  <a:cxn ang="0">
                    <a:pos x="365" y="1607"/>
                  </a:cxn>
                  <a:cxn ang="0">
                    <a:pos x="249" y="1433"/>
                  </a:cxn>
                  <a:cxn ang="0">
                    <a:pos x="153" y="1243"/>
                  </a:cxn>
                  <a:cxn ang="0">
                    <a:pos x="78" y="1040"/>
                  </a:cxn>
                  <a:cxn ang="0">
                    <a:pos x="25" y="826"/>
                  </a:cxn>
                  <a:cxn ang="0">
                    <a:pos x="2" y="602"/>
                  </a:cxn>
                  <a:cxn ang="0">
                    <a:pos x="7" y="367"/>
                  </a:cxn>
                  <a:cxn ang="0">
                    <a:pos x="44" y="124"/>
                  </a:cxn>
                </a:cxnLst>
                <a:rect l="0" t="0" r="r" b="b"/>
                <a:pathLst>
                  <a:path w="1878" h="2547">
                    <a:moveTo>
                      <a:pt x="75" y="0"/>
                    </a:moveTo>
                    <a:lnTo>
                      <a:pt x="146" y="113"/>
                    </a:lnTo>
                    <a:lnTo>
                      <a:pt x="261" y="21"/>
                    </a:lnTo>
                    <a:lnTo>
                      <a:pt x="243" y="105"/>
                    </a:lnTo>
                    <a:lnTo>
                      <a:pt x="226" y="190"/>
                    </a:lnTo>
                    <a:lnTo>
                      <a:pt x="216" y="275"/>
                    </a:lnTo>
                    <a:lnTo>
                      <a:pt x="209" y="361"/>
                    </a:lnTo>
                    <a:lnTo>
                      <a:pt x="207" y="448"/>
                    </a:lnTo>
                    <a:lnTo>
                      <a:pt x="207" y="536"/>
                    </a:lnTo>
                    <a:lnTo>
                      <a:pt x="214" y="625"/>
                    </a:lnTo>
                    <a:lnTo>
                      <a:pt x="224" y="711"/>
                    </a:lnTo>
                    <a:lnTo>
                      <a:pt x="237" y="798"/>
                    </a:lnTo>
                    <a:lnTo>
                      <a:pt x="256" y="886"/>
                    </a:lnTo>
                    <a:lnTo>
                      <a:pt x="277" y="970"/>
                    </a:lnTo>
                    <a:lnTo>
                      <a:pt x="306" y="1057"/>
                    </a:lnTo>
                    <a:lnTo>
                      <a:pt x="337" y="1140"/>
                    </a:lnTo>
                    <a:lnTo>
                      <a:pt x="371" y="1222"/>
                    </a:lnTo>
                    <a:lnTo>
                      <a:pt x="409" y="1303"/>
                    </a:lnTo>
                    <a:lnTo>
                      <a:pt x="454" y="1382"/>
                    </a:lnTo>
                    <a:lnTo>
                      <a:pt x="501" y="1459"/>
                    </a:lnTo>
                    <a:lnTo>
                      <a:pt x="553" y="1533"/>
                    </a:lnTo>
                    <a:lnTo>
                      <a:pt x="609" y="1604"/>
                    </a:lnTo>
                    <a:lnTo>
                      <a:pt x="668" y="1674"/>
                    </a:lnTo>
                    <a:lnTo>
                      <a:pt x="734" y="1741"/>
                    </a:lnTo>
                    <a:lnTo>
                      <a:pt x="802" y="1803"/>
                    </a:lnTo>
                    <a:lnTo>
                      <a:pt x="875" y="1866"/>
                    </a:lnTo>
                    <a:lnTo>
                      <a:pt x="951" y="1921"/>
                    </a:lnTo>
                    <a:lnTo>
                      <a:pt x="1033" y="1974"/>
                    </a:lnTo>
                    <a:lnTo>
                      <a:pt x="1117" y="2024"/>
                    </a:lnTo>
                    <a:lnTo>
                      <a:pt x="1207" y="2067"/>
                    </a:lnTo>
                    <a:lnTo>
                      <a:pt x="1301" y="2108"/>
                    </a:lnTo>
                    <a:lnTo>
                      <a:pt x="1399" y="2144"/>
                    </a:lnTo>
                    <a:lnTo>
                      <a:pt x="1502" y="2175"/>
                    </a:lnTo>
                    <a:lnTo>
                      <a:pt x="1609" y="2198"/>
                    </a:lnTo>
                    <a:lnTo>
                      <a:pt x="1720" y="2221"/>
                    </a:lnTo>
                    <a:lnTo>
                      <a:pt x="1720" y="2059"/>
                    </a:lnTo>
                    <a:lnTo>
                      <a:pt x="1877" y="2326"/>
                    </a:lnTo>
                    <a:lnTo>
                      <a:pt x="1707" y="2546"/>
                    </a:lnTo>
                    <a:lnTo>
                      <a:pt x="1707" y="2400"/>
                    </a:lnTo>
                    <a:lnTo>
                      <a:pt x="1628" y="2395"/>
                    </a:lnTo>
                    <a:lnTo>
                      <a:pt x="1543" y="2383"/>
                    </a:lnTo>
                    <a:lnTo>
                      <a:pt x="1460" y="2366"/>
                    </a:lnTo>
                    <a:lnTo>
                      <a:pt x="1376" y="2343"/>
                    </a:lnTo>
                    <a:lnTo>
                      <a:pt x="1291" y="2313"/>
                    </a:lnTo>
                    <a:lnTo>
                      <a:pt x="1207" y="2283"/>
                    </a:lnTo>
                    <a:lnTo>
                      <a:pt x="1122" y="2245"/>
                    </a:lnTo>
                    <a:lnTo>
                      <a:pt x="1037" y="2198"/>
                    </a:lnTo>
                    <a:lnTo>
                      <a:pt x="955" y="2151"/>
                    </a:lnTo>
                    <a:lnTo>
                      <a:pt x="873" y="2098"/>
                    </a:lnTo>
                    <a:lnTo>
                      <a:pt x="792" y="2040"/>
                    </a:lnTo>
                    <a:lnTo>
                      <a:pt x="715" y="1978"/>
                    </a:lnTo>
                    <a:lnTo>
                      <a:pt x="637" y="1914"/>
                    </a:lnTo>
                    <a:lnTo>
                      <a:pt x="564" y="1841"/>
                    </a:lnTo>
                    <a:lnTo>
                      <a:pt x="494" y="1768"/>
                    </a:lnTo>
                    <a:lnTo>
                      <a:pt x="428" y="1689"/>
                    </a:lnTo>
                    <a:lnTo>
                      <a:pt x="365" y="1607"/>
                    </a:lnTo>
                    <a:lnTo>
                      <a:pt x="304" y="1521"/>
                    </a:lnTo>
                    <a:lnTo>
                      <a:pt x="249" y="1433"/>
                    </a:lnTo>
                    <a:lnTo>
                      <a:pt x="197" y="1339"/>
                    </a:lnTo>
                    <a:lnTo>
                      <a:pt x="153" y="1243"/>
                    </a:lnTo>
                    <a:lnTo>
                      <a:pt x="113" y="1143"/>
                    </a:lnTo>
                    <a:lnTo>
                      <a:pt x="78" y="1040"/>
                    </a:lnTo>
                    <a:lnTo>
                      <a:pt x="50" y="934"/>
                    </a:lnTo>
                    <a:lnTo>
                      <a:pt x="25" y="826"/>
                    </a:lnTo>
                    <a:lnTo>
                      <a:pt x="12" y="716"/>
                    </a:lnTo>
                    <a:lnTo>
                      <a:pt x="2" y="602"/>
                    </a:lnTo>
                    <a:lnTo>
                      <a:pt x="0" y="487"/>
                    </a:lnTo>
                    <a:lnTo>
                      <a:pt x="7" y="367"/>
                    </a:lnTo>
                    <a:lnTo>
                      <a:pt x="21" y="247"/>
                    </a:lnTo>
                    <a:lnTo>
                      <a:pt x="44" y="124"/>
                    </a:lnTo>
                    <a:lnTo>
                      <a:pt x="75" y="0"/>
                    </a:lnTo>
                  </a:path>
                </a:pathLst>
              </a:custGeom>
              <a:gradFill rotWithShape="0">
                <a:gsLst>
                  <a:gs pos="0">
                    <a:srgbClr val="FF0000">
                      <a:gamma/>
                      <a:shade val="29804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29804"/>
                      <a:invGamma/>
                    </a:srgbClr>
                  </a:gs>
                </a:gsLst>
                <a:lin ang="5400000" scaled="1"/>
              </a:gra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96614" name="Freeform 6"/>
              <p:cNvSpPr>
                <a:spLocks/>
              </p:cNvSpPr>
              <p:nvPr/>
            </p:nvSpPr>
            <p:spPr bwMode="auto">
              <a:xfrm>
                <a:off x="3244" y="1567"/>
                <a:ext cx="1955" cy="2571"/>
              </a:xfrm>
              <a:custGeom>
                <a:avLst/>
                <a:gdLst/>
                <a:ahLst/>
                <a:cxnLst>
                  <a:cxn ang="0">
                    <a:pos x="203" y="2444"/>
                  </a:cxn>
                  <a:cxn ang="0">
                    <a:pos x="101" y="2568"/>
                  </a:cxn>
                  <a:cxn ang="0">
                    <a:pos x="276" y="2549"/>
                  </a:cxn>
                  <a:cxn ang="0">
                    <a:pos x="452" y="2512"/>
                  </a:cxn>
                  <a:cxn ang="0">
                    <a:pos x="629" y="2458"/>
                  </a:cxn>
                  <a:cxn ang="0">
                    <a:pos x="803" y="2386"/>
                  </a:cxn>
                  <a:cxn ang="0">
                    <a:pos x="973" y="2292"/>
                  </a:cxn>
                  <a:cxn ang="0">
                    <a:pos x="1134" y="2185"/>
                  </a:cxn>
                  <a:cxn ang="0">
                    <a:pos x="1285" y="2055"/>
                  </a:cxn>
                  <a:cxn ang="0">
                    <a:pos x="1427" y="1907"/>
                  </a:cxn>
                  <a:cxn ang="0">
                    <a:pos x="1554" y="1741"/>
                  </a:cxn>
                  <a:cxn ang="0">
                    <a:pos x="1662" y="1557"/>
                  </a:cxn>
                  <a:cxn ang="0">
                    <a:pos x="1752" y="1354"/>
                  </a:cxn>
                  <a:cxn ang="0">
                    <a:pos x="1818" y="1130"/>
                  </a:cxn>
                  <a:cxn ang="0">
                    <a:pos x="1862" y="889"/>
                  </a:cxn>
                  <a:cxn ang="0">
                    <a:pos x="1876" y="630"/>
                  </a:cxn>
                  <a:cxn ang="0">
                    <a:pos x="1864" y="350"/>
                  </a:cxn>
                  <a:cxn ang="0">
                    <a:pos x="1954" y="196"/>
                  </a:cxn>
                  <a:cxn ang="0">
                    <a:pos x="1514" y="216"/>
                  </a:cxn>
                  <a:cxn ang="0">
                    <a:pos x="1658" y="323"/>
                  </a:cxn>
                  <a:cxn ang="0">
                    <a:pos x="1686" y="536"/>
                  </a:cxn>
                  <a:cxn ang="0">
                    <a:pos x="1686" y="745"/>
                  </a:cxn>
                  <a:cxn ang="0">
                    <a:pos x="1665" y="946"/>
                  </a:cxn>
                  <a:cxn ang="0">
                    <a:pos x="1620" y="1138"/>
                  </a:cxn>
                  <a:cxn ang="0">
                    <a:pos x="1554" y="1322"/>
                  </a:cxn>
                  <a:cxn ang="0">
                    <a:pos x="1469" y="1495"/>
                  </a:cxn>
                  <a:cxn ang="0">
                    <a:pos x="1368" y="1655"/>
                  </a:cxn>
                  <a:cxn ang="0">
                    <a:pos x="1248" y="1803"/>
                  </a:cxn>
                  <a:cxn ang="0">
                    <a:pos x="1116" y="1938"/>
                  </a:cxn>
                  <a:cxn ang="0">
                    <a:pos x="968" y="2055"/>
                  </a:cxn>
                  <a:cxn ang="0">
                    <a:pos x="810" y="2158"/>
                  </a:cxn>
                  <a:cxn ang="0">
                    <a:pos x="643" y="2243"/>
                  </a:cxn>
                  <a:cxn ang="0">
                    <a:pos x="467" y="2307"/>
                  </a:cxn>
                  <a:cxn ang="0">
                    <a:pos x="285" y="2352"/>
                  </a:cxn>
                  <a:cxn ang="0">
                    <a:pos x="96" y="2376"/>
                  </a:cxn>
                </a:cxnLst>
                <a:rect l="0" t="0" r="r" b="b"/>
                <a:pathLst>
                  <a:path w="1955" h="2571">
                    <a:moveTo>
                      <a:pt x="0" y="2379"/>
                    </a:moveTo>
                    <a:lnTo>
                      <a:pt x="203" y="2444"/>
                    </a:lnTo>
                    <a:lnTo>
                      <a:pt x="17" y="2570"/>
                    </a:lnTo>
                    <a:lnTo>
                      <a:pt x="101" y="2568"/>
                    </a:lnTo>
                    <a:lnTo>
                      <a:pt x="189" y="2561"/>
                    </a:lnTo>
                    <a:lnTo>
                      <a:pt x="276" y="2549"/>
                    </a:lnTo>
                    <a:lnTo>
                      <a:pt x="363" y="2534"/>
                    </a:lnTo>
                    <a:lnTo>
                      <a:pt x="452" y="2512"/>
                    </a:lnTo>
                    <a:lnTo>
                      <a:pt x="539" y="2489"/>
                    </a:lnTo>
                    <a:lnTo>
                      <a:pt x="629" y="2458"/>
                    </a:lnTo>
                    <a:lnTo>
                      <a:pt x="716" y="2424"/>
                    </a:lnTo>
                    <a:lnTo>
                      <a:pt x="803" y="2386"/>
                    </a:lnTo>
                    <a:lnTo>
                      <a:pt x="887" y="2343"/>
                    </a:lnTo>
                    <a:lnTo>
                      <a:pt x="973" y="2292"/>
                    </a:lnTo>
                    <a:lnTo>
                      <a:pt x="1055" y="2239"/>
                    </a:lnTo>
                    <a:lnTo>
                      <a:pt x="1134" y="2185"/>
                    </a:lnTo>
                    <a:lnTo>
                      <a:pt x="1212" y="2123"/>
                    </a:lnTo>
                    <a:lnTo>
                      <a:pt x="1285" y="2055"/>
                    </a:lnTo>
                    <a:lnTo>
                      <a:pt x="1358" y="1984"/>
                    </a:lnTo>
                    <a:lnTo>
                      <a:pt x="1427" y="1907"/>
                    </a:lnTo>
                    <a:lnTo>
                      <a:pt x="1493" y="1828"/>
                    </a:lnTo>
                    <a:lnTo>
                      <a:pt x="1554" y="1741"/>
                    </a:lnTo>
                    <a:lnTo>
                      <a:pt x="1610" y="1651"/>
                    </a:lnTo>
                    <a:lnTo>
                      <a:pt x="1662" y="1557"/>
                    </a:lnTo>
                    <a:lnTo>
                      <a:pt x="1709" y="1457"/>
                    </a:lnTo>
                    <a:lnTo>
                      <a:pt x="1752" y="1354"/>
                    </a:lnTo>
                    <a:lnTo>
                      <a:pt x="1787" y="1243"/>
                    </a:lnTo>
                    <a:lnTo>
                      <a:pt x="1818" y="1130"/>
                    </a:lnTo>
                    <a:lnTo>
                      <a:pt x="1843" y="1013"/>
                    </a:lnTo>
                    <a:lnTo>
                      <a:pt x="1862" y="889"/>
                    </a:lnTo>
                    <a:lnTo>
                      <a:pt x="1874" y="762"/>
                    </a:lnTo>
                    <a:lnTo>
                      <a:pt x="1876" y="630"/>
                    </a:lnTo>
                    <a:lnTo>
                      <a:pt x="1874" y="493"/>
                    </a:lnTo>
                    <a:lnTo>
                      <a:pt x="1864" y="350"/>
                    </a:lnTo>
                    <a:lnTo>
                      <a:pt x="1845" y="203"/>
                    </a:lnTo>
                    <a:lnTo>
                      <a:pt x="1954" y="196"/>
                    </a:lnTo>
                    <a:lnTo>
                      <a:pt x="1688" y="0"/>
                    </a:lnTo>
                    <a:lnTo>
                      <a:pt x="1514" y="216"/>
                    </a:lnTo>
                    <a:lnTo>
                      <a:pt x="1634" y="216"/>
                    </a:lnTo>
                    <a:lnTo>
                      <a:pt x="1658" y="323"/>
                    </a:lnTo>
                    <a:lnTo>
                      <a:pt x="1675" y="431"/>
                    </a:lnTo>
                    <a:lnTo>
                      <a:pt x="1686" y="536"/>
                    </a:lnTo>
                    <a:lnTo>
                      <a:pt x="1688" y="643"/>
                    </a:lnTo>
                    <a:lnTo>
                      <a:pt x="1686" y="745"/>
                    </a:lnTo>
                    <a:lnTo>
                      <a:pt x="1679" y="846"/>
                    </a:lnTo>
                    <a:lnTo>
                      <a:pt x="1665" y="946"/>
                    </a:lnTo>
                    <a:lnTo>
                      <a:pt x="1646" y="1042"/>
                    </a:lnTo>
                    <a:lnTo>
                      <a:pt x="1620" y="1138"/>
                    </a:lnTo>
                    <a:lnTo>
                      <a:pt x="1589" y="1231"/>
                    </a:lnTo>
                    <a:lnTo>
                      <a:pt x="1554" y="1322"/>
                    </a:lnTo>
                    <a:lnTo>
                      <a:pt x="1514" y="1408"/>
                    </a:lnTo>
                    <a:lnTo>
                      <a:pt x="1469" y="1495"/>
                    </a:lnTo>
                    <a:lnTo>
                      <a:pt x="1419" y="1576"/>
                    </a:lnTo>
                    <a:lnTo>
                      <a:pt x="1368" y="1655"/>
                    </a:lnTo>
                    <a:lnTo>
                      <a:pt x="1309" y="1732"/>
                    </a:lnTo>
                    <a:lnTo>
                      <a:pt x="1248" y="1803"/>
                    </a:lnTo>
                    <a:lnTo>
                      <a:pt x="1184" y="1873"/>
                    </a:lnTo>
                    <a:lnTo>
                      <a:pt x="1116" y="1938"/>
                    </a:lnTo>
                    <a:lnTo>
                      <a:pt x="1044" y="1998"/>
                    </a:lnTo>
                    <a:lnTo>
                      <a:pt x="968" y="2055"/>
                    </a:lnTo>
                    <a:lnTo>
                      <a:pt x="891" y="2108"/>
                    </a:lnTo>
                    <a:lnTo>
                      <a:pt x="810" y="2158"/>
                    </a:lnTo>
                    <a:lnTo>
                      <a:pt x="727" y="2202"/>
                    </a:lnTo>
                    <a:lnTo>
                      <a:pt x="643" y="2243"/>
                    </a:lnTo>
                    <a:lnTo>
                      <a:pt x="556" y="2275"/>
                    </a:lnTo>
                    <a:lnTo>
                      <a:pt x="467" y="2307"/>
                    </a:lnTo>
                    <a:lnTo>
                      <a:pt x="377" y="2333"/>
                    </a:lnTo>
                    <a:lnTo>
                      <a:pt x="285" y="2352"/>
                    </a:lnTo>
                    <a:lnTo>
                      <a:pt x="191" y="2367"/>
                    </a:lnTo>
                    <a:lnTo>
                      <a:pt x="96" y="2376"/>
                    </a:lnTo>
                    <a:lnTo>
                      <a:pt x="0" y="2379"/>
                    </a:lnTo>
                  </a:path>
                </a:pathLst>
              </a:custGeom>
              <a:gradFill rotWithShape="0">
                <a:gsLst>
                  <a:gs pos="0">
                    <a:srgbClr val="FF0000">
                      <a:gamma/>
                      <a:shade val="29804"/>
                      <a:invGamma/>
                    </a:srgbClr>
                  </a:gs>
                  <a:gs pos="50000">
                    <a:srgbClr val="FF0000"/>
                  </a:gs>
                  <a:gs pos="100000">
                    <a:srgbClr val="FF0000">
                      <a:gamma/>
                      <a:shade val="29804"/>
                      <a:invGamma/>
                    </a:srgbClr>
                  </a:gs>
                </a:gsLst>
                <a:lin ang="5400000" scaled="1"/>
              </a:gra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dist="107763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196615" name="Rectangle 7"/>
            <p:cNvSpPr>
              <a:spLocks noChangeArrowheads="1"/>
            </p:cNvSpPr>
            <p:nvPr/>
          </p:nvSpPr>
          <p:spPr bwMode="auto">
            <a:xfrm>
              <a:off x="1688" y="3682"/>
              <a:ext cx="3517" cy="4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>
                <a:defRPr/>
              </a:pPr>
              <a:r>
                <a:rPr lang="en-US" sz="4400" b="1">
                  <a:solidFill>
                    <a:srgbClr val="00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Ottawa" charset="0"/>
                </a:rPr>
                <a:t>Working Together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317500" y="4219575"/>
            <a:ext cx="8718550" cy="1687513"/>
            <a:chOff x="225" y="2658"/>
            <a:chExt cx="6179" cy="1063"/>
          </a:xfrm>
        </p:grpSpPr>
        <p:sp>
          <p:nvSpPr>
            <p:cNvPr id="4111" name="AutoShape 9"/>
            <p:cNvSpPr>
              <a:spLocks noChangeArrowheads="1"/>
            </p:cNvSpPr>
            <p:nvPr/>
          </p:nvSpPr>
          <p:spPr bwMode="auto">
            <a:xfrm flipV="1">
              <a:off x="403" y="2777"/>
              <a:ext cx="6001" cy="944"/>
            </a:xfrm>
            <a:custGeom>
              <a:avLst/>
              <a:gdLst>
                <a:gd name="T0" fmla="*/ 120 w 21600"/>
                <a:gd name="T1" fmla="*/ 0 h 21600"/>
                <a:gd name="T2" fmla="*/ 64 w 21600"/>
                <a:gd name="T3" fmla="*/ 0 h 21600"/>
                <a:gd name="T4" fmla="*/ 8 w 21600"/>
                <a:gd name="T5" fmla="*/ 0 h 21600"/>
                <a:gd name="T6" fmla="*/ 6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14 w 21600"/>
                <a:gd name="T13" fmla="*/ 3226 h 21600"/>
                <a:gd name="T14" fmla="*/ 18386 w 21600"/>
                <a:gd name="T15" fmla="*/ 1837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29" y="21600"/>
                  </a:lnTo>
                  <a:lnTo>
                    <a:pt x="1877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39"/>
                </a:gs>
                <a:gs pos="50000">
                  <a:srgbClr val="0000BF"/>
                </a:gs>
                <a:gs pos="100000">
                  <a:srgbClr val="00003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2" name="AutoShape 10"/>
            <p:cNvSpPr>
              <a:spLocks noChangeArrowheads="1"/>
            </p:cNvSpPr>
            <p:nvPr/>
          </p:nvSpPr>
          <p:spPr bwMode="auto">
            <a:xfrm flipV="1">
              <a:off x="225" y="2704"/>
              <a:ext cx="6003" cy="944"/>
            </a:xfrm>
            <a:custGeom>
              <a:avLst/>
              <a:gdLst>
                <a:gd name="T0" fmla="*/ 120 w 21600"/>
                <a:gd name="T1" fmla="*/ 0 h 21600"/>
                <a:gd name="T2" fmla="*/ 64 w 21600"/>
                <a:gd name="T3" fmla="*/ 0 h 21600"/>
                <a:gd name="T4" fmla="*/ 8 w 21600"/>
                <a:gd name="T5" fmla="*/ 0 h 21600"/>
                <a:gd name="T6" fmla="*/ 6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217 w 21600"/>
                <a:gd name="T13" fmla="*/ 3226 h 21600"/>
                <a:gd name="T14" fmla="*/ 18383 w 21600"/>
                <a:gd name="T15" fmla="*/ 1837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829" y="21600"/>
                  </a:lnTo>
                  <a:lnTo>
                    <a:pt x="1877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3" name="AutoShape 11"/>
            <p:cNvSpPr>
              <a:spLocks noChangeArrowheads="1"/>
            </p:cNvSpPr>
            <p:nvPr/>
          </p:nvSpPr>
          <p:spPr bwMode="auto">
            <a:xfrm rot="-5400000">
              <a:off x="1706" y="2928"/>
              <a:ext cx="730" cy="630"/>
            </a:xfrm>
            <a:prstGeom prst="rightArrow">
              <a:avLst>
                <a:gd name="adj1" fmla="val 50000"/>
                <a:gd name="adj2" fmla="val 57942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4" name="AutoShape 12"/>
            <p:cNvSpPr>
              <a:spLocks noChangeArrowheads="1"/>
            </p:cNvSpPr>
            <p:nvPr/>
          </p:nvSpPr>
          <p:spPr bwMode="auto">
            <a:xfrm rot="-5400000">
              <a:off x="2770" y="2927"/>
              <a:ext cx="730" cy="632"/>
            </a:xfrm>
            <a:prstGeom prst="rightArrow">
              <a:avLst>
                <a:gd name="adj1" fmla="val 50000"/>
                <a:gd name="adj2" fmla="val 57759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5" name="AutoShape 13"/>
            <p:cNvSpPr>
              <a:spLocks noChangeArrowheads="1"/>
            </p:cNvSpPr>
            <p:nvPr/>
          </p:nvSpPr>
          <p:spPr bwMode="auto">
            <a:xfrm rot="-5400000">
              <a:off x="3937" y="2927"/>
              <a:ext cx="730" cy="632"/>
            </a:xfrm>
            <a:prstGeom prst="rightArrow">
              <a:avLst>
                <a:gd name="adj1" fmla="val 50000"/>
                <a:gd name="adj2" fmla="val 57759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6" name="AutoShape 14"/>
            <p:cNvSpPr>
              <a:spLocks noChangeArrowheads="1"/>
            </p:cNvSpPr>
            <p:nvPr/>
          </p:nvSpPr>
          <p:spPr bwMode="auto">
            <a:xfrm rot="-5400000">
              <a:off x="729" y="2927"/>
              <a:ext cx="730" cy="632"/>
            </a:xfrm>
            <a:prstGeom prst="rightArrow">
              <a:avLst>
                <a:gd name="adj1" fmla="val 50000"/>
                <a:gd name="adj2" fmla="val 57759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7" name="Rectangle 15"/>
            <p:cNvSpPr>
              <a:spLocks noChangeArrowheads="1"/>
            </p:cNvSpPr>
            <p:nvPr/>
          </p:nvSpPr>
          <p:spPr bwMode="auto">
            <a:xfrm>
              <a:off x="382" y="3037"/>
              <a:ext cx="1427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300" b="1">
                  <a:latin typeface="Ottawa" charset="0"/>
                </a:rPr>
                <a:t>Human Resources</a:t>
              </a:r>
            </a:p>
          </p:txBody>
        </p:sp>
        <p:sp>
          <p:nvSpPr>
            <p:cNvPr id="4118" name="Rectangle 16"/>
            <p:cNvSpPr>
              <a:spLocks noChangeArrowheads="1"/>
            </p:cNvSpPr>
            <p:nvPr/>
          </p:nvSpPr>
          <p:spPr bwMode="auto">
            <a:xfrm>
              <a:off x="1538" y="3148"/>
              <a:ext cx="1115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2300" b="1">
                  <a:latin typeface="Ottawa" charset="0"/>
                </a:rPr>
                <a:t>Tech-</a:t>
              </a:r>
            </a:p>
            <a:p>
              <a:pPr algn="ctr" eaLnBrk="0" hangingPunct="0"/>
              <a:r>
                <a:rPr lang="en-US" sz="2300" b="1">
                  <a:latin typeface="Ottawa" charset="0"/>
                </a:rPr>
                <a:t>nology</a:t>
              </a:r>
            </a:p>
          </p:txBody>
        </p:sp>
        <p:sp>
          <p:nvSpPr>
            <p:cNvPr id="4119" name="Rectangle 17"/>
            <p:cNvSpPr>
              <a:spLocks noChangeArrowheads="1"/>
            </p:cNvSpPr>
            <p:nvPr/>
          </p:nvSpPr>
          <p:spPr bwMode="auto">
            <a:xfrm>
              <a:off x="2544" y="3006"/>
              <a:ext cx="1229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300" b="1">
                  <a:latin typeface="Ottawa" charset="0"/>
                </a:rPr>
                <a:t>Access to Capital</a:t>
              </a:r>
            </a:p>
          </p:txBody>
        </p:sp>
        <p:sp>
          <p:nvSpPr>
            <p:cNvPr id="4120" name="Rectangle 18"/>
            <p:cNvSpPr>
              <a:spLocks noChangeArrowheads="1"/>
            </p:cNvSpPr>
            <p:nvPr/>
          </p:nvSpPr>
          <p:spPr bwMode="auto">
            <a:xfrm>
              <a:off x="3692" y="3037"/>
              <a:ext cx="122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300" b="1">
                  <a:latin typeface="Ottawa" charset="0"/>
                </a:rPr>
                <a:t>Business Climate</a:t>
              </a:r>
            </a:p>
          </p:txBody>
        </p:sp>
        <p:sp>
          <p:nvSpPr>
            <p:cNvPr id="4121" name="AutoShape 19"/>
            <p:cNvSpPr>
              <a:spLocks noChangeArrowheads="1"/>
            </p:cNvSpPr>
            <p:nvPr/>
          </p:nvSpPr>
          <p:spPr bwMode="auto">
            <a:xfrm rot="-5400000">
              <a:off x="4992" y="2927"/>
              <a:ext cx="730" cy="632"/>
            </a:xfrm>
            <a:prstGeom prst="rightArrow">
              <a:avLst>
                <a:gd name="adj1" fmla="val 50000"/>
                <a:gd name="adj2" fmla="val 57759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22" name="Rectangle 20"/>
            <p:cNvSpPr>
              <a:spLocks noChangeArrowheads="1"/>
            </p:cNvSpPr>
            <p:nvPr/>
          </p:nvSpPr>
          <p:spPr bwMode="auto">
            <a:xfrm>
              <a:off x="4780" y="2927"/>
              <a:ext cx="1151" cy="7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300" b="1">
                  <a:latin typeface="Ottawa" charset="0"/>
                </a:rPr>
                <a:t>Physical </a:t>
              </a:r>
              <a:r>
                <a:rPr lang="en-US" sz="2300" b="1"/>
                <a:t>Infra-structure</a:t>
              </a:r>
            </a:p>
          </p:txBody>
        </p:sp>
        <p:sp>
          <p:nvSpPr>
            <p:cNvPr id="4123" name="Rectangle 21"/>
            <p:cNvSpPr>
              <a:spLocks noChangeArrowheads="1"/>
            </p:cNvSpPr>
            <p:nvPr/>
          </p:nvSpPr>
          <p:spPr bwMode="auto">
            <a:xfrm>
              <a:off x="2293" y="2658"/>
              <a:ext cx="3015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900" b="1">
                  <a:solidFill>
                    <a:srgbClr val="FF3300"/>
                  </a:solidFill>
                  <a:latin typeface="Ottawa" charset="0"/>
                </a:rPr>
                <a:t>Economic Foundations</a:t>
              </a:r>
            </a:p>
          </p:txBody>
        </p:sp>
      </p:grpSp>
      <p:sp>
        <p:nvSpPr>
          <p:cNvPr id="196630" name="Rectangle 22"/>
          <p:cNvSpPr>
            <a:spLocks noChangeArrowheads="1"/>
          </p:cNvSpPr>
          <p:nvPr/>
        </p:nvSpPr>
        <p:spPr bwMode="auto">
          <a:xfrm>
            <a:off x="0" y="0"/>
            <a:ext cx="37211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ttawa" charset="0"/>
              </a:rPr>
              <a:t>What is a Cluster?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921000" y="0"/>
            <a:ext cx="3346450" cy="2192338"/>
            <a:chOff x="2070" y="3"/>
            <a:chExt cx="2371" cy="1381"/>
          </a:xfrm>
        </p:grpSpPr>
        <p:sp>
          <p:nvSpPr>
            <p:cNvPr id="4109" name="AutoShape 24"/>
            <p:cNvSpPr>
              <a:spLocks noChangeArrowheads="1"/>
            </p:cNvSpPr>
            <p:nvPr/>
          </p:nvSpPr>
          <p:spPr bwMode="auto">
            <a:xfrm>
              <a:off x="2242" y="76"/>
              <a:ext cx="2199" cy="1308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rgbClr val="000039"/>
                </a:gs>
                <a:gs pos="50000">
                  <a:srgbClr val="0000BF"/>
                </a:gs>
                <a:gs pos="100000">
                  <a:srgbClr val="00003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10" name="AutoShape 25"/>
            <p:cNvSpPr>
              <a:spLocks noChangeArrowheads="1"/>
            </p:cNvSpPr>
            <p:nvPr/>
          </p:nvSpPr>
          <p:spPr bwMode="auto">
            <a:xfrm>
              <a:off x="2070" y="3"/>
              <a:ext cx="2198" cy="1308"/>
            </a:xfrm>
            <a:prstGeom prst="triangle">
              <a:avLst>
                <a:gd name="adj" fmla="val 49995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96634" name="Rectangle 26"/>
          <p:cNvSpPr>
            <a:spLocks noChangeArrowheads="1"/>
          </p:cNvSpPr>
          <p:nvPr/>
        </p:nvSpPr>
        <p:spPr bwMode="auto">
          <a:xfrm>
            <a:off x="0" y="250825"/>
            <a:ext cx="9099550" cy="1946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ctr" eaLnBrk="0" hangingPunct="0"/>
            <a:r>
              <a:rPr lang="en-US" sz="2900" b="1">
                <a:solidFill>
                  <a:srgbClr val="FF3300"/>
                </a:solidFill>
                <a:latin typeface="Ottawa" charset="0"/>
              </a:rPr>
              <a:t>Leading </a:t>
            </a:r>
          </a:p>
          <a:p>
            <a:pPr marL="342900" indent="-342900" algn="ctr" eaLnBrk="0" hangingPunct="0"/>
            <a:r>
              <a:rPr lang="en-US" sz="2900" b="1">
                <a:solidFill>
                  <a:srgbClr val="FF3300"/>
                </a:solidFill>
                <a:latin typeface="Ottawa" charset="0"/>
              </a:rPr>
              <a:t>Firms</a:t>
            </a:r>
            <a:endParaRPr lang="en-US" sz="23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Ottawa" charset="0"/>
            </a:endParaRPr>
          </a:p>
          <a:p>
            <a:pPr marL="342900" indent="-342900" algn="ctr" eaLnBrk="0" hangingPunct="0"/>
            <a:r>
              <a:rPr lang="en-US" sz="2000" b="1">
                <a:latin typeface="Ottawa" charset="0"/>
              </a:rPr>
              <a:t>Key firms exporting</a:t>
            </a:r>
          </a:p>
          <a:p>
            <a:pPr marL="342900" indent="-342900" algn="ctr" eaLnBrk="0" hangingPunct="0"/>
            <a:r>
              <a:rPr lang="en-US" sz="2000" b="1">
                <a:latin typeface="Ottawa" charset="0"/>
              </a:rPr>
              <a:t>Goods and Services</a:t>
            </a:r>
          </a:p>
          <a:p>
            <a:pPr marL="342900" indent="-342900" algn="ctr" eaLnBrk="0" hangingPunct="0"/>
            <a:r>
              <a:rPr lang="en-US" sz="2000" b="1">
                <a:latin typeface="Ottawa" charset="0"/>
              </a:rPr>
              <a:t>Outside the Region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23813" y="2297113"/>
            <a:ext cx="9101137" cy="1903412"/>
            <a:chOff x="17" y="1447"/>
            <a:chExt cx="6449" cy="1199"/>
          </a:xfrm>
        </p:grpSpPr>
        <p:grpSp>
          <p:nvGrpSpPr>
            <p:cNvPr id="4104" name="Group 29"/>
            <p:cNvGrpSpPr>
              <a:grpSpLocks/>
            </p:cNvGrpSpPr>
            <p:nvPr/>
          </p:nvGrpSpPr>
          <p:grpSpPr bwMode="auto">
            <a:xfrm>
              <a:off x="1035" y="1447"/>
              <a:ext cx="4441" cy="1199"/>
              <a:chOff x="1035" y="1447"/>
              <a:chExt cx="4441" cy="1199"/>
            </a:xfrm>
          </p:grpSpPr>
          <p:sp>
            <p:nvSpPr>
              <p:cNvPr id="4106" name="AutoShape 30"/>
              <p:cNvSpPr>
                <a:spLocks noChangeArrowheads="1"/>
              </p:cNvSpPr>
              <p:nvPr/>
            </p:nvSpPr>
            <p:spPr bwMode="auto">
              <a:xfrm flipV="1">
                <a:off x="1214" y="1520"/>
                <a:ext cx="4262" cy="1126"/>
              </a:xfrm>
              <a:custGeom>
                <a:avLst/>
                <a:gdLst>
                  <a:gd name="T0" fmla="*/ 29 w 21600"/>
                  <a:gd name="T1" fmla="*/ 0 h 21600"/>
                  <a:gd name="T2" fmla="*/ 16 w 21600"/>
                  <a:gd name="T3" fmla="*/ 0 h 21600"/>
                  <a:gd name="T4" fmla="*/ 4 w 21600"/>
                  <a:gd name="T5" fmla="*/ 0 h 21600"/>
                  <a:gd name="T6" fmla="*/ 16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206 w 21600"/>
                  <a:gd name="T13" fmla="*/ 4201 h 21600"/>
                  <a:gd name="T14" fmla="*/ 17394 w 21600"/>
                  <a:gd name="T15" fmla="*/ 1739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818" y="21600"/>
                    </a:lnTo>
                    <a:lnTo>
                      <a:pt x="16782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39"/>
                  </a:gs>
                  <a:gs pos="50000">
                    <a:srgbClr val="0000BF"/>
                  </a:gs>
                  <a:gs pos="100000">
                    <a:srgbClr val="00003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07" name="AutoShape 31"/>
              <p:cNvSpPr>
                <a:spLocks noChangeArrowheads="1"/>
              </p:cNvSpPr>
              <p:nvPr/>
            </p:nvSpPr>
            <p:spPr bwMode="auto">
              <a:xfrm flipV="1">
                <a:off x="1035" y="1447"/>
                <a:ext cx="4265" cy="1126"/>
              </a:xfrm>
              <a:custGeom>
                <a:avLst/>
                <a:gdLst>
                  <a:gd name="T0" fmla="*/ 29 w 21600"/>
                  <a:gd name="T1" fmla="*/ 0 h 21600"/>
                  <a:gd name="T2" fmla="*/ 16 w 21600"/>
                  <a:gd name="T3" fmla="*/ 0 h 21600"/>
                  <a:gd name="T4" fmla="*/ 4 w 21600"/>
                  <a:gd name="T5" fmla="*/ 0 h 21600"/>
                  <a:gd name="T6" fmla="*/ 16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209 w 21600"/>
                  <a:gd name="T13" fmla="*/ 4201 h 21600"/>
                  <a:gd name="T14" fmla="*/ 17391 w 21600"/>
                  <a:gd name="T15" fmla="*/ 1739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4818" y="21600"/>
                    </a:lnTo>
                    <a:lnTo>
                      <a:pt x="16782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108" name="AutoShape 32"/>
              <p:cNvSpPr>
                <a:spLocks noChangeArrowheads="1"/>
              </p:cNvSpPr>
              <p:nvPr/>
            </p:nvSpPr>
            <p:spPr bwMode="auto">
              <a:xfrm rot="-5400000">
                <a:off x="2610" y="1479"/>
                <a:ext cx="1080" cy="1016"/>
              </a:xfrm>
              <a:prstGeom prst="rightArrow">
                <a:avLst>
                  <a:gd name="adj1" fmla="val 50000"/>
                  <a:gd name="adj2" fmla="val 53155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96641" name="Rectangle 33"/>
            <p:cNvSpPr>
              <a:spLocks noChangeArrowheads="1"/>
            </p:cNvSpPr>
            <p:nvPr/>
          </p:nvSpPr>
          <p:spPr bwMode="auto">
            <a:xfrm>
              <a:off x="17" y="1573"/>
              <a:ext cx="6449" cy="9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ctr" eaLnBrk="0" hangingPunct="0"/>
              <a:r>
                <a:rPr lang="en-US" sz="2900" b="1">
                  <a:solidFill>
                    <a:srgbClr val="FF0000"/>
                  </a:solidFill>
                  <a:latin typeface="Ottawa" charset="0"/>
                </a:rPr>
                <a:t>Network of Supplier Firms</a:t>
              </a:r>
              <a:endPara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ttawa" charset="0"/>
              </a:endParaRPr>
            </a:p>
            <a:p>
              <a:pPr marL="342900" indent="-342900" algn="ctr" eaLnBrk="0" hangingPunct="0"/>
              <a:endParaRPr lang="en-US" sz="1500" b="1">
                <a:solidFill>
                  <a:schemeClr val="bg2"/>
                </a:solidFill>
                <a:latin typeface="Ottawa" charset="0"/>
              </a:endParaRPr>
            </a:p>
            <a:p>
              <a:pPr marL="342900" indent="-342900" algn="ctr" eaLnBrk="0" hangingPunct="0"/>
              <a:r>
                <a:rPr lang="en-US" sz="2300" b="1">
                  <a:latin typeface="Ottawa" charset="0"/>
                </a:rPr>
                <a:t>Firms supplying inputs, raw materials, </a:t>
              </a:r>
            </a:p>
            <a:p>
              <a:pPr marL="342900" indent="-342900" algn="ctr" eaLnBrk="0" hangingPunct="0"/>
              <a:r>
                <a:rPr lang="en-US" sz="2300" b="1">
                  <a:latin typeface="Ottawa" charset="0"/>
                </a:rPr>
                <a:t>components, parts, and specialized services.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30" grpId="0"/>
      <p:bldP spid="1966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4" name="AutoShape 34"/>
          <p:cNvSpPr>
            <a:spLocks noChangeArrowheads="1"/>
          </p:cNvSpPr>
          <p:nvPr/>
        </p:nvSpPr>
        <p:spPr bwMode="auto">
          <a:xfrm>
            <a:off x="1524000" y="838200"/>
            <a:ext cx="5943600" cy="5638800"/>
          </a:xfrm>
          <a:custGeom>
            <a:avLst/>
            <a:gdLst>
              <a:gd name="G0" fmla="+- 1442 0 0"/>
              <a:gd name="G1" fmla="+- 21600 0 1442"/>
              <a:gd name="G2" fmla="+- 21600 0 1442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442" y="10800"/>
                </a:moveTo>
                <a:cubicBezTo>
                  <a:pt x="1442" y="15968"/>
                  <a:pt x="5632" y="20158"/>
                  <a:pt x="10800" y="20158"/>
                </a:cubicBezTo>
                <a:cubicBezTo>
                  <a:pt x="15968" y="20158"/>
                  <a:pt x="20158" y="15968"/>
                  <a:pt x="20158" y="10800"/>
                </a:cubicBezTo>
                <a:cubicBezTo>
                  <a:pt x="20158" y="5632"/>
                  <a:pt x="15968" y="1442"/>
                  <a:pt x="10800" y="1442"/>
                </a:cubicBezTo>
                <a:cubicBezTo>
                  <a:pt x="5632" y="1442"/>
                  <a:pt x="1442" y="5632"/>
                  <a:pt x="1442" y="10800"/>
                </a:cubicBezTo>
                <a:close/>
              </a:path>
            </a:pathLst>
          </a:custGeom>
          <a:solidFill>
            <a:srgbClr val="CC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5123" name="AutoShape 35"/>
          <p:cNvSpPr>
            <a:spLocks noChangeArrowheads="1"/>
          </p:cNvSpPr>
          <p:nvPr/>
        </p:nvSpPr>
        <p:spPr bwMode="auto">
          <a:xfrm>
            <a:off x="990600" y="609600"/>
            <a:ext cx="6934200" cy="5410200"/>
          </a:xfrm>
          <a:prstGeom prst="triangle">
            <a:avLst>
              <a:gd name="adj" fmla="val 50000"/>
            </a:avLst>
          </a:prstGeom>
          <a:solidFill>
            <a:srgbClr val="F8F2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153636" name="Rectangle 36"/>
          <p:cNvSpPr>
            <a:spLocks noChangeArrowheads="1"/>
          </p:cNvSpPr>
          <p:nvPr/>
        </p:nvSpPr>
        <p:spPr bwMode="auto">
          <a:xfrm>
            <a:off x="3124200" y="2590800"/>
            <a:ext cx="2667000" cy="2286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37" name="Rectangle 37"/>
          <p:cNvSpPr>
            <a:spLocks noChangeArrowheads="1"/>
          </p:cNvSpPr>
          <p:nvPr/>
        </p:nvSpPr>
        <p:spPr bwMode="auto">
          <a:xfrm flipV="1">
            <a:off x="1981200" y="4267200"/>
            <a:ext cx="4953000" cy="2286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38" name="Text Box 38"/>
          <p:cNvSpPr txBox="1">
            <a:spLocks noChangeArrowheads="1"/>
          </p:cNvSpPr>
          <p:nvPr/>
        </p:nvSpPr>
        <p:spPr bwMode="auto">
          <a:xfrm>
            <a:off x="3505200" y="1371600"/>
            <a:ext cx="1981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Leather   Products Companies</a:t>
            </a:r>
          </a:p>
        </p:txBody>
      </p:sp>
      <p:sp>
        <p:nvSpPr>
          <p:cNvPr id="5127" name="Text Box 39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53640" name="Text Box 40"/>
          <p:cNvSpPr txBox="1">
            <a:spLocks noChangeArrowheads="1"/>
          </p:cNvSpPr>
          <p:nvPr/>
        </p:nvSpPr>
        <p:spPr bwMode="auto">
          <a:xfrm>
            <a:off x="381000" y="0"/>
            <a:ext cx="876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TOWARD A LEATHER CLUSTER </a:t>
            </a:r>
          </a:p>
        </p:txBody>
      </p:sp>
      <p:sp>
        <p:nvSpPr>
          <p:cNvPr id="5129" name="Rectangle 41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0" name="Rectangle 42"/>
          <p:cNvSpPr>
            <a:spLocks noChangeArrowheads="1"/>
          </p:cNvSpPr>
          <p:nvPr/>
        </p:nvSpPr>
        <p:spPr bwMode="auto">
          <a:xfrm rot="-1578061">
            <a:off x="4495800" y="6172200"/>
            <a:ext cx="381000" cy="304800"/>
          </a:xfrm>
          <a:prstGeom prst="rect">
            <a:avLst/>
          </a:prstGeom>
          <a:solidFill>
            <a:srgbClr val="0000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5131" name="Rectangle 43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4" name="AutoShape 44"/>
          <p:cNvSpPr>
            <a:spLocks noChangeArrowheads="1"/>
          </p:cNvSpPr>
          <p:nvPr/>
        </p:nvSpPr>
        <p:spPr bwMode="auto">
          <a:xfrm rot="-2084521">
            <a:off x="1419225" y="3032125"/>
            <a:ext cx="685800" cy="609600"/>
          </a:xfrm>
          <a:prstGeom prst="rtTriangle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5" name="AutoShape 45"/>
          <p:cNvSpPr>
            <a:spLocks noChangeArrowheads="1"/>
          </p:cNvSpPr>
          <p:nvPr/>
        </p:nvSpPr>
        <p:spPr bwMode="auto">
          <a:xfrm rot="-7324684">
            <a:off x="4184650" y="5999163"/>
            <a:ext cx="533400" cy="533400"/>
          </a:xfrm>
          <a:prstGeom prst="rtTriangle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46" name="AutoShape 46"/>
          <p:cNvSpPr>
            <a:spLocks noChangeArrowheads="1"/>
          </p:cNvSpPr>
          <p:nvPr/>
        </p:nvSpPr>
        <p:spPr bwMode="auto">
          <a:xfrm rot="-14647310">
            <a:off x="6896100" y="2933700"/>
            <a:ext cx="685800" cy="609600"/>
          </a:xfrm>
          <a:prstGeom prst="rtTriangle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447800" y="4419600"/>
            <a:ext cx="6172200" cy="1524000"/>
            <a:chOff x="912" y="2784"/>
            <a:chExt cx="3888" cy="960"/>
          </a:xfrm>
        </p:grpSpPr>
        <p:sp>
          <p:nvSpPr>
            <p:cNvPr id="5144" name="AutoShape 48"/>
            <p:cNvSpPr>
              <a:spLocks noChangeArrowheads="1"/>
            </p:cNvSpPr>
            <p:nvPr/>
          </p:nvSpPr>
          <p:spPr bwMode="auto">
            <a:xfrm>
              <a:off x="1776" y="2784"/>
              <a:ext cx="288" cy="912"/>
            </a:xfrm>
            <a:prstGeom prst="upArrow">
              <a:avLst>
                <a:gd name="adj1" fmla="val 50000"/>
                <a:gd name="adj2" fmla="val 791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it-IT"/>
            </a:p>
          </p:txBody>
        </p:sp>
        <p:sp>
          <p:nvSpPr>
            <p:cNvPr id="5145" name="AutoShape 49"/>
            <p:cNvSpPr>
              <a:spLocks noChangeArrowheads="1"/>
            </p:cNvSpPr>
            <p:nvPr/>
          </p:nvSpPr>
          <p:spPr bwMode="auto">
            <a:xfrm>
              <a:off x="2640" y="2784"/>
              <a:ext cx="288" cy="912"/>
            </a:xfrm>
            <a:prstGeom prst="upArrow">
              <a:avLst>
                <a:gd name="adj1" fmla="val 50000"/>
                <a:gd name="adj2" fmla="val 791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it-IT"/>
            </a:p>
          </p:txBody>
        </p:sp>
        <p:sp>
          <p:nvSpPr>
            <p:cNvPr id="5146" name="AutoShape 50"/>
            <p:cNvSpPr>
              <a:spLocks noChangeArrowheads="1"/>
            </p:cNvSpPr>
            <p:nvPr/>
          </p:nvSpPr>
          <p:spPr bwMode="auto">
            <a:xfrm>
              <a:off x="3600" y="2832"/>
              <a:ext cx="288" cy="912"/>
            </a:xfrm>
            <a:prstGeom prst="upArrow">
              <a:avLst>
                <a:gd name="adj1" fmla="val 50000"/>
                <a:gd name="adj2" fmla="val 791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endParaRPr lang="it-IT"/>
            </a:p>
          </p:txBody>
        </p:sp>
        <p:sp>
          <p:nvSpPr>
            <p:cNvPr id="153651" name="Text Box 51"/>
            <p:cNvSpPr txBox="1">
              <a:spLocks noChangeArrowheads="1"/>
            </p:cNvSpPr>
            <p:nvPr/>
          </p:nvSpPr>
          <p:spPr bwMode="auto">
            <a:xfrm>
              <a:off x="912" y="3312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TRAINING</a:t>
              </a:r>
            </a:p>
          </p:txBody>
        </p:sp>
        <p:sp>
          <p:nvSpPr>
            <p:cNvPr id="153652" name="Text Box 52"/>
            <p:cNvSpPr txBox="1">
              <a:spLocks noChangeArrowheads="1"/>
            </p:cNvSpPr>
            <p:nvPr/>
          </p:nvSpPr>
          <p:spPr bwMode="auto">
            <a:xfrm>
              <a:off x="1968" y="3264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FINANCE</a:t>
              </a:r>
            </a:p>
          </p:txBody>
        </p:sp>
        <p:sp>
          <p:nvSpPr>
            <p:cNvPr id="153653" name="Text Box 53"/>
            <p:cNvSpPr txBox="1">
              <a:spLocks noChangeArrowheads="1"/>
            </p:cNvSpPr>
            <p:nvPr/>
          </p:nvSpPr>
          <p:spPr bwMode="auto">
            <a:xfrm>
              <a:off x="2832" y="3168"/>
              <a:ext cx="91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TECHN. CENTRE</a:t>
              </a:r>
            </a:p>
          </p:txBody>
        </p:sp>
        <p:sp>
          <p:nvSpPr>
            <p:cNvPr id="153654" name="Text Box 54"/>
            <p:cNvSpPr txBox="1">
              <a:spLocks noChangeArrowheads="1"/>
            </p:cNvSpPr>
            <p:nvPr/>
          </p:nvSpPr>
          <p:spPr bwMode="auto">
            <a:xfrm>
              <a:off x="3792" y="3216"/>
              <a:ext cx="100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INFRA-STRUCTURE</a:t>
              </a:r>
            </a:p>
          </p:txBody>
        </p:sp>
      </p:grpSp>
      <p:sp>
        <p:nvSpPr>
          <p:cNvPr id="153655" name="Text Box 55"/>
          <p:cNvSpPr txBox="1">
            <a:spLocks noChangeArrowheads="1"/>
          </p:cNvSpPr>
          <p:nvPr/>
        </p:nvSpPr>
        <p:spPr bwMode="auto">
          <a:xfrm>
            <a:off x="0" y="6019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i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WORKING TOGETHER FOR A COMMON GOAL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2057400" y="2819400"/>
            <a:ext cx="4724400" cy="1447800"/>
            <a:chOff x="1296" y="1776"/>
            <a:chExt cx="2976" cy="912"/>
          </a:xfrm>
        </p:grpSpPr>
        <p:grpSp>
          <p:nvGrpSpPr>
            <p:cNvPr id="5138" name="Group 57"/>
            <p:cNvGrpSpPr>
              <a:grpSpLocks/>
            </p:cNvGrpSpPr>
            <p:nvPr/>
          </p:nvGrpSpPr>
          <p:grpSpPr bwMode="auto">
            <a:xfrm>
              <a:off x="1488" y="1776"/>
              <a:ext cx="2592" cy="912"/>
              <a:chOff x="1488" y="1776"/>
              <a:chExt cx="2592" cy="912"/>
            </a:xfrm>
          </p:grpSpPr>
          <p:sp>
            <p:nvSpPr>
              <p:cNvPr id="5140" name="AutoShape 58"/>
              <p:cNvSpPr>
                <a:spLocks noChangeArrowheads="1"/>
              </p:cNvSpPr>
              <p:nvPr/>
            </p:nvSpPr>
            <p:spPr bwMode="auto">
              <a:xfrm>
                <a:off x="2496" y="1776"/>
                <a:ext cx="528" cy="912"/>
              </a:xfrm>
              <a:prstGeom prst="upArrow">
                <a:avLst>
                  <a:gd name="adj1" fmla="val 50000"/>
                  <a:gd name="adj2" fmla="val 43182"/>
                </a:avLst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it-IT"/>
              </a:p>
            </p:txBody>
          </p:sp>
          <p:sp>
            <p:nvSpPr>
              <p:cNvPr id="153659" name="Text Box 59"/>
              <p:cNvSpPr txBox="1">
                <a:spLocks noChangeArrowheads="1"/>
              </p:cNvSpPr>
              <p:nvPr/>
            </p:nvSpPr>
            <p:spPr bwMode="auto">
              <a:xfrm>
                <a:off x="1872" y="1824"/>
                <a:ext cx="192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Tanners…</a:t>
                </a:r>
              </a:p>
            </p:txBody>
          </p:sp>
          <p:sp>
            <p:nvSpPr>
              <p:cNvPr id="153660" name="Text Box 60"/>
              <p:cNvSpPr txBox="1">
                <a:spLocks noChangeArrowheads="1"/>
              </p:cNvSpPr>
              <p:nvPr/>
            </p:nvSpPr>
            <p:spPr bwMode="auto">
              <a:xfrm>
                <a:off x="1680" y="2064"/>
                <a:ext cx="2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Hides &amp; Skins Traders…</a:t>
                </a:r>
              </a:p>
            </p:txBody>
          </p:sp>
          <p:sp>
            <p:nvSpPr>
              <p:cNvPr id="153661" name="Text Box 61"/>
              <p:cNvSpPr txBox="1">
                <a:spLocks noChangeArrowheads="1"/>
              </p:cNvSpPr>
              <p:nvPr/>
            </p:nvSpPr>
            <p:spPr bwMode="auto">
              <a:xfrm>
                <a:off x="1488" y="2443"/>
                <a:ext cx="25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By products …Services…..</a:t>
                </a:r>
              </a:p>
            </p:txBody>
          </p:sp>
        </p:grpSp>
        <p:sp>
          <p:nvSpPr>
            <p:cNvPr id="153662" name="Text Box 62"/>
            <p:cNvSpPr txBox="1">
              <a:spLocks noChangeArrowheads="1"/>
            </p:cNvSpPr>
            <p:nvPr/>
          </p:nvSpPr>
          <p:spPr bwMode="auto">
            <a:xfrm>
              <a:off x="1296" y="2256"/>
              <a:ext cx="29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Accessories Suppliers…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6" grpId="0" animBg="1"/>
      <p:bldP spid="153637" grpId="0" animBg="1"/>
      <p:bldP spid="1536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6147" name="Rectangle 10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8" name="Rectangle 12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149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b="1" smtClean="0">
                <a:solidFill>
                  <a:srgbClr val="0000CC"/>
                </a:solidFill>
                <a:latin typeface="Bookman Old Style" pitchFamily="18" charset="0"/>
              </a:rPr>
              <a:t>The Cluster will not be a….</a:t>
            </a:r>
          </a:p>
        </p:txBody>
      </p:sp>
      <p:sp>
        <p:nvSpPr>
          <p:cNvPr id="15465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70038"/>
            <a:ext cx="8229600" cy="2087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3" eaLnBrk="1" hangingPunct="1">
              <a:lnSpc>
                <a:spcPct val="80000"/>
              </a:lnSpc>
              <a:buClr>
                <a:srgbClr val="0000CC"/>
              </a:buCl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Industry associations</a:t>
            </a:r>
          </a:p>
          <a:p>
            <a:pPr lvl="3" eaLnBrk="1" hangingPunct="1">
              <a:lnSpc>
                <a:spcPct val="80000"/>
              </a:lnSpc>
              <a:buClr>
                <a:srgbClr val="0000CC"/>
              </a:buCl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Working committee</a:t>
            </a:r>
          </a:p>
          <a:p>
            <a:pPr lvl="3" eaLnBrk="1" hangingPunct="1">
              <a:lnSpc>
                <a:spcPct val="80000"/>
              </a:lnSpc>
              <a:buClr>
                <a:srgbClr val="0000CC"/>
              </a:buCl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Cooperative</a:t>
            </a:r>
          </a:p>
          <a:p>
            <a:pPr lvl="3" eaLnBrk="1" hangingPunct="1">
              <a:lnSpc>
                <a:spcPct val="80000"/>
              </a:lnSpc>
              <a:buClr>
                <a:srgbClr val="0000CC"/>
              </a:buClr>
              <a:buFont typeface="Wingdings" pitchFamily="2" charset="2"/>
              <a:buChar char="Ø"/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</a:rPr>
              <a:t>Business and Trading house….</a:t>
            </a:r>
            <a:endParaRPr lang="en-US" sz="1800" dirty="0" smtClean="0">
              <a:latin typeface="Times New Roman" pitchFamily="18" charset="0"/>
            </a:endParaRPr>
          </a:p>
        </p:txBody>
      </p:sp>
      <p:sp>
        <p:nvSpPr>
          <p:cNvPr id="154658" name="Text Box 34"/>
          <p:cNvSpPr txBox="1">
            <a:spLocks noChangeArrowheads="1"/>
          </p:cNvSpPr>
          <p:nvPr/>
        </p:nvSpPr>
        <p:spPr bwMode="auto">
          <a:xfrm>
            <a:off x="762000" y="3929063"/>
            <a:ext cx="7772400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 eaLnBrk="1" hangingPunct="1">
              <a:lnSpc>
                <a:spcPct val="85000"/>
              </a:lnSpc>
              <a:buClr>
                <a:srgbClr val="0000CC"/>
              </a:buClr>
              <a:buFont typeface="Wingdings" pitchFamily="2" charset="2"/>
              <a:buChar char="v"/>
            </a:pPr>
            <a:r>
              <a:rPr lang="en-US" sz="2800" b="1" i="1" dirty="0">
                <a:solidFill>
                  <a:srgbClr val="663300"/>
                </a:solidFill>
                <a:latin typeface="Times New Roman" pitchFamily="18" charset="0"/>
              </a:rPr>
              <a:t>The Cluster will bring together all the players in the sector’s value chain, from raw materials to finished export product.</a:t>
            </a:r>
          </a:p>
          <a:p>
            <a:pPr algn="just" eaLnBrk="1" hangingPunct="1">
              <a:lnSpc>
                <a:spcPct val="85000"/>
              </a:lnSpc>
              <a:buFont typeface="Wingdings" pitchFamily="2" charset="2"/>
              <a:buChar char="v"/>
            </a:pPr>
            <a:endParaRPr lang="en-US" sz="2800" b="1" i="1" dirty="0">
              <a:solidFill>
                <a:srgbClr val="663300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85000"/>
              </a:lnSpc>
              <a:buClr>
                <a:srgbClr val="0000CC"/>
              </a:buClr>
              <a:buFont typeface="Wingdings" pitchFamily="2" charset="2"/>
              <a:buChar char="v"/>
            </a:pPr>
            <a:r>
              <a:rPr lang="en-US" sz="2800" b="1" i="1" dirty="0">
                <a:solidFill>
                  <a:srgbClr val="663300"/>
                </a:solidFill>
                <a:latin typeface="Times New Roman" pitchFamily="18" charset="0"/>
              </a:rPr>
              <a:t> The Cluster involves the private and public sector entities in the value chain</a:t>
            </a:r>
          </a:p>
          <a:p>
            <a:pPr eaLnBrk="1" hangingPunct="1">
              <a:lnSpc>
                <a:spcPct val="85000"/>
              </a:lnSpc>
            </a:pPr>
            <a:endParaRPr lang="en-US" sz="2800" b="1" i="1" dirty="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6152" name="Text Box 35"/>
          <p:cNvSpPr txBox="1">
            <a:spLocks noChangeArrowheads="1"/>
          </p:cNvSpPr>
          <p:nvPr/>
        </p:nvSpPr>
        <p:spPr bwMode="auto">
          <a:xfrm>
            <a:off x="7010400" y="0"/>
            <a:ext cx="297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it-IT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4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46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4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4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46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46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4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4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74638"/>
            <a:ext cx="8763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2800" b="1" dirty="0" smtClean="0">
                <a:solidFill>
                  <a:srgbClr val="0000CC"/>
                </a:solidFill>
                <a:latin typeface="Bookman Old Style" pitchFamily="18" charset="0"/>
              </a:rPr>
              <a:t>LEATHER PRODUCTS WITH REAL LEATHER HAVE GOOD POTENTIAL IN VIETNAM</a:t>
            </a:r>
            <a:endParaRPr lang="en-US" b="1" dirty="0" smtClean="0">
              <a:solidFill>
                <a:srgbClr val="0000CC"/>
              </a:solidFill>
              <a:latin typeface="Bookman Old Style" pitchFamily="18" charset="0"/>
            </a:endParaRPr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1162" y="990600"/>
            <a:ext cx="8229600" cy="80458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Clr>
                <a:srgbClr val="0000CC"/>
              </a:buClr>
              <a:buFont typeface="Wingdings 2" pitchFamily="18" charset="2"/>
              <a:buChar char="L"/>
            </a:pPr>
            <a:endParaRPr lang="en-US" sz="2000" b="1" dirty="0" smtClean="0">
              <a:solidFill>
                <a:srgbClr val="0000CC"/>
              </a:solidFill>
            </a:endParaRPr>
          </a:p>
          <a:p>
            <a:pPr algn="ctr" eaLnBrk="1" hangingPunct="1">
              <a:lnSpc>
                <a:spcPct val="90000"/>
              </a:lnSpc>
              <a:buClr>
                <a:srgbClr val="0000CC"/>
              </a:buClr>
              <a:buFont typeface="Wingdings 2" pitchFamily="18" charset="2"/>
              <a:buNone/>
            </a:pPr>
            <a:r>
              <a:rPr lang="en-GB" sz="2400" b="1" i="1" dirty="0" smtClean="0">
                <a:solidFill>
                  <a:srgbClr val="663300"/>
                </a:solidFill>
                <a:latin typeface="Times New Roman" pitchFamily="18" charset="0"/>
              </a:rPr>
              <a:t>Vietnam  Leather Sector has three competitive advantages:</a:t>
            </a:r>
          </a:p>
        </p:txBody>
      </p:sp>
      <p:sp>
        <p:nvSpPr>
          <p:cNvPr id="3" name="Rectangle 2"/>
          <p:cNvSpPr/>
          <p:nvPr/>
        </p:nvSpPr>
        <p:spPr>
          <a:xfrm>
            <a:off x="639762" y="2152123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3600" u="sng" dirty="0" smtClean="0">
                <a:solidFill>
                  <a:srgbClr val="C00000"/>
                </a:solidFill>
                <a:latin typeface="Arial"/>
                <a:ea typeface="Times New Roman"/>
              </a:rPr>
              <a:t> OEM </a:t>
            </a:r>
            <a:r>
              <a:rPr lang="en-US" sz="3600" u="sng" dirty="0">
                <a:solidFill>
                  <a:srgbClr val="C00000"/>
                </a:solidFill>
                <a:latin typeface="Arial"/>
                <a:ea typeface="Times New Roman"/>
              </a:rPr>
              <a:t>stable trades</a:t>
            </a:r>
            <a:endParaRPr lang="it-IT" sz="3200" u="sng" dirty="0" smtClean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ctr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3600" u="sng" dirty="0" smtClean="0">
                <a:solidFill>
                  <a:srgbClr val="C00000"/>
                </a:solidFill>
                <a:latin typeface="Arial"/>
                <a:ea typeface="Times New Roman"/>
              </a:rPr>
              <a:t> Manufacture </a:t>
            </a:r>
            <a:r>
              <a:rPr lang="en-US" sz="3600" u="sng" dirty="0">
                <a:solidFill>
                  <a:srgbClr val="C00000"/>
                </a:solidFill>
                <a:latin typeface="Arial"/>
                <a:ea typeface="Times New Roman"/>
              </a:rPr>
              <a:t>for export</a:t>
            </a:r>
            <a:endParaRPr lang="it-IT" sz="3200" u="sng" dirty="0" smtClean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  <a:p>
            <a:pPr marL="342900" lvl="0" indent="-342900" algn="ctr">
              <a:spcAft>
                <a:spcPts val="0"/>
              </a:spcAft>
              <a:buClr>
                <a:srgbClr val="000000"/>
              </a:buClr>
              <a:buFont typeface="+mj-lt"/>
              <a:buAutoNum type="arabicPeriod"/>
            </a:pPr>
            <a:r>
              <a:rPr lang="en-US" sz="3600" u="sng" dirty="0" smtClean="0">
                <a:solidFill>
                  <a:srgbClr val="C00000"/>
                </a:solidFill>
                <a:latin typeface="Arial"/>
                <a:ea typeface="Times New Roman"/>
              </a:rPr>
              <a:t> Strong </a:t>
            </a:r>
            <a:r>
              <a:rPr lang="en-US" sz="3600" u="sng" dirty="0">
                <a:solidFill>
                  <a:srgbClr val="C00000"/>
                </a:solidFill>
                <a:latin typeface="Arial"/>
                <a:ea typeface="Times New Roman"/>
              </a:rPr>
              <a:t>establishment of foreign </a:t>
            </a:r>
            <a:r>
              <a:rPr lang="en-US" sz="3600" u="sng" dirty="0" smtClean="0">
                <a:solidFill>
                  <a:srgbClr val="C00000"/>
                </a:solidFill>
                <a:latin typeface="Arial"/>
                <a:ea typeface="Times New Roman"/>
              </a:rPr>
              <a:t>companies</a:t>
            </a:r>
            <a:endParaRPr lang="it-IT" sz="3200" u="sng" dirty="0" smtClean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5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56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9" name="AutoShape 13"/>
          <p:cNvSpPr>
            <a:spLocks noChangeArrowheads="1"/>
          </p:cNvSpPr>
          <p:nvPr/>
        </p:nvSpPr>
        <p:spPr bwMode="auto">
          <a:xfrm rot="617663">
            <a:off x="5791200" y="1295400"/>
            <a:ext cx="2133600" cy="914400"/>
          </a:xfrm>
          <a:prstGeom prst="chevron">
            <a:avLst>
              <a:gd name="adj" fmla="val 58333"/>
            </a:avLst>
          </a:prstGeom>
          <a:solidFill>
            <a:srgbClr val="FFD07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D071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it-IT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639762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EXISTING VALUE CHAIN SITUATION</a:t>
            </a:r>
          </a:p>
        </p:txBody>
      </p:sp>
      <p:sp>
        <p:nvSpPr>
          <p:cNvPr id="157703" name="AutoShape 7"/>
          <p:cNvSpPr>
            <a:spLocks noChangeArrowheads="1"/>
          </p:cNvSpPr>
          <p:nvPr/>
        </p:nvSpPr>
        <p:spPr bwMode="auto">
          <a:xfrm>
            <a:off x="457200" y="1447800"/>
            <a:ext cx="1371600" cy="914400"/>
          </a:xfrm>
          <a:prstGeom prst="homePlate">
            <a:avLst>
              <a:gd name="adj" fmla="val 7465"/>
            </a:avLst>
          </a:prstGeom>
          <a:solidFill>
            <a:srgbClr val="AAE6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AAE60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457200" y="16764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 SKILLS</a:t>
            </a:r>
          </a:p>
        </p:txBody>
      </p:sp>
      <p:sp>
        <p:nvSpPr>
          <p:cNvPr id="157705" name="AutoShape 9"/>
          <p:cNvSpPr>
            <a:spLocks noChangeArrowheads="1"/>
          </p:cNvSpPr>
          <p:nvPr/>
        </p:nvSpPr>
        <p:spPr bwMode="auto">
          <a:xfrm rot="-1177628">
            <a:off x="1981200" y="1219200"/>
            <a:ext cx="1828800" cy="914400"/>
          </a:xfrm>
          <a:prstGeom prst="chevron">
            <a:avLst>
              <a:gd name="adj" fmla="val 50000"/>
            </a:avLst>
          </a:prstGeom>
          <a:solidFill>
            <a:srgbClr val="C0C0C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0C0C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 rot="-1013208">
            <a:off x="1944688" y="1441450"/>
            <a:ext cx="190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RAW HIDES &amp; SKINS</a:t>
            </a:r>
          </a:p>
        </p:txBody>
      </p:sp>
      <p:sp>
        <p:nvSpPr>
          <p:cNvPr id="157707" name="AutoShape 11"/>
          <p:cNvSpPr>
            <a:spLocks noChangeArrowheads="1"/>
          </p:cNvSpPr>
          <p:nvPr/>
        </p:nvSpPr>
        <p:spPr bwMode="auto">
          <a:xfrm rot="381726">
            <a:off x="3733800" y="1143000"/>
            <a:ext cx="1905000" cy="914400"/>
          </a:xfrm>
          <a:prstGeom prst="chevron">
            <a:avLst>
              <a:gd name="adj" fmla="val 52083"/>
            </a:avLst>
          </a:prstGeom>
          <a:solidFill>
            <a:srgbClr val="DEA400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EA400"/>
            </a:extrusionClr>
          </a:sp3d>
        </p:spPr>
        <p:txBody>
          <a:bodyPr wrap="none" anchor="ctr">
            <a:flatTx/>
          </a:bodyPr>
          <a:lstStyle/>
          <a:p>
            <a:endParaRPr lang="it-IT"/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 rot="544616">
            <a:off x="4191000" y="1447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TANNING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 rot="529966">
            <a:off x="5953125" y="12954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       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LEATHER  PRODUCTS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04800" y="3505200"/>
            <a:ext cx="4114800" cy="3000821"/>
          </a:xfrm>
          <a:prstGeom prst="rect">
            <a:avLst/>
          </a:prstGeom>
          <a:solidFill>
            <a:srgbClr val="EAEAEA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>
            <a:spAutoFit/>
            <a:flatTx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b="1" dirty="0"/>
              <a:t>GENERAL SKILLS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OBSOLETE </a:t>
            </a:r>
            <a:r>
              <a:rPr lang="en-US" sz="1600" b="1" dirty="0" smtClean="0"/>
              <a:t>EQUIPMENT</a:t>
            </a:r>
            <a:endParaRPr lang="en-US" sz="1600" b="1" dirty="0"/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 smtClean="0"/>
              <a:t>POOR KNOW HOW</a:t>
            </a:r>
            <a:endParaRPr lang="en-US" sz="1600" b="1" dirty="0"/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50% + UNSKILLED </a:t>
            </a:r>
          </a:p>
          <a:p>
            <a:pPr eaLnBrk="1" hangingPunct="1">
              <a:spcBef>
                <a:spcPct val="50000"/>
              </a:spcBef>
              <a:buFontTx/>
              <a:buAutoNum type="arabicPeriod" startAt="2"/>
            </a:pPr>
            <a:r>
              <a:rPr lang="en-US" b="1" dirty="0"/>
              <a:t>RAW MATERIAL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POOR TECHNIQUES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MARKET BADLY STRUCTURED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 smtClean="0"/>
              <a:t>ALL IMPORTED COMPONENT         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4495800" y="3505200"/>
            <a:ext cx="4038600" cy="2877711"/>
          </a:xfrm>
          <a:prstGeom prst="rect">
            <a:avLst/>
          </a:prstGeom>
          <a:solidFill>
            <a:srgbClr val="FFFFCC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/>
              <a:t>3. TANNING UNDERDEVELOPED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 smtClean="0"/>
              <a:t> OEM – NO ODM - PROCESSED</a:t>
            </a:r>
            <a:endParaRPr lang="en-US" sz="1600" b="1" dirty="0"/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LESS THAN 50% </a:t>
            </a:r>
            <a:r>
              <a:rPr lang="en-US" sz="1600" b="1" dirty="0" smtClean="0"/>
              <a:t>LOCAL SUPPLIES</a:t>
            </a:r>
            <a:endParaRPr lang="en-US" sz="1600" b="1" dirty="0"/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LESS THAN 10% </a:t>
            </a:r>
            <a:r>
              <a:rPr lang="en-US" sz="1600" b="1" dirty="0" smtClean="0"/>
              <a:t>ODM FINISHED</a:t>
            </a:r>
            <a:endParaRPr lang="en-US" sz="1600" b="1" dirty="0"/>
          </a:p>
          <a:p>
            <a:pPr eaLnBrk="1" hangingPunct="1">
              <a:spcBef>
                <a:spcPct val="50000"/>
              </a:spcBef>
            </a:pPr>
            <a:r>
              <a:rPr lang="en-US" b="1" dirty="0"/>
              <a:t>4. VALUE ADDED NEARLY ZERO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sz="1600" b="1" dirty="0"/>
              <a:t>ONLY </a:t>
            </a:r>
            <a:r>
              <a:rPr lang="en-US" sz="1600" b="1" dirty="0" smtClean="0"/>
              <a:t>OEM EXPORT</a:t>
            </a:r>
            <a:endParaRPr lang="en-US" sz="1600" b="1" dirty="0"/>
          </a:p>
          <a:p>
            <a:pPr lvl="1" eaLnBrk="1" hangingPunct="1">
              <a:spcBef>
                <a:spcPct val="50000"/>
              </a:spcBef>
            </a:pP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81000" y="2590800"/>
            <a:ext cx="83820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DISINTEGRATED SUPPLY CHAIN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 rot="-1988820">
            <a:off x="311150" y="4775200"/>
            <a:ext cx="3962400" cy="711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80% LOST VALUE HAPPENS HERE!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 rot="-1877583">
            <a:off x="4568825" y="4799013"/>
            <a:ext cx="3733800" cy="3762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PRODUCTIVITY LOSSES</a:t>
            </a:r>
          </a:p>
        </p:txBody>
      </p:sp>
      <p:sp>
        <p:nvSpPr>
          <p:cNvPr id="157716" name="AutoShape 20"/>
          <p:cNvSpPr>
            <a:spLocks noChangeArrowheads="1"/>
          </p:cNvSpPr>
          <p:nvPr/>
        </p:nvSpPr>
        <p:spPr bwMode="auto">
          <a:xfrm rot="16200000">
            <a:off x="8001000" y="914400"/>
            <a:ext cx="1219200" cy="1066800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it-IT"/>
          </a:p>
        </p:txBody>
      </p:sp>
      <p:sp>
        <p:nvSpPr>
          <p:cNvPr id="157717" name="AutoShape 21"/>
          <p:cNvSpPr>
            <a:spLocks noChangeArrowheads="1"/>
          </p:cNvSpPr>
          <p:nvPr/>
        </p:nvSpPr>
        <p:spPr bwMode="auto">
          <a:xfrm>
            <a:off x="8153400" y="1295400"/>
            <a:ext cx="76200" cy="228600"/>
          </a:xfrm>
          <a:custGeom>
            <a:avLst/>
            <a:gdLst>
              <a:gd name="T0" fmla="*/ 1672738 w 21600"/>
              <a:gd name="T1" fmla="*/ 0 h 21600"/>
              <a:gd name="T2" fmla="*/ 489881 w 21600"/>
              <a:gd name="T3" fmla="*/ 39681485 h 21600"/>
              <a:gd name="T4" fmla="*/ 0 w 21600"/>
              <a:gd name="T5" fmla="*/ 135491975 h 21600"/>
              <a:gd name="T6" fmla="*/ 489881 w 21600"/>
              <a:gd name="T7" fmla="*/ 231302392 h 21600"/>
              <a:gd name="T8" fmla="*/ 1672738 w 21600"/>
              <a:gd name="T9" fmla="*/ 270983951 h 21600"/>
              <a:gd name="T10" fmla="*/ 2855605 w 21600"/>
              <a:gd name="T11" fmla="*/ 231302392 h 21600"/>
              <a:gd name="T12" fmla="*/ 3345487 w 21600"/>
              <a:gd name="T13" fmla="*/ 135491975 h 21600"/>
              <a:gd name="T14" fmla="*/ 2855605 w 21600"/>
              <a:gd name="T15" fmla="*/ 3968148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57718" name="Text Box 22"/>
          <p:cNvSpPr txBox="1">
            <a:spLocks noChangeArrowheads="1"/>
          </p:cNvSpPr>
          <p:nvPr/>
        </p:nvSpPr>
        <p:spPr bwMode="auto">
          <a:xfrm rot="5615132">
            <a:off x="7962107" y="1334293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7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8" dur="1000"/>
                                        <p:tgtEl>
                                          <p:spTgt spid="15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9" grpId="0" animBg="1"/>
      <p:bldP spid="157703" grpId="0" animBg="1"/>
      <p:bldP spid="157704" grpId="0"/>
      <p:bldP spid="157705" grpId="0" animBg="1"/>
      <p:bldP spid="157706" grpId="0"/>
      <p:bldP spid="157707" grpId="0" animBg="1"/>
      <p:bldP spid="157708" grpId="0"/>
      <p:bldP spid="157710" grpId="0"/>
      <p:bldP spid="157711" grpId="0" animBg="1"/>
      <p:bldP spid="157712" grpId="0" animBg="1"/>
      <p:bldP spid="157713" grpId="0" animBg="1"/>
      <p:bldP spid="157714" grpId="0" animBg="1"/>
      <p:bldP spid="157715" grpId="0" animBg="1"/>
      <p:bldP spid="157716" grpId="0" animBg="1"/>
      <p:bldP spid="157717" grpId="0" animBg="1"/>
      <p:bldP spid="1577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1050925" y="36513"/>
            <a:ext cx="695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 rot="-2397453">
            <a:off x="1447800" y="3429000"/>
            <a:ext cx="457200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 rot="643732">
            <a:off x="6848475" y="2749550"/>
            <a:ext cx="465138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922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b="1" dirty="0" smtClean="0">
                <a:solidFill>
                  <a:srgbClr val="0000CC"/>
                </a:solidFill>
                <a:latin typeface="Bookman Old Style" pitchFamily="18" charset="0"/>
              </a:rPr>
              <a:t>WEAK POINT</a:t>
            </a:r>
          </a:p>
        </p:txBody>
      </p:sp>
      <p:sp>
        <p:nvSpPr>
          <p:cNvPr id="3" name="Rectangle 18"/>
          <p:cNvSpPr>
            <a:spLocks noChangeArrowheads="1"/>
          </p:cNvSpPr>
          <p:nvPr/>
        </p:nvSpPr>
        <p:spPr bwMode="auto">
          <a:xfrm>
            <a:off x="457200" y="25130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660" y="1433014"/>
            <a:ext cx="85726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MOST IMPORTANT WEAKNESS IS RELATED TO OEM PRODUCTION</a:t>
            </a:r>
            <a:endParaRPr lang="it-IT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33023" y="2478385"/>
            <a:ext cx="8064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IN VIETNAM DOES NOT EXIST AN INTEGRATED CLUSTER TO DESIGN </a:t>
            </a:r>
            <a:endParaRPr lang="en-US" b="1" dirty="0" smtClean="0">
              <a:gradFill>
                <a:gsLst>
                  <a:gs pos="0">
                    <a:srgbClr val="A54200"/>
                  </a:gs>
                  <a:gs pos="78000">
                    <a:srgbClr val="FF8C19"/>
                  </a:gs>
                  <a:gs pos="100000">
                    <a:srgbClr val="FFF1E9"/>
                  </a:gs>
                </a:gsLst>
                <a:lin ang="5400000" scaled="0"/>
              </a:gradFill>
              <a:effectLst>
                <a:outerShdw blurRad="69850" dist="43180" dir="5400000" sx="0" sy="0">
                  <a:srgbClr val="000000">
                    <a:alpha val="65000"/>
                  </a:srgbClr>
                </a:outerShdw>
              </a:effectLst>
              <a:latin typeface="Arial Rounded MT Bold"/>
              <a:ea typeface="Times New Roman"/>
              <a:cs typeface="Aharoni"/>
            </a:endParaRPr>
          </a:p>
          <a:p>
            <a:r>
              <a:rPr lang="en-US" b="1" dirty="0" smtClean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AND </a:t>
            </a:r>
            <a:r>
              <a:rPr lang="en-US" b="1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PRODUCE FINISHED FOOTWEAR AND LEATHER PRODUCTS</a:t>
            </a:r>
            <a:endParaRPr lang="it-IT" dirty="0">
              <a:latin typeface="Times New Roman"/>
              <a:ea typeface="Times New Roman"/>
            </a:endParaRPr>
          </a:p>
          <a:p>
            <a:endParaRPr lang="it-IT" dirty="0"/>
          </a:p>
        </p:txBody>
      </p:sp>
      <p:sp>
        <p:nvSpPr>
          <p:cNvPr id="7" name="TextBox 6"/>
          <p:cNvSpPr txBox="1"/>
          <p:nvPr/>
        </p:nvSpPr>
        <p:spPr>
          <a:xfrm>
            <a:off x="1540642" y="3886200"/>
            <a:ext cx="64603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IT IS ONLY POSSIBLE TO PRODUCE GOODS BY MEANS </a:t>
            </a:r>
            <a:endParaRPr lang="en-US" b="1" dirty="0" smtClean="0">
              <a:gradFill>
                <a:gsLst>
                  <a:gs pos="0">
                    <a:srgbClr val="A54200"/>
                  </a:gs>
                  <a:gs pos="78000">
                    <a:srgbClr val="FF8C19"/>
                  </a:gs>
                  <a:gs pos="100000">
                    <a:srgbClr val="FFF1E9"/>
                  </a:gs>
                </a:gsLst>
                <a:lin ang="5400000" scaled="0"/>
              </a:gradFill>
              <a:effectLst>
                <a:outerShdw blurRad="69850" dist="43180" dir="5400000" sx="0" sy="0">
                  <a:srgbClr val="000000">
                    <a:alpha val="65000"/>
                  </a:srgbClr>
                </a:outerShdw>
              </a:effectLst>
              <a:latin typeface="Arial Rounded MT Bold"/>
              <a:ea typeface="Times New Roman"/>
              <a:cs typeface="Aharoni"/>
            </a:endParaRPr>
          </a:p>
          <a:p>
            <a:r>
              <a:rPr lang="en-US" b="1" dirty="0" smtClean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OF </a:t>
            </a:r>
            <a:r>
              <a:rPr lang="en-US" b="1" dirty="0"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Arial Rounded MT Bold"/>
                <a:ea typeface="Times New Roman"/>
                <a:cs typeface="Aharoni"/>
              </a:rPr>
              <a:t>IMPORTED COMPONENTS AND DESIGN</a:t>
            </a:r>
            <a:endParaRPr lang="it-IT" dirty="0">
              <a:latin typeface="Times New Roman"/>
              <a:ea typeface="Times New Roman"/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</TotalTime>
  <Words>770</Words>
  <Application>Microsoft Office PowerPoint</Application>
  <PresentationFormat>On-screen Show (4:3)</PresentationFormat>
  <Paragraphs>253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   BRIEFING  INDEX:  Slides 1 to 14: briefing Slides 15 to the end: work plan         </vt:lpstr>
      <vt:lpstr> </vt:lpstr>
      <vt:lpstr>OUR OBJECTIVE</vt:lpstr>
      <vt:lpstr>PowerPoint Presentation</vt:lpstr>
      <vt:lpstr>PowerPoint Presentation</vt:lpstr>
      <vt:lpstr>The Cluster will not be a….</vt:lpstr>
      <vt:lpstr>LEATHER PRODUCTS WITH REAL LEATHER HAVE GOOD POTENTIAL IN VIETNAM</vt:lpstr>
      <vt:lpstr>EXISTING VALUE CHAIN SITUATION</vt:lpstr>
      <vt:lpstr>WEAK POINT</vt:lpstr>
      <vt:lpstr>PowerPoint Presentation</vt:lpstr>
      <vt:lpstr>Market Strategy Development: Involving Key Industry Stakeholders At Macro Level</vt:lpstr>
      <vt:lpstr>SUCCESS FACTORS FOR CLUSTER-BASED COMPETITIVENESS INITIATIVES </vt:lpstr>
      <vt:lpstr>PowerPoint Presentation</vt:lpstr>
      <vt:lpstr>PowerPoint Presentation</vt:lpstr>
      <vt:lpstr>PowerPoint Presentation</vt:lpstr>
      <vt:lpstr>PowerPoint Presentation</vt:lpstr>
    </vt:vector>
  </TitlesOfParts>
  <Company>Fintrac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 USAID AGRIC</dc:title>
  <dc:creator>Teshome</dc:creator>
  <cp:lastModifiedBy>Carlo</cp:lastModifiedBy>
  <cp:revision>73</cp:revision>
  <dcterms:created xsi:type="dcterms:W3CDTF">2006-06-21T06:03:10Z</dcterms:created>
  <dcterms:modified xsi:type="dcterms:W3CDTF">2011-07-08T17:40:17Z</dcterms:modified>
</cp:coreProperties>
</file>