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027" y="-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13A269-A233-4184-AE4B-99FFEC6168F3}" type="datetimeFigureOut">
              <a:rPr lang="it-IT" smtClean="0"/>
              <a:t>17/04/2014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4D1A1C-AB0D-400B-9600-B60F05E566E7}" type="slidenum">
              <a:rPr lang="it-IT" smtClean="0"/>
              <a:t>‹N›</a:t>
            </a:fld>
            <a:endParaRPr lang="it-IT"/>
          </a:p>
        </p:txBody>
      </p:sp>
    </p:spTree>
    <p:extLst>
      <p:ext uri="{BB962C8B-B14F-4D97-AF65-F5344CB8AC3E}">
        <p14:creationId xmlns:p14="http://schemas.microsoft.com/office/powerpoint/2010/main" val="3912031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1</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3344873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1125726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11</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2305037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bwMode="auto">
          <a:xfrm>
            <a:off x="931863" y="741363"/>
            <a:ext cx="4935537" cy="37020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Rectangle 3"/>
          <p:cNvSpPr>
            <a:spLocks noGrp="1" noChangeArrowheads="1"/>
          </p:cNvSpPr>
          <p:nvPr>
            <p:ph type="body" idx="1"/>
          </p:nvPr>
        </p:nvSpPr>
        <p:spPr bwMode="auto">
          <a:xfrm>
            <a:off x="909638" y="4686300"/>
            <a:ext cx="4978400" cy="444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89159" tIns="44581" rIns="89159" bIns="44581" numCol="1" anchor="t" anchorCtr="0" compatLnSpc="1">
            <a:prstTxWarp prst="textNoShape">
              <a:avLst/>
            </a:prstTxWarp>
          </a:bodyPr>
          <a:lstStyle/>
          <a:p>
            <a:endParaRPr lang="en-GB" smtClean="0">
              <a:latin typeface="Times New Roman" pitchFamily="18" charset="0"/>
            </a:endParaRPr>
          </a:p>
        </p:txBody>
      </p:sp>
    </p:spTree>
    <p:extLst>
      <p:ext uri="{BB962C8B-B14F-4D97-AF65-F5344CB8AC3E}">
        <p14:creationId xmlns:p14="http://schemas.microsoft.com/office/powerpoint/2010/main" val="283794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13</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2305037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pPr marL="342900" indent="-342900">
              <a:buFont typeface="Arial" pitchFamily="34" charset="0"/>
              <a:buChar char="•"/>
            </a:pPr>
            <a:r>
              <a:rPr lang="it-IT" dirty="0" smtClean="0"/>
              <a:t>La Automazione Industriale </a:t>
            </a:r>
            <a:r>
              <a:rPr lang="it-IT" dirty="0" err="1" smtClean="0"/>
              <a:t>SpA</a:t>
            </a:r>
            <a:r>
              <a:rPr lang="it-IT" dirty="0" smtClean="0"/>
              <a:t> è una società che si occupa di allestire impianti di produzione per diversi settori industriali;</a:t>
            </a:r>
          </a:p>
          <a:p>
            <a:pPr marL="342900" indent="-342900">
              <a:buFont typeface="Arial" pitchFamily="34" charset="0"/>
              <a:buChar char="•"/>
            </a:pPr>
            <a:r>
              <a:rPr lang="it-IT" dirty="0" smtClean="0"/>
              <a:t>La competenza fondamentale di Automazione Industriale riguarda la progettazione di impianti e la loro realizzazione, con tutta l’installazione e l’integrazione tra impianti meccanici ed elettronica di governo e controllo;</a:t>
            </a:r>
          </a:p>
          <a:p>
            <a:pPr marL="342900" indent="-342900">
              <a:buFont typeface="Arial" pitchFamily="34" charset="0"/>
              <a:buChar char="•"/>
            </a:pPr>
            <a:r>
              <a:rPr lang="it-IT" dirty="0" smtClean="0"/>
              <a:t>In particolare Automazione Industriale </a:t>
            </a:r>
            <a:r>
              <a:rPr lang="it-IT" dirty="0" err="1" smtClean="0"/>
              <a:t>SpA</a:t>
            </a:r>
            <a:r>
              <a:rPr lang="it-IT" dirty="0" smtClean="0"/>
              <a:t> ha una forte competenza meccanica e sta cercando di rafforzare le sue competenze elettroniche e di spostare il suo business dall’integrazione di componenti e sottosistemi elettronici  </a:t>
            </a:r>
            <a:r>
              <a:rPr lang="it-IT" dirty="0" err="1" smtClean="0"/>
              <a:t>buy</a:t>
            </a:r>
            <a:r>
              <a:rPr lang="it-IT" dirty="0" smtClean="0"/>
              <a:t> verso la loro progettazione e realizzazione;</a:t>
            </a:r>
          </a:p>
          <a:p>
            <a:pPr marL="342900" indent="-342900">
              <a:buFont typeface="Arial" pitchFamily="34" charset="0"/>
              <a:buChar char="•"/>
            </a:pPr>
            <a:r>
              <a:rPr lang="it-IT" dirty="0" smtClean="0"/>
              <a:t>L’idea è quella di realizzare un </a:t>
            </a:r>
            <a:r>
              <a:rPr lang="it-IT" dirty="0" err="1" smtClean="0"/>
              <a:t>tool</a:t>
            </a:r>
            <a:r>
              <a:rPr lang="it-IT" dirty="0" smtClean="0"/>
              <a:t> che consenta l’ottimizzazione degli Impianti Elettrici ed Elettronici all’interno di uno stabilimento attraverso un corretto dimensionamento della </a:t>
            </a:r>
            <a:r>
              <a:rPr lang="it-IT" dirty="0" err="1" smtClean="0"/>
              <a:t>sensoristica</a:t>
            </a:r>
            <a:r>
              <a:rPr lang="it-IT" dirty="0" smtClean="0"/>
              <a:t> e dei percorsi dei Cavi;</a:t>
            </a:r>
          </a:p>
          <a:p>
            <a:pPr marL="342900" indent="-342900">
              <a:buFont typeface="Arial" pitchFamily="34" charset="0"/>
              <a:buChar char="•"/>
            </a:pPr>
            <a:r>
              <a:rPr lang="it-IT" dirty="0" smtClean="0"/>
              <a:t>Automazione Industriale è una azienda con un fatturato annuo di 54 M€ tutto per clienti italiani, anche per impianti realizzati in paesi dell’Europa Centro Orientale;</a:t>
            </a:r>
          </a:p>
          <a:p>
            <a:pPr marL="342900" indent="-342900">
              <a:buFont typeface="Arial" pitchFamily="34" charset="0"/>
              <a:buChar char="•"/>
            </a:pPr>
            <a:r>
              <a:rPr lang="it-IT" dirty="0" smtClean="0"/>
              <a:t>L’ambizione di Automazione Industriale è quella di acquisire anche una clientela di altri paesi mediterranei</a:t>
            </a:r>
          </a:p>
        </p:txBody>
      </p:sp>
    </p:spTree>
    <p:extLst>
      <p:ext uri="{BB962C8B-B14F-4D97-AF65-F5344CB8AC3E}">
        <p14:creationId xmlns:p14="http://schemas.microsoft.com/office/powerpoint/2010/main" val="29386367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pPr lvl="1"/>
            <a:r>
              <a:rPr lang="it-IT" sz="2000" dirty="0" smtClean="0"/>
              <a:t>Obiettivi del progetto;</a:t>
            </a:r>
          </a:p>
          <a:p>
            <a:pPr lvl="1"/>
            <a:r>
              <a:rPr lang="it-IT" sz="2000" dirty="0" smtClean="0"/>
              <a:t>Vantaggio rispetto allo stato dell’arte;</a:t>
            </a:r>
          </a:p>
          <a:p>
            <a:pPr lvl="1"/>
            <a:r>
              <a:rPr lang="it-IT" sz="2000" dirty="0" smtClean="0"/>
              <a:t>Dimensionamento della partnership;</a:t>
            </a:r>
          </a:p>
          <a:p>
            <a:pPr lvl="1"/>
            <a:r>
              <a:rPr lang="it-IT" sz="2000" dirty="0" smtClean="0"/>
              <a:t>Catena del valore;</a:t>
            </a:r>
          </a:p>
          <a:p>
            <a:pPr lvl="1"/>
            <a:r>
              <a:rPr lang="it-IT" sz="2000" dirty="0" smtClean="0"/>
              <a:t>Vantaggio competitivo atteso per ciascun partner;</a:t>
            </a:r>
          </a:p>
          <a:p>
            <a:pPr lvl="1"/>
            <a:r>
              <a:rPr lang="it-IT" sz="2000" dirty="0" err="1" smtClean="0"/>
              <a:t>Range</a:t>
            </a:r>
            <a:r>
              <a:rPr lang="it-IT" sz="2000" dirty="0" smtClean="0"/>
              <a:t> potenziale di costo</a:t>
            </a:r>
          </a:p>
          <a:p>
            <a:endParaRPr lang="en-GB" dirty="0" smtClean="0">
              <a:latin typeface="Times New Roman" pitchFamily="18" charset="0"/>
            </a:endParaRPr>
          </a:p>
        </p:txBody>
      </p:sp>
    </p:spTree>
    <p:extLst>
      <p:ext uri="{BB962C8B-B14F-4D97-AF65-F5344CB8AC3E}">
        <p14:creationId xmlns:p14="http://schemas.microsoft.com/office/powerpoint/2010/main" val="1968773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1972010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1972010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25715503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543785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dirty="0" smtClean="0">
              <a:latin typeface="Times New Roman" pitchFamily="18" charset="0"/>
            </a:endParaRPr>
          </a:p>
        </p:txBody>
      </p:sp>
    </p:spTree>
    <p:extLst>
      <p:ext uri="{BB962C8B-B14F-4D97-AF65-F5344CB8AC3E}">
        <p14:creationId xmlns:p14="http://schemas.microsoft.com/office/powerpoint/2010/main" val="23496626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2403589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3</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1610064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4239269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5</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2016595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482084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7</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2305037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931863" y="741363"/>
            <a:ext cx="4935537" cy="3702050"/>
          </a:xfrm>
          <a:ln/>
        </p:spPr>
      </p:sp>
      <p:sp>
        <p:nvSpPr>
          <p:cNvPr id="38915" name="Rectangle 3"/>
          <p:cNvSpPr>
            <a:spLocks noGrp="1" noChangeArrowheads="1"/>
          </p:cNvSpPr>
          <p:nvPr>
            <p:ph type="body" idx="1"/>
          </p:nvPr>
        </p:nvSpPr>
        <p:spPr>
          <a:xfrm>
            <a:off x="908992" y="4685955"/>
            <a:ext cx="4979692" cy="4445532"/>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9159" tIns="44581" rIns="89159" bIns="44581"/>
          <a:lstStyle/>
          <a:p>
            <a:endParaRPr lang="en-GB" smtClean="0">
              <a:latin typeface="Times New Roman" pitchFamily="18" charset="0"/>
            </a:endParaRPr>
          </a:p>
        </p:txBody>
      </p:sp>
    </p:spTree>
    <p:extLst>
      <p:ext uri="{BB962C8B-B14F-4D97-AF65-F5344CB8AC3E}">
        <p14:creationId xmlns:p14="http://schemas.microsoft.com/office/powerpoint/2010/main" val="1125726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immagine diapositiva 1"/>
          <p:cNvSpPr>
            <a:spLocks noGrp="1" noRot="1" noChangeAspect="1"/>
          </p:cNvSpPr>
          <p:nvPr>
            <p:ph type="sldImg"/>
          </p:nvPr>
        </p:nvSpPr>
        <p:spPr bwMode="auto">
          <a:noFill/>
          <a:ln>
            <a:solidFill>
              <a:srgbClr val="000000"/>
            </a:solidFill>
            <a:miter lim="800000"/>
            <a:headEnd/>
            <a:tailEnd/>
          </a:ln>
        </p:spPr>
      </p:sp>
      <p:sp>
        <p:nvSpPr>
          <p:cNvPr id="18434"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smtClean="0"/>
          </a:p>
        </p:txBody>
      </p:sp>
      <p:sp>
        <p:nvSpPr>
          <p:cNvPr id="4" name="Segnaposto numero diapositiva 3"/>
          <p:cNvSpPr>
            <a:spLocks noGrp="1"/>
          </p:cNvSpPr>
          <p:nvPr>
            <p:ph type="sldNum" sz="quarter" idx="5"/>
          </p:nvPr>
        </p:nvSpPr>
        <p:spPr/>
        <p:txBody>
          <a:bodyPr/>
          <a:lstStyle/>
          <a:p>
            <a:pPr>
              <a:defRPr/>
            </a:pPr>
            <a:fld id="{9DCD382C-17AD-434E-B81C-4F958AA4F26D}" type="slidenum">
              <a:rPr lang="it-IT" smtClean="0"/>
              <a:pPr>
                <a:defRPr/>
              </a:pPr>
              <a:t>9</a:t>
            </a:fld>
            <a:endParaRPr lang="it-IT" dirty="0"/>
          </a:p>
        </p:txBody>
      </p:sp>
      <p:sp>
        <p:nvSpPr>
          <p:cNvPr id="2" name="Segnaposto data 1"/>
          <p:cNvSpPr>
            <a:spLocks noGrp="1"/>
          </p:cNvSpPr>
          <p:nvPr>
            <p:ph type="dt" idx="10"/>
          </p:nvPr>
        </p:nvSpPr>
        <p:spPr/>
        <p:txBody>
          <a:bodyPr/>
          <a:lstStyle/>
          <a:p>
            <a:pPr>
              <a:defRPr/>
            </a:pPr>
            <a:fld id="{D685858B-FA46-456F-86D4-46A6671D5A4F}" type="datetime1">
              <a:rPr lang="it-IT" smtClean="0"/>
              <a:t>17/04/2014</a:t>
            </a:fld>
            <a:endParaRPr lang="it-IT" dirty="0"/>
          </a:p>
        </p:txBody>
      </p:sp>
    </p:spTree>
    <p:extLst>
      <p:ext uri="{BB962C8B-B14F-4D97-AF65-F5344CB8AC3E}">
        <p14:creationId xmlns:p14="http://schemas.microsoft.com/office/powerpoint/2010/main" val="2305037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91141EC-FAED-404D-8568-F504CFEC0831}" type="datetimeFigureOut">
              <a:rPr lang="it-IT" smtClean="0"/>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4139238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91141EC-FAED-404D-8568-F504CFEC0831}" type="datetimeFigureOut">
              <a:rPr lang="it-IT" smtClean="0"/>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1160113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91141EC-FAED-404D-8568-F504CFEC0831}" type="datetimeFigureOut">
              <a:rPr lang="it-IT" smtClean="0"/>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1228793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91141EC-FAED-404D-8568-F504CFEC0831}" type="datetimeFigureOut">
              <a:rPr lang="it-IT" smtClean="0"/>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431741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91141EC-FAED-404D-8568-F504CFEC0831}" type="datetimeFigureOut">
              <a:rPr lang="it-IT" smtClean="0"/>
              <a:t>17/04/2014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324800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91141EC-FAED-404D-8568-F504CFEC0831}" type="datetimeFigureOut">
              <a:rPr lang="it-IT" smtClean="0"/>
              <a:t>17/04/2014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1055325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91141EC-FAED-404D-8568-F504CFEC0831}" type="datetimeFigureOut">
              <a:rPr lang="it-IT" smtClean="0"/>
              <a:t>17/04/2014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2863961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91141EC-FAED-404D-8568-F504CFEC0831}" type="datetimeFigureOut">
              <a:rPr lang="it-IT" smtClean="0"/>
              <a:t>17/04/2014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1539476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91141EC-FAED-404D-8568-F504CFEC0831}" type="datetimeFigureOut">
              <a:rPr lang="it-IT" smtClean="0"/>
              <a:t>17/04/2014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1790644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91141EC-FAED-404D-8568-F504CFEC0831}" type="datetimeFigureOut">
              <a:rPr lang="it-IT" smtClean="0"/>
              <a:t>17/04/2014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3435984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91141EC-FAED-404D-8568-F504CFEC0831}" type="datetimeFigureOut">
              <a:rPr lang="it-IT" smtClean="0"/>
              <a:t>17/04/2014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79BA4AC-84E5-485E-BE95-6480B127385A}" type="slidenum">
              <a:rPr lang="it-IT" smtClean="0"/>
              <a:t>‹N›</a:t>
            </a:fld>
            <a:endParaRPr lang="it-IT"/>
          </a:p>
        </p:txBody>
      </p:sp>
    </p:spTree>
    <p:extLst>
      <p:ext uri="{BB962C8B-B14F-4D97-AF65-F5344CB8AC3E}">
        <p14:creationId xmlns:p14="http://schemas.microsoft.com/office/powerpoint/2010/main" val="1617062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141EC-FAED-404D-8568-F504CFEC0831}" type="datetimeFigureOut">
              <a:rPr lang="it-IT" smtClean="0"/>
              <a:t>17/04/2014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A4AC-84E5-485E-BE95-6480B127385A}" type="slidenum">
              <a:rPr lang="it-IT" smtClean="0"/>
              <a:t>‹N›</a:t>
            </a:fld>
            <a:endParaRPr lang="it-IT"/>
          </a:p>
        </p:txBody>
      </p:sp>
    </p:spTree>
    <p:extLst>
      <p:ext uri="{BB962C8B-B14F-4D97-AF65-F5344CB8AC3E}">
        <p14:creationId xmlns:p14="http://schemas.microsoft.com/office/powerpoint/2010/main" val="2864451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47"/>
          <p:cNvSpPr txBox="1">
            <a:spLocks noChangeArrowheads="1"/>
          </p:cNvSpPr>
          <p:nvPr/>
        </p:nvSpPr>
        <p:spPr>
          <a:xfrm>
            <a:off x="1283062" y="2348880"/>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kern="0" dirty="0" smtClean="0">
                <a:cs typeface="Times New Roman" pitchFamily="18" charset="0"/>
              </a:rPr>
              <a:t>Case </a:t>
            </a:r>
            <a:r>
              <a:rPr lang="it-IT" sz="2800" b="1" i="1" kern="0" dirty="0" err="1" smtClean="0">
                <a:cs typeface="Times New Roman" pitchFamily="18" charset="0"/>
              </a:rPr>
              <a:t>Study</a:t>
            </a:r>
            <a:r>
              <a:rPr lang="it-IT" sz="2800" b="1" i="1" kern="0" dirty="0" smtClean="0">
                <a:cs typeface="Times New Roman" pitchFamily="18" charset="0"/>
              </a:rPr>
              <a:t> 1</a:t>
            </a:r>
          </a:p>
          <a:p>
            <a:pPr algn="ctr"/>
            <a:r>
              <a:rPr lang="it-IT" sz="2800" b="1" i="1" kern="0" dirty="0" smtClean="0">
                <a:cs typeface="Times New Roman" pitchFamily="18" charset="0"/>
              </a:rPr>
              <a:t>La Automazione Industriale </a:t>
            </a:r>
            <a:r>
              <a:rPr lang="it-IT" sz="2800" b="1" i="1" kern="0" dirty="0" err="1" smtClean="0">
                <a:cs typeface="Times New Roman" pitchFamily="18" charset="0"/>
              </a:rPr>
              <a:t>SpA</a:t>
            </a:r>
            <a:endParaRPr lang="it-IT" sz="2800" b="1" i="1" kern="0" dirty="0" smtClean="0">
              <a:cs typeface="Times New Roman" pitchFamily="18" charset="0"/>
            </a:endParaRPr>
          </a:p>
          <a:p>
            <a:pPr algn="ctr"/>
            <a:endParaRPr lang="it-IT" sz="2000" b="1" i="1" kern="0" dirty="0" smtClean="0">
              <a:cs typeface="Times New Roman" pitchFamily="18" charset="0"/>
            </a:endParaRPr>
          </a:p>
        </p:txBody>
      </p:sp>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pic>
        <p:nvPicPr>
          <p:cNvPr id="8" name="Immagine 7"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4" name="Immagine 13"/>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8441543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79319" y="1365796"/>
            <a:ext cx="8713162" cy="4738533"/>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CasellaDiTesto 11"/>
          <p:cNvSpPr txBox="1"/>
          <p:nvPr/>
        </p:nvSpPr>
        <p:spPr>
          <a:xfrm>
            <a:off x="179512" y="1580014"/>
            <a:ext cx="8709298" cy="4524315"/>
          </a:xfrm>
          <a:prstGeom prst="rect">
            <a:avLst/>
          </a:prstGeom>
          <a:noFill/>
        </p:spPr>
        <p:txBody>
          <a:bodyPr wrap="square" rtlCol="0">
            <a:spAutoFit/>
          </a:bodyPr>
          <a:lstStyle/>
          <a:p>
            <a:pPr marL="342900" indent="-342900">
              <a:buFont typeface="Arial" pitchFamily="34" charset="0"/>
              <a:buChar char="•"/>
            </a:pPr>
            <a:r>
              <a:rPr lang="it-IT" dirty="0" smtClean="0"/>
              <a:t>La </a:t>
            </a:r>
            <a:r>
              <a:rPr lang="it-IT" dirty="0" err="1" smtClean="0"/>
              <a:t>Morris</a:t>
            </a:r>
            <a:r>
              <a:rPr lang="it-IT" dirty="0" smtClean="0"/>
              <a:t> </a:t>
            </a:r>
            <a:r>
              <a:rPr lang="it-IT" dirty="0" err="1" smtClean="0"/>
              <a:t>It</a:t>
            </a:r>
            <a:r>
              <a:rPr lang="it-IT" dirty="0" smtClean="0"/>
              <a:t> è una società che sviluppa soluzioni di simulazione ed ottimizzazione di sistemi;</a:t>
            </a:r>
          </a:p>
          <a:p>
            <a:pPr marL="342900" indent="-342900">
              <a:buFont typeface="Arial" pitchFamily="34" charset="0"/>
              <a:buChar char="•"/>
            </a:pPr>
            <a:r>
              <a:rPr lang="it-IT" dirty="0" smtClean="0"/>
              <a:t>Negli ultimi anni la </a:t>
            </a:r>
            <a:r>
              <a:rPr lang="it-IT" dirty="0" err="1" smtClean="0"/>
              <a:t>Morris</a:t>
            </a:r>
            <a:r>
              <a:rPr lang="it-IT" dirty="0" smtClean="0"/>
              <a:t> ha sviluppato un importante accordo con una azienda di </a:t>
            </a:r>
            <a:r>
              <a:rPr lang="it-IT" dirty="0" err="1" smtClean="0"/>
              <a:t>sensoristica</a:t>
            </a:r>
            <a:r>
              <a:rPr lang="it-IT" dirty="0" smtClean="0"/>
              <a:t> per integrare le sue soluzioni all’interno di un contesto sensorizzato con particolare riferimento alla costruzione di impianti di produzione integrati;</a:t>
            </a:r>
          </a:p>
          <a:p>
            <a:pPr marL="342900" indent="-342900">
              <a:buFont typeface="Arial" pitchFamily="34" charset="0"/>
              <a:buChar char="•"/>
            </a:pPr>
            <a:r>
              <a:rPr lang="it-IT" dirty="0" smtClean="0"/>
              <a:t>L’accordo tuttavia non ha dato tutti i risultati attesi, dato che l’azienda con cui è stata definita la partnership si è dimostrata poco competitiva anche nel contesto nazionale;</a:t>
            </a:r>
          </a:p>
          <a:p>
            <a:pPr marL="342900" indent="-342900">
              <a:buFont typeface="Arial" pitchFamily="34" charset="0"/>
              <a:buChar char="•"/>
            </a:pPr>
            <a:r>
              <a:rPr lang="it-IT" dirty="0" smtClean="0"/>
              <a:t>La </a:t>
            </a:r>
            <a:r>
              <a:rPr lang="it-IT" dirty="0" err="1" smtClean="0"/>
              <a:t>Morris</a:t>
            </a:r>
            <a:r>
              <a:rPr lang="it-IT" dirty="0" smtClean="0"/>
              <a:t>, tuttavia, è consapevole che solo attraverso una sua partnership strategica con un </a:t>
            </a:r>
            <a:r>
              <a:rPr lang="it-IT" dirty="0" err="1" smtClean="0"/>
              <a:t>sensorista</a:t>
            </a:r>
            <a:r>
              <a:rPr lang="it-IT" dirty="0" smtClean="0"/>
              <a:t> competitivo sarà in grado di acquisire almeno una fetta del mercato della gestione operativa di impianti di produzione che è il suo obiettivo strategico per i prossimi anni;</a:t>
            </a:r>
          </a:p>
          <a:p>
            <a:pPr marL="342900" indent="-342900">
              <a:buFont typeface="Arial" pitchFamily="34" charset="0"/>
              <a:buChar char="•"/>
            </a:pPr>
            <a:r>
              <a:rPr lang="it-IT" dirty="0" smtClean="0"/>
              <a:t>Oltre a ciò, la </a:t>
            </a:r>
            <a:r>
              <a:rPr lang="it-IT" dirty="0" err="1" smtClean="0"/>
              <a:t>Morris</a:t>
            </a:r>
            <a:r>
              <a:rPr lang="it-IT" dirty="0" smtClean="0"/>
              <a:t> è anche consapevole della necessità di sviluppare dei cruscotti gestionali come chiave di accesso in questo mercato e ritiene che la competenza decisiva  per realizzare dei cruscotti competitivi sia legata alla competenza di dominio specifico ed alla loro </a:t>
            </a:r>
            <a:r>
              <a:rPr lang="it-IT" dirty="0" err="1" smtClean="0"/>
              <a:t>riconfigurabilità</a:t>
            </a:r>
            <a:r>
              <a:rPr lang="it-IT" dirty="0" smtClean="0"/>
              <a:t> da parte dell’utente.</a:t>
            </a:r>
          </a:p>
        </p:txBody>
      </p:sp>
      <p:sp>
        <p:nvSpPr>
          <p:cNvPr id="14" name="Rectangle 2"/>
          <p:cNvSpPr txBox="1">
            <a:spLocks noChangeArrowheads="1"/>
          </p:cNvSpPr>
          <p:nvPr/>
        </p:nvSpPr>
        <p:spPr bwMode="auto">
          <a:xfrm>
            <a:off x="755576" y="739676"/>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err="1" smtClean="0">
                <a:latin typeface="Times New Roman" pitchFamily="18" charset="0"/>
                <a:cs typeface="Times New Roman" pitchFamily="18" charset="0"/>
              </a:rPr>
              <a:t>Morris</a:t>
            </a:r>
            <a:endParaRPr lang="en-US" sz="2800" kern="0" dirty="0">
              <a:latin typeface="Times New Roman" pitchFamily="18" charset="0"/>
              <a:cs typeface="Times New Roman" pitchFamily="18" charset="0"/>
            </a:endParaRPr>
          </a:p>
        </p:txBody>
      </p:sp>
      <p:pic>
        <p:nvPicPr>
          <p:cNvPr id="13" name="Immagine 1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6" name="Immagine 15"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7" name="Immagine 1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1116580958"/>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sp>
        <p:nvSpPr>
          <p:cNvPr id="10" name="Rectangle 1047"/>
          <p:cNvSpPr txBox="1">
            <a:spLocks noChangeArrowheads="1"/>
          </p:cNvSpPr>
          <p:nvPr/>
        </p:nvSpPr>
        <p:spPr>
          <a:xfrm>
            <a:off x="1331640" y="1556792"/>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kern="0" dirty="0" smtClean="0">
                <a:cs typeface="Times New Roman" pitchFamily="18" charset="0"/>
              </a:rPr>
              <a:t>Case </a:t>
            </a:r>
            <a:r>
              <a:rPr lang="it-IT" sz="2800" b="1" i="1" kern="0" dirty="0" err="1" smtClean="0">
                <a:cs typeface="Times New Roman" pitchFamily="18" charset="0"/>
              </a:rPr>
              <a:t>Study</a:t>
            </a:r>
            <a:r>
              <a:rPr lang="it-IT" sz="2800" b="1" i="1" kern="0" dirty="0" smtClean="0">
                <a:cs typeface="Times New Roman" pitchFamily="18" charset="0"/>
              </a:rPr>
              <a:t> 6</a:t>
            </a:r>
          </a:p>
          <a:p>
            <a:pPr algn="ctr"/>
            <a:r>
              <a:rPr lang="it-IT" sz="2800" b="1" i="1" kern="0" dirty="0" err="1" smtClean="0">
                <a:cs typeface="Times New Roman" pitchFamily="18" charset="0"/>
              </a:rPr>
              <a:t>Isolfix</a:t>
            </a:r>
            <a:endParaRPr lang="it-IT" sz="2800" b="1" i="1" kern="0" dirty="0" smtClean="0">
              <a:cs typeface="Times New Roman" pitchFamily="18" charset="0"/>
            </a:endParaRPr>
          </a:p>
          <a:p>
            <a:pPr algn="ctr"/>
            <a:endParaRPr lang="it-IT" sz="2000" b="1" i="1" kern="0" dirty="0" smtClean="0">
              <a:cs typeface="Times New Roman" pitchFamily="18" charset="0"/>
            </a:endParaRPr>
          </a:p>
        </p:txBody>
      </p:sp>
      <p:pic>
        <p:nvPicPr>
          <p:cNvPr id="13" name="Immagine 12"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27441211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3585" y="1390986"/>
            <a:ext cx="8785671" cy="4811011"/>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it-IT" dirty="0"/>
          </a:p>
        </p:txBody>
      </p:sp>
      <p:sp>
        <p:nvSpPr>
          <p:cNvPr id="6147" name="Text Box 3"/>
          <p:cNvSpPr txBox="1">
            <a:spLocks noChangeArrowheads="1"/>
          </p:cNvSpPr>
          <p:nvPr/>
        </p:nvSpPr>
        <p:spPr bwMode="auto">
          <a:xfrm>
            <a:off x="7873241" y="1002292"/>
            <a:ext cx="778636" cy="3603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000" tIns="72000" rIns="72000" bIns="7200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it-IT" sz="1400" i="1">
                <a:solidFill>
                  <a:schemeClr val="bg1"/>
                </a:solidFill>
                <a:latin typeface="Times New Roman" pitchFamily="18" charset="0"/>
                <a:ea typeface="MS PGothic" pitchFamily="34" charset="-128"/>
              </a:rPr>
              <a:t>Regole </a:t>
            </a:r>
            <a:endParaRPr lang="en-US" sz="1400" i="1">
              <a:solidFill>
                <a:schemeClr val="bg1"/>
              </a:solidFill>
              <a:latin typeface="Times New Roman" pitchFamily="18" charset="0"/>
              <a:ea typeface="MS PGothic" pitchFamily="34" charset="-128"/>
            </a:endParaRPr>
          </a:p>
        </p:txBody>
      </p:sp>
      <p:sp>
        <p:nvSpPr>
          <p:cNvPr id="3" name="Segnaposto numero diapositiva 2"/>
          <p:cNvSpPr>
            <a:spLocks noGrp="1"/>
          </p:cNvSpPr>
          <p:nvPr>
            <p:ph type="sldNum" sz="quarter" idx="12"/>
          </p:nvPr>
        </p:nvSpPr>
        <p:spPr>
          <a:xfrm>
            <a:off x="6704013" y="6193804"/>
            <a:ext cx="2133600" cy="476250"/>
          </a:xfrm>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76782A9-9A50-4D8E-8B9F-A1DEB61A6644}" type="slidenum">
              <a:rPr lang="it-IT">
                <a:cs typeface="Times New Roman" pitchFamily="18" charset="0"/>
              </a:rPr>
              <a:pPr/>
              <a:t>12</a:t>
            </a:fld>
            <a:endParaRPr lang="it-IT">
              <a:cs typeface="Times New Roman" pitchFamily="18" charset="0"/>
            </a:endParaRPr>
          </a:p>
        </p:txBody>
      </p:sp>
      <p:sp>
        <p:nvSpPr>
          <p:cNvPr id="6150" name="CasellaDiTesto 1"/>
          <p:cNvSpPr txBox="1">
            <a:spLocks noChangeArrowheads="1"/>
          </p:cNvSpPr>
          <p:nvPr/>
        </p:nvSpPr>
        <p:spPr bwMode="auto">
          <a:xfrm>
            <a:off x="366341" y="1468959"/>
            <a:ext cx="8785671"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it-IT" dirty="0"/>
              <a:t>La </a:t>
            </a:r>
            <a:r>
              <a:rPr lang="it-IT" dirty="0" err="1" smtClean="0"/>
              <a:t>Isolfix</a:t>
            </a:r>
            <a:r>
              <a:rPr lang="it-IT" dirty="0" smtClean="0"/>
              <a:t> è una società che produce pannelli isolanti per il mercato edile;</a:t>
            </a:r>
          </a:p>
          <a:p>
            <a:pPr eaLnBrk="1" hangingPunct="1">
              <a:buFont typeface="Arial" charset="0"/>
              <a:buChar char="•"/>
            </a:pPr>
            <a:r>
              <a:rPr lang="it-IT" dirty="0" smtClean="0"/>
              <a:t>La caratteristica dei pannelli </a:t>
            </a:r>
            <a:r>
              <a:rPr lang="it-IT" dirty="0" err="1" smtClean="0"/>
              <a:t>Isolfix</a:t>
            </a:r>
            <a:r>
              <a:rPr lang="it-IT" dirty="0" smtClean="0"/>
              <a:t> è quella di essere pannelli isolanti con caratteristiche antifuoco, oltre che con un elevato rendimento di isolamento termico;</a:t>
            </a:r>
          </a:p>
          <a:p>
            <a:pPr eaLnBrk="1" hangingPunct="1">
              <a:buFont typeface="Arial" charset="0"/>
              <a:buChar char="•"/>
            </a:pPr>
            <a:r>
              <a:rPr lang="it-IT" dirty="0" smtClean="0"/>
              <a:t>I pannelli </a:t>
            </a:r>
            <a:r>
              <a:rPr lang="it-IT" dirty="0" err="1" smtClean="0"/>
              <a:t>Isolfix</a:t>
            </a:r>
            <a:r>
              <a:rPr lang="it-IT" dirty="0" smtClean="0"/>
              <a:t> tuttavia utilizzano prevalentemente lana di vetro, che è un materiale che è sospettato di avere un impatto potenzialmente pericoloso per l’uomo in fase di messa in opera;</a:t>
            </a:r>
          </a:p>
          <a:p>
            <a:pPr eaLnBrk="1" hangingPunct="1">
              <a:buFont typeface="Arial" charset="0"/>
              <a:buChar char="•"/>
            </a:pPr>
            <a:r>
              <a:rPr lang="it-IT" dirty="0" smtClean="0"/>
              <a:t>La </a:t>
            </a:r>
            <a:r>
              <a:rPr lang="it-IT" dirty="0" err="1" smtClean="0"/>
              <a:t>Isolfix</a:t>
            </a:r>
            <a:r>
              <a:rPr lang="it-IT" dirty="0" smtClean="0"/>
              <a:t> sta quindi lavorando con una importante società che realizza un  materiale composito basato su fibre di vetro che potrebbe avere importanti ricadute in termini di miglioramento della performance su diversi aspetti:</a:t>
            </a:r>
          </a:p>
          <a:p>
            <a:pPr lvl="1">
              <a:buFont typeface="Arial" charset="0"/>
              <a:buChar char="•"/>
            </a:pPr>
            <a:r>
              <a:rPr lang="it-IT" dirty="0" smtClean="0"/>
              <a:t>Riduzione tempi di posa;</a:t>
            </a:r>
          </a:p>
          <a:p>
            <a:pPr lvl="1">
              <a:buFont typeface="Arial" charset="0"/>
              <a:buChar char="•"/>
            </a:pPr>
            <a:r>
              <a:rPr lang="it-IT" dirty="0" smtClean="0"/>
              <a:t>Riduzione manutenzione;</a:t>
            </a:r>
          </a:p>
          <a:p>
            <a:pPr lvl="1">
              <a:buFont typeface="Arial" charset="0"/>
              <a:buChar char="•"/>
            </a:pPr>
            <a:r>
              <a:rPr lang="it-IT" dirty="0" smtClean="0"/>
              <a:t>Riduzione pericolo ambientale in fase di installazione;</a:t>
            </a:r>
          </a:p>
          <a:p>
            <a:pPr lvl="1">
              <a:buFont typeface="Arial" charset="0"/>
              <a:buChar char="•"/>
            </a:pPr>
            <a:r>
              <a:rPr lang="it-IT" dirty="0"/>
              <a:t>Aumento isolamento </a:t>
            </a:r>
            <a:r>
              <a:rPr lang="it-IT" dirty="0" smtClean="0"/>
              <a:t>acustico.</a:t>
            </a:r>
          </a:p>
          <a:p>
            <a:pPr>
              <a:buFont typeface="Arial" charset="0"/>
              <a:buChar char="•"/>
            </a:pPr>
            <a:r>
              <a:rPr lang="it-IT" dirty="0" smtClean="0"/>
              <a:t>Il contributo di </a:t>
            </a:r>
            <a:r>
              <a:rPr lang="it-IT" dirty="0" err="1" smtClean="0"/>
              <a:t>Isolfix</a:t>
            </a:r>
            <a:r>
              <a:rPr lang="it-IT" dirty="0" smtClean="0"/>
              <a:t> all’innovazione non riguarda tanto il materiale, che è già brevettato, quanto la sua modifica, la certificazione delle applicazioni e soprattutto la messa in opera</a:t>
            </a:r>
            <a:endParaRPr lang="it-IT" dirty="0"/>
          </a:p>
        </p:txBody>
      </p:sp>
      <p:sp>
        <p:nvSpPr>
          <p:cNvPr id="6151" name="Picture 2" descr="http://cdn.blogosfere.it/economiaefinanza/images/Confindustria.jpg"/>
          <p:cNvSpPr>
            <a:spLocks noChangeAspect="1" noChangeArrowheads="1"/>
          </p:cNvSpPr>
          <p:nvPr/>
        </p:nvSpPr>
        <p:spPr bwMode="auto">
          <a:xfrm>
            <a:off x="4427538" y="6172200"/>
            <a:ext cx="73977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p>
        </p:txBody>
      </p:sp>
      <p:sp>
        <p:nvSpPr>
          <p:cNvPr id="615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
        <p:nvSpPr>
          <p:cNvPr id="12" name="Rectangle 2"/>
          <p:cNvSpPr txBox="1">
            <a:spLocks noChangeArrowheads="1"/>
          </p:cNvSpPr>
          <p:nvPr/>
        </p:nvSpPr>
        <p:spPr bwMode="auto">
          <a:xfrm>
            <a:off x="971550" y="764704"/>
            <a:ext cx="7993063" cy="673100"/>
          </a:xfrm>
          <a:prstGeom prst="rect">
            <a:avLst/>
          </a:prstGeom>
          <a:noFill/>
          <a:ln w="9525">
            <a:noFill/>
            <a:miter lim="800000"/>
            <a:headEnd/>
            <a:tailEnd/>
          </a:ln>
        </p:spPr>
        <p:txBody>
          <a:bodyPr anchor="ct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defRPr/>
            </a:pPr>
            <a:r>
              <a:rPr lang="it-IT" sz="2800" kern="0" dirty="0" err="1" smtClean="0">
                <a:latin typeface="Times New Roman" pitchFamily="18" charset="0"/>
                <a:cs typeface="Times New Roman" pitchFamily="18" charset="0"/>
              </a:rPr>
              <a:t>Isolfix</a:t>
            </a:r>
            <a:r>
              <a:rPr lang="it-IT" sz="2800" kern="0" dirty="0" smtClean="0">
                <a:latin typeface="Times New Roman" pitchFamily="18" charset="0"/>
                <a:cs typeface="Times New Roman" pitchFamily="18" charset="0"/>
              </a:rPr>
              <a:t> </a:t>
            </a:r>
            <a:r>
              <a:rPr lang="it-IT" sz="2800" kern="0" dirty="0" err="1" smtClean="0">
                <a:latin typeface="Times New Roman" pitchFamily="18" charset="0"/>
                <a:cs typeface="Times New Roman" pitchFamily="18" charset="0"/>
              </a:rPr>
              <a:t>SpA</a:t>
            </a:r>
            <a:endParaRPr lang="en-US" sz="2800" kern="0" dirty="0">
              <a:latin typeface="Times New Roman" pitchFamily="18" charset="0"/>
              <a:cs typeface="Times New Roman" pitchFamily="18" charset="0"/>
            </a:endParaRPr>
          </a:p>
        </p:txBody>
      </p:sp>
      <p:pic>
        <p:nvPicPr>
          <p:cNvPr id="13" name="Immagine 12" descr="ALTASCUOLA"/>
          <p:cNvPicPr/>
          <p:nvPr/>
        </p:nvPicPr>
        <p:blipFill>
          <a:blip r:embed="rId3" cstate="print"/>
          <a:srcRect/>
          <a:stretch>
            <a:fillRect/>
          </a:stretch>
        </p:blipFill>
        <p:spPr bwMode="auto">
          <a:xfrm>
            <a:off x="4021964" y="378185"/>
            <a:ext cx="1142597" cy="382773"/>
          </a:xfrm>
          <a:prstGeom prst="rect">
            <a:avLst/>
          </a:prstGeom>
          <a:noFill/>
          <a:ln w="9525">
            <a:noFill/>
            <a:miter lim="800000"/>
            <a:headEnd/>
            <a:tailEnd/>
          </a:ln>
        </p:spPr>
      </p:pic>
      <p:pic>
        <p:nvPicPr>
          <p:cNvPr id="14" name="Immagine 13" descr="confindustria"/>
          <p:cNvPicPr/>
          <p:nvPr/>
        </p:nvPicPr>
        <p:blipFill>
          <a:blip r:embed="rId4" cstate="print"/>
          <a:srcRect/>
          <a:stretch>
            <a:fillRect/>
          </a:stretch>
        </p:blipFill>
        <p:spPr bwMode="auto">
          <a:xfrm>
            <a:off x="6342717" y="371134"/>
            <a:ext cx="1397635" cy="396875"/>
          </a:xfrm>
          <a:prstGeom prst="rect">
            <a:avLst/>
          </a:prstGeom>
          <a:noFill/>
          <a:ln w="9525">
            <a:noFill/>
            <a:miter lim="800000"/>
            <a:headEnd/>
            <a:tailEnd/>
          </a:ln>
        </p:spPr>
      </p:pic>
      <p:pic>
        <p:nvPicPr>
          <p:cNvPr id="17" name="Immagine 1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6064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07100002"/>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sp>
        <p:nvSpPr>
          <p:cNvPr id="10" name="Rectangle 1047"/>
          <p:cNvSpPr txBox="1">
            <a:spLocks noChangeArrowheads="1"/>
          </p:cNvSpPr>
          <p:nvPr/>
        </p:nvSpPr>
        <p:spPr>
          <a:xfrm>
            <a:off x="1331640" y="1556792"/>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kern="0" dirty="0" smtClean="0">
                <a:cs typeface="Times New Roman" pitchFamily="18" charset="0"/>
              </a:rPr>
              <a:t>Forms da compilare</a:t>
            </a:r>
            <a:endParaRPr lang="it-IT" sz="2000" b="1" i="1" kern="0" dirty="0" smtClean="0">
              <a:cs typeface="Times New Roman" pitchFamily="18" charset="0"/>
            </a:endParaRPr>
          </a:p>
        </p:txBody>
      </p:sp>
      <p:pic>
        <p:nvPicPr>
          <p:cNvPr id="13" name="Immagine 12"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2266004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119287" y="2492896"/>
            <a:ext cx="7773193" cy="331236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986086"/>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Rectangle 2"/>
          <p:cNvSpPr txBox="1">
            <a:spLocks noChangeArrowheads="1"/>
          </p:cNvSpPr>
          <p:nvPr/>
        </p:nvSpPr>
        <p:spPr bwMode="auto">
          <a:xfrm>
            <a:off x="757411" y="1196752"/>
            <a:ext cx="8496944"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smtClean="0">
                <a:latin typeface="Times New Roman" pitchFamily="18" charset="0"/>
                <a:cs typeface="Times New Roman" pitchFamily="18" charset="0"/>
              </a:rPr>
              <a:t>Task e relativa scadenza</a:t>
            </a:r>
            <a:endParaRPr lang="en-US" sz="2800" kern="0" dirty="0">
              <a:latin typeface="Times New Roman" pitchFamily="18" charset="0"/>
              <a:cs typeface="Times New Roman" pitchFamily="18" charset="0"/>
            </a:endParaRPr>
          </a:p>
        </p:txBody>
      </p:sp>
      <p:pic>
        <p:nvPicPr>
          <p:cNvPr id="9" name="Immagine 8"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3" name="Immagine 12"/>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
        <p:nvSpPr>
          <p:cNvPr id="3" name="CasellaDiTesto 2"/>
          <p:cNvSpPr txBox="1"/>
          <p:nvPr/>
        </p:nvSpPr>
        <p:spPr>
          <a:xfrm>
            <a:off x="1259632" y="2636912"/>
            <a:ext cx="7447684" cy="1477328"/>
          </a:xfrm>
          <a:prstGeom prst="rect">
            <a:avLst/>
          </a:prstGeom>
          <a:noFill/>
        </p:spPr>
        <p:txBody>
          <a:bodyPr wrap="square" rtlCol="0">
            <a:spAutoFit/>
          </a:bodyPr>
          <a:lstStyle/>
          <a:p>
            <a:r>
              <a:rPr lang="it-IT" dirty="0" smtClean="0"/>
              <a:t>TASK EVIDENZIATO</a:t>
            </a:r>
          </a:p>
          <a:p>
            <a:r>
              <a:rPr lang="it-IT" dirty="0" err="1" smtClean="0"/>
              <a:t>Factory</a:t>
            </a:r>
            <a:r>
              <a:rPr lang="it-IT" dirty="0" smtClean="0"/>
              <a:t> of the future - FOF 2014-1</a:t>
            </a:r>
          </a:p>
          <a:p>
            <a:endParaRPr lang="it-IT" dirty="0"/>
          </a:p>
          <a:p>
            <a:r>
              <a:rPr lang="it-IT" dirty="0" smtClean="0"/>
              <a:t>SCADENZA</a:t>
            </a:r>
          </a:p>
          <a:p>
            <a:r>
              <a:rPr lang="it-IT" dirty="0" smtClean="0"/>
              <a:t>Primo scaglione 2014</a:t>
            </a:r>
            <a:endParaRPr lang="it-IT" dirty="0"/>
          </a:p>
        </p:txBody>
      </p:sp>
    </p:spTree>
    <p:extLst>
      <p:ext uri="{BB962C8B-B14F-4D97-AF65-F5344CB8AC3E}">
        <p14:creationId xmlns:p14="http://schemas.microsoft.com/office/powerpoint/2010/main" val="1796100286"/>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7505" y="1268760"/>
            <a:ext cx="8784976" cy="4464496"/>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986086"/>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Rectangle 2"/>
          <p:cNvSpPr txBox="1">
            <a:spLocks noChangeArrowheads="1"/>
          </p:cNvSpPr>
          <p:nvPr/>
        </p:nvSpPr>
        <p:spPr bwMode="auto">
          <a:xfrm>
            <a:off x="971600" y="595660"/>
            <a:ext cx="8496944"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err="1" smtClean="0">
                <a:latin typeface="Times New Roman" pitchFamily="18" charset="0"/>
                <a:cs typeface="Times New Roman" pitchFamily="18" charset="0"/>
              </a:rPr>
              <a:t>Abstract</a:t>
            </a:r>
            <a:endParaRPr lang="en-US" sz="2800" kern="0" dirty="0">
              <a:latin typeface="Times New Roman" pitchFamily="18" charset="0"/>
              <a:cs typeface="Times New Roman" pitchFamily="18" charset="0"/>
            </a:endParaRPr>
          </a:p>
        </p:txBody>
      </p:sp>
      <p:pic>
        <p:nvPicPr>
          <p:cNvPr id="9" name="Immagine 8"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0" name="Immagine 9"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3" name="Immagine 12"/>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
        <p:nvSpPr>
          <p:cNvPr id="2" name="CasellaDiTesto 1"/>
          <p:cNvSpPr txBox="1"/>
          <p:nvPr/>
        </p:nvSpPr>
        <p:spPr>
          <a:xfrm>
            <a:off x="107506" y="1346936"/>
            <a:ext cx="8712966" cy="3416320"/>
          </a:xfrm>
          <a:prstGeom prst="rect">
            <a:avLst/>
          </a:prstGeom>
          <a:noFill/>
        </p:spPr>
        <p:txBody>
          <a:bodyPr wrap="square" rtlCol="0">
            <a:spAutoFit/>
          </a:bodyPr>
          <a:lstStyle/>
          <a:p>
            <a:r>
              <a:rPr lang="it-IT" dirty="0" smtClean="0"/>
              <a:t>OBIETTIVO</a:t>
            </a:r>
          </a:p>
          <a:p>
            <a:r>
              <a:rPr lang="it-IT" dirty="0" smtClean="0"/>
              <a:t>Sviluppo di un </a:t>
            </a:r>
            <a:r>
              <a:rPr lang="it-IT" dirty="0" err="1" smtClean="0"/>
              <a:t>tool</a:t>
            </a:r>
            <a:r>
              <a:rPr lang="it-IT" dirty="0" smtClean="0"/>
              <a:t> di integrazione di </a:t>
            </a:r>
            <a:r>
              <a:rPr lang="it-IT" dirty="0" err="1" smtClean="0"/>
              <a:t>sensoristica</a:t>
            </a:r>
            <a:r>
              <a:rPr lang="it-IT" dirty="0" smtClean="0"/>
              <a:t> e ottimizzazione percorso cavi.</a:t>
            </a:r>
          </a:p>
          <a:p>
            <a:endParaRPr lang="it-IT" dirty="0" smtClean="0"/>
          </a:p>
          <a:p>
            <a:r>
              <a:rPr lang="it-IT" dirty="0" smtClean="0"/>
              <a:t>VANTAGGI / CATENA DEL VALORE</a:t>
            </a:r>
          </a:p>
          <a:p>
            <a:r>
              <a:rPr lang="it-IT" dirty="0" smtClean="0"/>
              <a:t>Permette di realizzare impianti industriali intelligenti per nuove aziende del futuro.</a:t>
            </a:r>
          </a:p>
          <a:p>
            <a:r>
              <a:rPr lang="it-IT" dirty="0" smtClean="0"/>
              <a:t>Riduzione dei costi e tempi di produzione, macchine a risparmio energetico.</a:t>
            </a:r>
          </a:p>
          <a:p>
            <a:r>
              <a:rPr lang="it-IT" dirty="0" smtClean="0"/>
              <a:t>Integrazione di nuove conoscenze nuovo know-how.</a:t>
            </a:r>
          </a:p>
          <a:p>
            <a:r>
              <a:rPr lang="it-IT" dirty="0" smtClean="0"/>
              <a:t>Rinforzo della competitività.</a:t>
            </a:r>
          </a:p>
          <a:p>
            <a:r>
              <a:rPr lang="it-IT" dirty="0" smtClean="0"/>
              <a:t>Sicurezza e ergonomia del processo di lavoro.</a:t>
            </a:r>
          </a:p>
          <a:p>
            <a:r>
              <a:rPr lang="it-IT" dirty="0" smtClean="0"/>
              <a:t>Ritorno sull’occupazione in Italia e su nuovi mercati.</a:t>
            </a:r>
          </a:p>
          <a:p>
            <a:r>
              <a:rPr lang="it-IT" dirty="0" smtClean="0"/>
              <a:t> </a:t>
            </a:r>
          </a:p>
          <a:p>
            <a:endParaRPr lang="it-IT" dirty="0" smtClean="0"/>
          </a:p>
        </p:txBody>
      </p:sp>
    </p:spTree>
    <p:extLst>
      <p:ext uri="{BB962C8B-B14F-4D97-AF65-F5344CB8AC3E}">
        <p14:creationId xmlns:p14="http://schemas.microsoft.com/office/powerpoint/2010/main" val="3169091882"/>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1521" y="1412776"/>
            <a:ext cx="8640960" cy="439248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Rectangle 2"/>
          <p:cNvSpPr txBox="1">
            <a:spLocks noChangeArrowheads="1"/>
          </p:cNvSpPr>
          <p:nvPr/>
        </p:nvSpPr>
        <p:spPr bwMode="auto">
          <a:xfrm>
            <a:off x="971600" y="163612"/>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endParaRPr lang="en-US" sz="2800" kern="0" dirty="0">
              <a:latin typeface="Times New Roman" pitchFamily="18" charset="0"/>
              <a:cs typeface="Times New Roman" pitchFamily="18" charset="0"/>
            </a:endParaRPr>
          </a:p>
        </p:txBody>
      </p:sp>
      <p:sp>
        <p:nvSpPr>
          <p:cNvPr id="10" name="Rectangle 2"/>
          <p:cNvSpPr txBox="1">
            <a:spLocks noChangeArrowheads="1"/>
          </p:cNvSpPr>
          <p:nvPr/>
        </p:nvSpPr>
        <p:spPr bwMode="auto">
          <a:xfrm>
            <a:off x="971600" y="739676"/>
            <a:ext cx="8496944"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smtClean="0">
                <a:latin typeface="Times New Roman" pitchFamily="18" charset="0"/>
                <a:cs typeface="Times New Roman" pitchFamily="18" charset="0"/>
              </a:rPr>
              <a:t>Partnership e ruolo</a:t>
            </a:r>
            <a:endParaRPr lang="en-US" sz="2800" kern="0" dirty="0">
              <a:latin typeface="Times New Roman" pitchFamily="18" charset="0"/>
              <a:cs typeface="Times New Roman" pitchFamily="18" charset="0"/>
            </a:endParaRPr>
          </a:p>
        </p:txBody>
      </p:sp>
      <p:pic>
        <p:nvPicPr>
          <p:cNvPr id="13" name="Immagine 1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
        <p:nvSpPr>
          <p:cNvPr id="2" name="CasellaDiTesto 1"/>
          <p:cNvSpPr txBox="1"/>
          <p:nvPr/>
        </p:nvSpPr>
        <p:spPr>
          <a:xfrm>
            <a:off x="590847" y="1653830"/>
            <a:ext cx="7962307" cy="923330"/>
          </a:xfrm>
          <a:prstGeom prst="rect">
            <a:avLst/>
          </a:prstGeom>
          <a:noFill/>
        </p:spPr>
        <p:txBody>
          <a:bodyPr wrap="square" rtlCol="0">
            <a:spAutoFit/>
          </a:bodyPr>
          <a:lstStyle/>
          <a:p>
            <a:r>
              <a:rPr lang="it-IT" dirty="0" smtClean="0"/>
              <a:t>Partnership 1 – sviluppatore </a:t>
            </a:r>
            <a:r>
              <a:rPr lang="it-IT" dirty="0" err="1" smtClean="0"/>
              <a:t>sw</a:t>
            </a:r>
            <a:r>
              <a:rPr lang="it-IT" dirty="0" smtClean="0"/>
              <a:t> </a:t>
            </a:r>
            <a:r>
              <a:rPr lang="it-IT" dirty="0" err="1" smtClean="0"/>
              <a:t>israele</a:t>
            </a:r>
            <a:endParaRPr lang="it-IT" dirty="0" smtClean="0"/>
          </a:p>
          <a:p>
            <a:r>
              <a:rPr lang="it-IT" dirty="0"/>
              <a:t>Partnership </a:t>
            </a:r>
            <a:r>
              <a:rPr lang="it-IT" dirty="0" smtClean="0"/>
              <a:t>2 </a:t>
            </a:r>
            <a:r>
              <a:rPr lang="it-IT" dirty="0"/>
              <a:t>– </a:t>
            </a:r>
            <a:r>
              <a:rPr lang="it-IT" dirty="0" smtClean="0"/>
              <a:t>fornitore hardware tedesco</a:t>
            </a:r>
            <a:endParaRPr lang="it-IT" dirty="0"/>
          </a:p>
          <a:p>
            <a:r>
              <a:rPr lang="it-IT" dirty="0"/>
              <a:t>Partnership </a:t>
            </a:r>
            <a:r>
              <a:rPr lang="it-IT" dirty="0" smtClean="0"/>
              <a:t>3</a:t>
            </a:r>
            <a:endParaRPr lang="it-IT" dirty="0"/>
          </a:p>
        </p:txBody>
      </p:sp>
    </p:spTree>
    <p:extLst>
      <p:ext uri="{BB962C8B-B14F-4D97-AF65-F5344CB8AC3E}">
        <p14:creationId xmlns:p14="http://schemas.microsoft.com/office/powerpoint/2010/main" val="4033457297"/>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1521" y="1412776"/>
            <a:ext cx="8640960" cy="439248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Rectangle 2"/>
          <p:cNvSpPr txBox="1">
            <a:spLocks noChangeArrowheads="1"/>
          </p:cNvSpPr>
          <p:nvPr/>
        </p:nvSpPr>
        <p:spPr bwMode="auto">
          <a:xfrm>
            <a:off x="971600" y="163612"/>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endParaRPr lang="en-US" sz="2800" kern="0" dirty="0">
              <a:latin typeface="Times New Roman" pitchFamily="18" charset="0"/>
              <a:cs typeface="Times New Roman" pitchFamily="18" charset="0"/>
            </a:endParaRPr>
          </a:p>
        </p:txBody>
      </p:sp>
      <p:sp>
        <p:nvSpPr>
          <p:cNvPr id="10" name="Rectangle 2"/>
          <p:cNvSpPr txBox="1">
            <a:spLocks noChangeArrowheads="1"/>
          </p:cNvSpPr>
          <p:nvPr/>
        </p:nvSpPr>
        <p:spPr bwMode="auto">
          <a:xfrm>
            <a:off x="971600" y="739676"/>
            <a:ext cx="8496944"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smtClean="0">
                <a:latin typeface="Times New Roman" pitchFamily="18" charset="0"/>
                <a:cs typeface="Times New Roman" pitchFamily="18" charset="0"/>
              </a:rPr>
              <a:t>SWOT Analysis</a:t>
            </a:r>
            <a:endParaRPr lang="en-US" sz="2800" kern="0" dirty="0">
              <a:latin typeface="Times New Roman" pitchFamily="18" charset="0"/>
              <a:cs typeface="Times New Roman" pitchFamily="18" charset="0"/>
            </a:endParaRPr>
          </a:p>
        </p:txBody>
      </p:sp>
      <p:pic>
        <p:nvPicPr>
          <p:cNvPr id="13" name="Immagine 1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cxnSp>
        <p:nvCxnSpPr>
          <p:cNvPr id="3" name="Connettore 1 2"/>
          <p:cNvCxnSpPr>
            <a:stCxn id="4" idx="0"/>
          </p:cNvCxnSpPr>
          <p:nvPr/>
        </p:nvCxnSpPr>
        <p:spPr>
          <a:xfrm>
            <a:off x="4572001" y="1412776"/>
            <a:ext cx="21261" cy="43924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Connettore 1 5"/>
          <p:cNvCxnSpPr>
            <a:stCxn id="4" idx="1"/>
            <a:endCxn id="4" idx="3"/>
          </p:cNvCxnSpPr>
          <p:nvPr/>
        </p:nvCxnSpPr>
        <p:spPr>
          <a:xfrm>
            <a:off x="251521" y="3609020"/>
            <a:ext cx="864096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CasellaDiTesto 6"/>
          <p:cNvSpPr txBox="1"/>
          <p:nvPr/>
        </p:nvSpPr>
        <p:spPr>
          <a:xfrm>
            <a:off x="312830" y="1412776"/>
            <a:ext cx="1129476" cy="369332"/>
          </a:xfrm>
          <a:prstGeom prst="rect">
            <a:avLst/>
          </a:prstGeom>
          <a:noFill/>
        </p:spPr>
        <p:txBody>
          <a:bodyPr wrap="none" rtlCol="0">
            <a:spAutoFit/>
          </a:bodyPr>
          <a:lstStyle/>
          <a:p>
            <a:r>
              <a:rPr lang="it-IT" b="1" dirty="0" err="1" smtClean="0">
                <a:latin typeface="Times New Roman" panose="02020603050405020304" pitchFamily="18" charset="0"/>
                <a:cs typeface="Times New Roman" panose="02020603050405020304" pitchFamily="18" charset="0"/>
              </a:rPr>
              <a:t>Strenghts</a:t>
            </a:r>
            <a:endParaRPr lang="it-IT" b="1" dirty="0">
              <a:latin typeface="Times New Roman" panose="02020603050405020304" pitchFamily="18" charset="0"/>
              <a:cs typeface="Times New Roman" panose="02020603050405020304" pitchFamily="18" charset="0"/>
            </a:endParaRPr>
          </a:p>
        </p:txBody>
      </p:sp>
      <p:sp>
        <p:nvSpPr>
          <p:cNvPr id="17" name="CasellaDiTesto 16"/>
          <p:cNvSpPr txBox="1"/>
          <p:nvPr/>
        </p:nvSpPr>
        <p:spPr>
          <a:xfrm>
            <a:off x="7540763" y="1418485"/>
            <a:ext cx="1351717" cy="369332"/>
          </a:xfrm>
          <a:prstGeom prst="rect">
            <a:avLst/>
          </a:prstGeom>
          <a:noFill/>
        </p:spPr>
        <p:txBody>
          <a:bodyPr wrap="none" rtlCol="0">
            <a:spAutoFit/>
          </a:bodyPr>
          <a:lstStyle/>
          <a:p>
            <a:r>
              <a:rPr lang="it-IT" b="1" dirty="0" err="1" smtClean="0">
                <a:latin typeface="Times New Roman" panose="02020603050405020304" pitchFamily="18" charset="0"/>
                <a:cs typeface="Times New Roman" panose="02020603050405020304" pitchFamily="18" charset="0"/>
              </a:rPr>
              <a:t>Weaknesses</a:t>
            </a:r>
            <a:endParaRPr lang="it-IT" b="1" dirty="0">
              <a:latin typeface="Times New Roman" panose="02020603050405020304" pitchFamily="18" charset="0"/>
              <a:cs typeface="Times New Roman" panose="02020603050405020304" pitchFamily="18" charset="0"/>
            </a:endParaRPr>
          </a:p>
        </p:txBody>
      </p:sp>
      <p:sp>
        <p:nvSpPr>
          <p:cNvPr id="18" name="CasellaDiTesto 17"/>
          <p:cNvSpPr txBox="1"/>
          <p:nvPr/>
        </p:nvSpPr>
        <p:spPr>
          <a:xfrm>
            <a:off x="381804" y="3765233"/>
            <a:ext cx="1569660" cy="369332"/>
          </a:xfrm>
          <a:prstGeom prst="rect">
            <a:avLst/>
          </a:prstGeom>
          <a:noFill/>
        </p:spPr>
        <p:txBody>
          <a:bodyPr wrap="none" rtlCol="0">
            <a:spAutoFit/>
          </a:bodyPr>
          <a:lstStyle/>
          <a:p>
            <a:r>
              <a:rPr lang="it-IT" b="1" dirty="0" err="1" smtClean="0">
                <a:latin typeface="Times New Roman" panose="02020603050405020304" pitchFamily="18" charset="0"/>
                <a:cs typeface="Times New Roman" panose="02020603050405020304" pitchFamily="18" charset="0"/>
              </a:rPr>
              <a:t>Opportunities</a:t>
            </a:r>
            <a:endParaRPr lang="it-IT" b="1" dirty="0">
              <a:latin typeface="Times New Roman" panose="02020603050405020304" pitchFamily="18" charset="0"/>
              <a:cs typeface="Times New Roman" panose="02020603050405020304" pitchFamily="18" charset="0"/>
            </a:endParaRPr>
          </a:p>
        </p:txBody>
      </p:sp>
      <p:sp>
        <p:nvSpPr>
          <p:cNvPr id="19" name="CasellaDiTesto 18"/>
          <p:cNvSpPr txBox="1"/>
          <p:nvPr/>
        </p:nvSpPr>
        <p:spPr>
          <a:xfrm>
            <a:off x="7757376" y="3765233"/>
            <a:ext cx="949940" cy="369332"/>
          </a:xfrm>
          <a:prstGeom prst="rect">
            <a:avLst/>
          </a:prstGeom>
          <a:noFill/>
        </p:spPr>
        <p:txBody>
          <a:bodyPr wrap="none" rtlCol="0">
            <a:spAutoFit/>
          </a:bodyPr>
          <a:lstStyle/>
          <a:p>
            <a:r>
              <a:rPr lang="it-IT" b="1" dirty="0" err="1" smtClean="0">
                <a:latin typeface="Times New Roman" panose="02020603050405020304" pitchFamily="18" charset="0"/>
                <a:cs typeface="Times New Roman" panose="02020603050405020304" pitchFamily="18" charset="0"/>
              </a:rPr>
              <a:t>Threats</a:t>
            </a:r>
            <a:endParaRPr lang="it-IT" b="1" dirty="0">
              <a:latin typeface="Times New Roman" panose="02020603050405020304" pitchFamily="18" charset="0"/>
              <a:cs typeface="Times New Roman" panose="02020603050405020304" pitchFamily="18" charset="0"/>
            </a:endParaRPr>
          </a:p>
        </p:txBody>
      </p:sp>
      <p:sp>
        <p:nvSpPr>
          <p:cNvPr id="2" name="CasellaDiTesto 1"/>
          <p:cNvSpPr txBox="1"/>
          <p:nvPr/>
        </p:nvSpPr>
        <p:spPr>
          <a:xfrm>
            <a:off x="323529" y="1787818"/>
            <a:ext cx="4176463" cy="1200329"/>
          </a:xfrm>
          <a:prstGeom prst="rect">
            <a:avLst/>
          </a:prstGeom>
          <a:noFill/>
        </p:spPr>
        <p:txBody>
          <a:bodyPr wrap="square" rtlCol="0">
            <a:spAutoFit/>
          </a:bodyPr>
          <a:lstStyle/>
          <a:p>
            <a:pPr marL="285750" indent="-285750">
              <a:buFont typeface="Arial" panose="020B0604020202020204" pitchFamily="34" charset="0"/>
              <a:buChar char="•"/>
            </a:pPr>
            <a:r>
              <a:rPr lang="it-IT" dirty="0" smtClean="0"/>
              <a:t>Innovazione mercato attraverso riduzione fermo macchina</a:t>
            </a:r>
          </a:p>
          <a:p>
            <a:pPr marL="285750" indent="-285750">
              <a:buFont typeface="Arial" panose="020B0604020202020204" pitchFamily="34" charset="0"/>
              <a:buChar char="•"/>
            </a:pPr>
            <a:r>
              <a:rPr lang="it-IT" dirty="0" smtClean="0"/>
              <a:t>risparmio energetico</a:t>
            </a:r>
          </a:p>
          <a:p>
            <a:pPr marL="285750" indent="-285750">
              <a:buFont typeface="Arial" panose="020B0604020202020204" pitchFamily="34" charset="0"/>
              <a:buChar char="•"/>
            </a:pPr>
            <a:r>
              <a:rPr lang="it-IT" dirty="0" smtClean="0"/>
              <a:t>controllo remoto</a:t>
            </a:r>
          </a:p>
        </p:txBody>
      </p:sp>
      <p:sp>
        <p:nvSpPr>
          <p:cNvPr id="5" name="CasellaDiTesto 4"/>
          <p:cNvSpPr txBox="1"/>
          <p:nvPr/>
        </p:nvSpPr>
        <p:spPr>
          <a:xfrm>
            <a:off x="4644008" y="1782108"/>
            <a:ext cx="4190300" cy="646331"/>
          </a:xfrm>
          <a:prstGeom prst="rect">
            <a:avLst/>
          </a:prstGeom>
          <a:noFill/>
        </p:spPr>
        <p:txBody>
          <a:bodyPr wrap="square" rtlCol="0">
            <a:spAutoFit/>
          </a:bodyPr>
          <a:lstStyle/>
          <a:p>
            <a:r>
              <a:rPr lang="it-IT" dirty="0" smtClean="0"/>
              <a:t>Rischiosità area geografica politicamente instabile</a:t>
            </a:r>
            <a:endParaRPr lang="it-IT" dirty="0"/>
          </a:p>
        </p:txBody>
      </p:sp>
      <p:sp>
        <p:nvSpPr>
          <p:cNvPr id="8" name="CasellaDiTesto 7"/>
          <p:cNvSpPr txBox="1"/>
          <p:nvPr/>
        </p:nvSpPr>
        <p:spPr>
          <a:xfrm>
            <a:off x="400171" y="4247177"/>
            <a:ext cx="4099819" cy="1200329"/>
          </a:xfrm>
          <a:prstGeom prst="rect">
            <a:avLst/>
          </a:prstGeom>
          <a:noFill/>
        </p:spPr>
        <p:txBody>
          <a:bodyPr wrap="square" rtlCol="0">
            <a:spAutoFit/>
          </a:bodyPr>
          <a:lstStyle/>
          <a:p>
            <a:pPr marL="285750" indent="-285750">
              <a:buFont typeface="Arial" panose="020B0604020202020204" pitchFamily="34" charset="0"/>
              <a:buChar char="•"/>
            </a:pPr>
            <a:r>
              <a:rPr lang="it-IT" dirty="0" smtClean="0"/>
              <a:t>Conquista di nuovi mercati</a:t>
            </a:r>
          </a:p>
          <a:p>
            <a:pPr marL="285750" indent="-285750">
              <a:buFont typeface="Arial" panose="020B0604020202020204" pitchFamily="34" charset="0"/>
              <a:buChar char="•"/>
            </a:pPr>
            <a:r>
              <a:rPr lang="it-IT" dirty="0" smtClean="0"/>
              <a:t>Apertura in mercati di nicchia</a:t>
            </a:r>
          </a:p>
          <a:p>
            <a:pPr marL="285750" indent="-285750">
              <a:buFont typeface="Arial" panose="020B0604020202020204" pitchFamily="34" charset="0"/>
              <a:buChar char="•"/>
            </a:pPr>
            <a:r>
              <a:rPr lang="it-IT" dirty="0" smtClean="0"/>
              <a:t>Costruzione di partnership con clienti</a:t>
            </a:r>
            <a:endParaRPr lang="it-IT" dirty="0"/>
          </a:p>
        </p:txBody>
      </p:sp>
      <p:sp>
        <p:nvSpPr>
          <p:cNvPr id="9" name="CasellaDiTesto 8"/>
          <p:cNvSpPr txBox="1"/>
          <p:nvPr/>
        </p:nvSpPr>
        <p:spPr>
          <a:xfrm>
            <a:off x="4788024" y="4247177"/>
            <a:ext cx="3816424" cy="369332"/>
          </a:xfrm>
          <a:prstGeom prst="rect">
            <a:avLst/>
          </a:prstGeom>
          <a:noFill/>
        </p:spPr>
        <p:txBody>
          <a:bodyPr wrap="square" rtlCol="0">
            <a:spAutoFit/>
          </a:bodyPr>
          <a:lstStyle/>
          <a:p>
            <a:r>
              <a:rPr lang="it-IT" dirty="0" smtClean="0"/>
              <a:t>Rischio di riduzione del mercato </a:t>
            </a:r>
            <a:endParaRPr lang="it-IT" dirty="0"/>
          </a:p>
        </p:txBody>
      </p:sp>
    </p:spTree>
    <p:extLst>
      <p:ext uri="{BB962C8B-B14F-4D97-AF65-F5344CB8AC3E}">
        <p14:creationId xmlns:p14="http://schemas.microsoft.com/office/powerpoint/2010/main" val="3406275950"/>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Rectangle 2"/>
          <p:cNvSpPr txBox="1">
            <a:spLocks noChangeArrowheads="1"/>
          </p:cNvSpPr>
          <p:nvPr/>
        </p:nvSpPr>
        <p:spPr bwMode="auto">
          <a:xfrm>
            <a:off x="971600" y="163612"/>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endParaRPr lang="en-US" sz="2800" kern="0" dirty="0">
              <a:latin typeface="Times New Roman" pitchFamily="18" charset="0"/>
              <a:cs typeface="Times New Roman" pitchFamily="18" charset="0"/>
            </a:endParaRPr>
          </a:p>
        </p:txBody>
      </p:sp>
      <p:sp>
        <p:nvSpPr>
          <p:cNvPr id="10" name="Rectangle 2"/>
          <p:cNvSpPr txBox="1">
            <a:spLocks noChangeArrowheads="1"/>
          </p:cNvSpPr>
          <p:nvPr/>
        </p:nvSpPr>
        <p:spPr bwMode="auto">
          <a:xfrm>
            <a:off x="791842" y="608738"/>
            <a:ext cx="8496944"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smtClean="0">
                <a:latin typeface="Times New Roman" pitchFamily="18" charset="0"/>
                <a:cs typeface="Times New Roman" pitchFamily="18" charset="0"/>
              </a:rPr>
              <a:t>Work </a:t>
            </a:r>
            <a:r>
              <a:rPr lang="it-IT" sz="2800" kern="0" dirty="0" err="1" smtClean="0">
                <a:latin typeface="Times New Roman" pitchFamily="18" charset="0"/>
                <a:cs typeface="Times New Roman" pitchFamily="18" charset="0"/>
              </a:rPr>
              <a:t>Packages</a:t>
            </a:r>
            <a:endParaRPr lang="en-US" sz="2800" kern="0" dirty="0">
              <a:latin typeface="Times New Roman" pitchFamily="18" charset="0"/>
              <a:cs typeface="Times New Roman" pitchFamily="18" charset="0"/>
            </a:endParaRPr>
          </a:p>
        </p:txBody>
      </p:sp>
      <p:grpSp>
        <p:nvGrpSpPr>
          <p:cNvPr id="2" name="Gruppo 1"/>
          <p:cNvGrpSpPr/>
          <p:nvPr/>
        </p:nvGrpSpPr>
        <p:grpSpPr>
          <a:xfrm>
            <a:off x="467544" y="1330475"/>
            <a:ext cx="8514534" cy="4719639"/>
            <a:chOff x="1042992" y="1330475"/>
            <a:chExt cx="7939086" cy="5122861"/>
          </a:xfrm>
        </p:grpSpPr>
        <p:sp>
          <p:nvSpPr>
            <p:cNvPr id="14" name="AutoShape 13"/>
            <p:cNvSpPr/>
            <p:nvPr/>
          </p:nvSpPr>
          <p:spPr>
            <a:xfrm>
              <a:off x="1042992" y="6050114"/>
              <a:ext cx="2160590" cy="403222"/>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FFFF"/>
            </a:solidFill>
            <a:ln w="12701">
              <a:solidFill>
                <a:srgbClr val="000000"/>
              </a:solidFill>
              <a:prstDash val="solid"/>
              <a:round/>
            </a:ln>
            <a:effectLst>
              <a:outerShdw dist="63505" dir="2212194" algn="tl">
                <a:srgbClr val="808080"/>
              </a:outerShdw>
            </a:effectLst>
          </p:spPr>
          <p:txBody>
            <a:bodyPr vert="horz" wrap="square" lIns="7196" tIns="71999" rIns="7196" bIns="71999"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GB" sz="1400" b="0" i="1" u="none" strike="noStrike" kern="1200" cap="none" spc="0" baseline="0">
                  <a:solidFill>
                    <a:srgbClr val="0033CC"/>
                  </a:solidFill>
                  <a:effectLst>
                    <a:outerShdw dist="38096" dir="2700000">
                      <a:srgbClr val="C0C0C0"/>
                    </a:outerShdw>
                  </a:effectLst>
                  <a:uFillTx/>
                  <a:latin typeface="Arial"/>
                  <a:ea typeface="Arial Unicode MS" pitchFamily="34"/>
                  <a:cs typeface="Arial Unicode MS" pitchFamily="34"/>
                </a:rPr>
                <a:t>Project Status Control Milestones </a:t>
              </a:r>
            </a:p>
          </p:txBody>
        </p:sp>
        <p:sp>
          <p:nvSpPr>
            <p:cNvPr id="15" name="Line 21"/>
            <p:cNvSpPr/>
            <p:nvPr/>
          </p:nvSpPr>
          <p:spPr>
            <a:xfrm>
              <a:off x="1100142" y="2470302"/>
              <a:ext cx="781684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00000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16" name="Line 22"/>
            <p:cNvSpPr/>
            <p:nvPr/>
          </p:nvSpPr>
          <p:spPr>
            <a:xfrm>
              <a:off x="1100142" y="3178332"/>
              <a:ext cx="7820021"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00000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17" name="Line 23"/>
            <p:cNvSpPr/>
            <p:nvPr/>
          </p:nvSpPr>
          <p:spPr>
            <a:xfrm>
              <a:off x="1100142" y="3886351"/>
              <a:ext cx="781684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00000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18" name="Line 24"/>
            <p:cNvSpPr/>
            <p:nvPr/>
          </p:nvSpPr>
          <p:spPr>
            <a:xfrm>
              <a:off x="1100142" y="4594381"/>
              <a:ext cx="781684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00000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19" name="Line 25"/>
            <p:cNvSpPr/>
            <p:nvPr/>
          </p:nvSpPr>
          <p:spPr>
            <a:xfrm>
              <a:off x="1100142" y="5302400"/>
              <a:ext cx="7816848"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00000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20" name="Line 26"/>
            <p:cNvSpPr/>
            <p:nvPr/>
          </p:nvSpPr>
          <p:spPr>
            <a:xfrm>
              <a:off x="1100142" y="6012011"/>
              <a:ext cx="7816848" cy="33339"/>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00000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grpSp>
          <p:nvGrpSpPr>
            <p:cNvPr id="21" name="Gruppo 3"/>
            <p:cNvGrpSpPr/>
            <p:nvPr/>
          </p:nvGrpSpPr>
          <p:grpSpPr>
            <a:xfrm>
              <a:off x="1042993" y="1330475"/>
              <a:ext cx="1661363" cy="4684719"/>
              <a:chOff x="1042992" y="1125534"/>
              <a:chExt cx="2160590" cy="4684719"/>
            </a:xfrm>
          </p:grpSpPr>
          <p:sp>
            <p:nvSpPr>
              <p:cNvPr id="22" name="Text Box 8"/>
              <p:cNvSpPr txBox="1"/>
              <p:nvPr/>
            </p:nvSpPr>
            <p:spPr>
              <a:xfrm>
                <a:off x="1092195" y="1654177"/>
                <a:ext cx="2111377" cy="4156076"/>
              </a:xfrm>
              <a:prstGeom prst="rect">
                <a:avLst/>
              </a:prstGeom>
              <a:noFill/>
              <a:ln w="12701">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100"/>
                  </a:spcBef>
                  <a:spcAft>
                    <a:spcPts val="0"/>
                  </a:spcAft>
                  <a:buNone/>
                  <a:tabLst/>
                  <a:defRPr sz="1800" b="0" i="0" u="none" strike="noStrike" kern="0" cap="none" spc="0" baseline="0">
                    <a:solidFill>
                      <a:srgbClr val="000000"/>
                    </a:solidFill>
                    <a:uFillTx/>
                  </a:defRPr>
                </a:pPr>
                <a:endParaRPr lang="it-IT" sz="1000" b="1" i="0" u="none" strike="noStrike" kern="1200" cap="none" spc="0" baseline="0">
                  <a:solidFill>
                    <a:srgbClr val="000000"/>
                  </a:solidFill>
                  <a:uFillTx/>
                  <a:latin typeface="Arial"/>
                  <a:ea typeface="Arial Unicode MS" pitchFamily="34"/>
                  <a:cs typeface="Arial Unicode MS" pitchFamily="34"/>
                </a:endParaRPr>
              </a:p>
            </p:txBody>
          </p:sp>
          <p:sp>
            <p:nvSpPr>
              <p:cNvPr id="23" name="Text Box 12"/>
              <p:cNvSpPr txBox="1"/>
              <p:nvPr/>
            </p:nvSpPr>
            <p:spPr>
              <a:xfrm>
                <a:off x="1971674" y="1239834"/>
                <a:ext cx="882652" cy="320670"/>
              </a:xfrm>
              <a:prstGeom prst="rect">
                <a:avLst/>
              </a:prstGeom>
              <a:noFill/>
              <a:ln>
                <a:noFill/>
              </a:ln>
              <a:effectLst>
                <a:outerShdw dist="22997" dir="5400000" algn="tl">
                  <a:srgbClr val="000000">
                    <a:alpha val="35000"/>
                  </a:srgbClr>
                </a:outerShdw>
              </a:effectLst>
            </p:spPr>
            <p:txBody>
              <a:bodyPr vert="horz" wrap="none" lIns="91440" tIns="45720" rIns="91440" bIns="45720" anchor="b" anchorCtr="1" compatLnSpc="1">
                <a:spAutoFit/>
              </a:bodyPr>
              <a:lstStyle/>
              <a:p>
                <a:pPr marL="0" marR="0" lvl="0" indent="0" algn="ctr"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r>
                  <a:rPr lang="it-IT" sz="1600" b="1" i="0" u="none" strike="noStrike" kern="1200" cap="none" spc="0" baseline="0">
                    <a:solidFill>
                      <a:srgbClr val="000000"/>
                    </a:solidFill>
                    <a:uFillTx/>
                    <a:latin typeface="Arial"/>
                    <a:ea typeface="Arial Unicode MS" pitchFamily="34"/>
                    <a:cs typeface="Arial Unicode MS" pitchFamily="34"/>
                  </a:rPr>
                  <a:t>Attività</a:t>
                </a:r>
                <a:endParaRPr lang="en-GB" sz="1600" b="1" i="0" u="none" strike="noStrike" kern="1200" cap="none" spc="0" baseline="0">
                  <a:solidFill>
                    <a:srgbClr val="000000"/>
                  </a:solidFill>
                  <a:uFillTx/>
                  <a:latin typeface="Arial"/>
                  <a:ea typeface="Arial Unicode MS" pitchFamily="34"/>
                  <a:cs typeface="Arial Unicode MS" pitchFamily="34"/>
                </a:endParaRPr>
              </a:p>
            </p:txBody>
          </p:sp>
          <p:sp>
            <p:nvSpPr>
              <p:cNvPr id="24" name="Text Box 15"/>
              <p:cNvSpPr txBox="1"/>
              <p:nvPr/>
            </p:nvSpPr>
            <p:spPr>
              <a:xfrm>
                <a:off x="1050929" y="1814517"/>
                <a:ext cx="2014542" cy="317759"/>
              </a:xfrm>
              <a:prstGeom prst="rect">
                <a:avLst/>
              </a:prstGeom>
              <a:noFill/>
              <a:ln>
                <a:noFill/>
              </a:ln>
              <a:effectLst>
                <a:outerShdw dist="22997" dir="5400000" algn="tl">
                  <a:srgbClr val="000000">
                    <a:alpha val="35000"/>
                  </a:srgbClr>
                </a:outerShdw>
              </a:effectLst>
            </p:spPr>
            <p:txBody>
              <a:bodyPr vert="horz" wrap="square" lIns="71999" tIns="71999" rIns="71999" bIns="71999" anchor="t" anchorCtr="0" compatLnSpc="1">
                <a:spAutoFit/>
              </a:bodyPr>
              <a:lstStyle/>
              <a:p>
                <a:pPr marL="0" marR="0" lvl="0" indent="0" algn="l" defTabSz="449263" rtl="0" fontAlgn="auto" hangingPunct="0">
                  <a:lnSpc>
                    <a:spcPct val="80000"/>
                  </a:lnSpc>
                  <a:spcBef>
                    <a:spcPts val="0"/>
                  </a:spcBef>
                  <a:spcAft>
                    <a:spcPts val="0"/>
                  </a:spcAft>
                  <a:buNone/>
                  <a:tabLst/>
                  <a:defRPr sz="1800" b="0" i="0" u="none" strike="noStrike" kern="0" cap="none" spc="0" baseline="0">
                    <a:solidFill>
                      <a:srgbClr val="000000"/>
                    </a:solidFill>
                    <a:uFillTx/>
                  </a:defRPr>
                </a:pPr>
                <a:r>
                  <a:rPr lang="en-US" sz="1400" b="1" i="0" u="none" strike="noStrike" kern="1200" cap="none" spc="0" baseline="0" dirty="0" smtClean="0">
                    <a:solidFill>
                      <a:srgbClr val="000000"/>
                    </a:solidFill>
                    <a:uFillTx/>
                    <a:latin typeface="Arial"/>
                    <a:ea typeface="Arial Unicode MS" pitchFamily="34"/>
                    <a:cs typeface="Arial Unicode MS" pitchFamily="34"/>
                  </a:rPr>
                  <a:t>X</a:t>
                </a:r>
                <a:endParaRPr lang="en-US" sz="1400" b="1" i="0" u="none" strike="noStrike" kern="1200" cap="none" spc="0" baseline="0" dirty="0">
                  <a:solidFill>
                    <a:srgbClr val="000000"/>
                  </a:solidFill>
                  <a:uFillTx/>
                  <a:latin typeface="Arial"/>
                  <a:ea typeface="Arial Unicode MS" pitchFamily="34"/>
                  <a:cs typeface="Arial Unicode MS" pitchFamily="34"/>
                </a:endParaRPr>
              </a:p>
            </p:txBody>
          </p:sp>
          <p:sp>
            <p:nvSpPr>
              <p:cNvPr id="25" name="Text Box 16"/>
              <p:cNvSpPr txBox="1"/>
              <p:nvPr/>
            </p:nvSpPr>
            <p:spPr>
              <a:xfrm>
                <a:off x="1050929" y="2463795"/>
                <a:ext cx="2014542" cy="317497"/>
              </a:xfrm>
              <a:prstGeom prst="rect">
                <a:avLst/>
              </a:prstGeom>
              <a:noFill/>
              <a:ln>
                <a:noFill/>
              </a:ln>
              <a:effectLst>
                <a:outerShdw dist="22997" dir="5400000" algn="tl">
                  <a:srgbClr val="000000">
                    <a:alpha val="35000"/>
                  </a:srgbClr>
                </a:outerShdw>
              </a:effectLst>
            </p:spPr>
            <p:txBody>
              <a:bodyPr vert="horz" wrap="square" lIns="71999" tIns="71999" rIns="71999" bIns="71999" anchor="t" anchorCtr="0" compatLnSpc="1">
                <a:spAutoFit/>
              </a:bodyPr>
              <a:lstStyle/>
              <a:p>
                <a:pPr marL="0" marR="0" lvl="0" indent="0" algn="l" defTabSz="449263" rtl="0" fontAlgn="auto" hangingPunct="0">
                  <a:lnSpc>
                    <a:spcPct val="80000"/>
                  </a:lnSpc>
                  <a:spcBef>
                    <a:spcPts val="0"/>
                  </a:spcBef>
                  <a:spcAft>
                    <a:spcPts val="0"/>
                  </a:spcAft>
                  <a:buNone/>
                  <a:tabLst/>
                  <a:defRPr sz="1800" b="0" i="0" u="none" strike="noStrike" kern="0" cap="none" spc="0" baseline="0">
                    <a:solidFill>
                      <a:srgbClr val="000000"/>
                    </a:solidFill>
                    <a:uFillTx/>
                  </a:defRPr>
                </a:pPr>
                <a:r>
                  <a:rPr lang="en-US" sz="1400" b="1" i="0" u="none" strike="noStrike" kern="1200" cap="none" spc="0" baseline="0" dirty="0" smtClean="0">
                    <a:solidFill>
                      <a:srgbClr val="000000"/>
                    </a:solidFill>
                    <a:uFillTx/>
                    <a:latin typeface="Arial"/>
                    <a:ea typeface="Arial Unicode MS" pitchFamily="34"/>
                    <a:cs typeface="Times New Roman" pitchFamily="18"/>
                  </a:rPr>
                  <a:t>XX</a:t>
                </a:r>
                <a:endParaRPr lang="en-US" sz="1400" b="1" i="0" u="none" strike="noStrike" kern="1200" cap="none" spc="0" baseline="0" dirty="0">
                  <a:solidFill>
                    <a:srgbClr val="000000"/>
                  </a:solidFill>
                  <a:uFillTx/>
                  <a:latin typeface="Arial"/>
                  <a:ea typeface="Arial Unicode MS" pitchFamily="34"/>
                  <a:cs typeface="Times New Roman" pitchFamily="18"/>
                </a:endParaRPr>
              </a:p>
            </p:txBody>
          </p:sp>
          <p:sp>
            <p:nvSpPr>
              <p:cNvPr id="26" name="Text Box 17"/>
              <p:cNvSpPr txBox="1"/>
              <p:nvPr/>
            </p:nvSpPr>
            <p:spPr>
              <a:xfrm>
                <a:off x="1050929" y="3867153"/>
                <a:ext cx="2049463" cy="317497"/>
              </a:xfrm>
              <a:prstGeom prst="rect">
                <a:avLst/>
              </a:prstGeom>
              <a:noFill/>
              <a:ln>
                <a:noFill/>
              </a:ln>
              <a:effectLst>
                <a:outerShdw dist="22997" dir="5400000" algn="tl">
                  <a:srgbClr val="000000">
                    <a:alpha val="35000"/>
                  </a:srgbClr>
                </a:outerShdw>
              </a:effectLst>
            </p:spPr>
            <p:txBody>
              <a:bodyPr vert="horz" wrap="square" lIns="71999" tIns="71999" rIns="71999" bIns="71999" anchor="t" anchorCtr="0" compatLnSpc="1">
                <a:spAutoFit/>
              </a:bodyPr>
              <a:lstStyle/>
              <a:p>
                <a:pPr marL="0" marR="0" lvl="0" indent="0" algn="l" defTabSz="449263" rtl="0" fontAlgn="auto" hangingPunct="0">
                  <a:lnSpc>
                    <a:spcPct val="80000"/>
                  </a:lnSpc>
                  <a:spcBef>
                    <a:spcPts val="0"/>
                  </a:spcBef>
                  <a:spcAft>
                    <a:spcPts val="0"/>
                  </a:spcAft>
                  <a:buNone/>
                  <a:tabLst/>
                  <a:defRPr sz="1800" b="0" i="0" u="none" strike="noStrike" kern="0" cap="none" spc="0" baseline="0">
                    <a:solidFill>
                      <a:srgbClr val="000000"/>
                    </a:solidFill>
                    <a:uFillTx/>
                  </a:defRPr>
                </a:pPr>
                <a:r>
                  <a:rPr lang="it-IT" sz="1400" b="1" i="0" u="none" strike="noStrike" kern="1200" cap="none" spc="0" baseline="0" dirty="0" err="1" smtClean="0">
                    <a:solidFill>
                      <a:srgbClr val="000000"/>
                    </a:solidFill>
                    <a:uFillTx/>
                    <a:latin typeface="Arial"/>
                    <a:ea typeface="Arial Unicode MS" pitchFamily="34"/>
                    <a:cs typeface="Times New Roman" pitchFamily="18"/>
                  </a:rPr>
                  <a:t>xxxx</a:t>
                </a:r>
                <a:endParaRPr lang="en-US" sz="1400" b="1" i="0" u="none" strike="noStrike" kern="1200" cap="none" spc="0" baseline="0" dirty="0">
                  <a:solidFill>
                    <a:srgbClr val="000000"/>
                  </a:solidFill>
                  <a:uFillTx/>
                  <a:latin typeface="Arial"/>
                  <a:ea typeface="Arial Unicode MS" pitchFamily="34"/>
                  <a:cs typeface="Times New Roman" pitchFamily="18"/>
                </a:endParaRPr>
              </a:p>
            </p:txBody>
          </p:sp>
          <p:sp>
            <p:nvSpPr>
              <p:cNvPr id="27" name="Text Box 18"/>
              <p:cNvSpPr txBox="1"/>
              <p:nvPr/>
            </p:nvSpPr>
            <p:spPr>
              <a:xfrm>
                <a:off x="1050929" y="3141658"/>
                <a:ext cx="2103440" cy="317497"/>
              </a:xfrm>
              <a:prstGeom prst="rect">
                <a:avLst/>
              </a:prstGeom>
              <a:noFill/>
              <a:ln>
                <a:noFill/>
              </a:ln>
              <a:effectLst>
                <a:outerShdw dist="22997" dir="5400000" algn="tl">
                  <a:srgbClr val="000000">
                    <a:alpha val="35000"/>
                  </a:srgbClr>
                </a:outerShdw>
              </a:effectLst>
            </p:spPr>
            <p:txBody>
              <a:bodyPr vert="horz" wrap="square" lIns="71999" tIns="71999" rIns="71999" bIns="71999" anchor="t" anchorCtr="0" compatLnSpc="1">
                <a:spAutoFit/>
              </a:bodyPr>
              <a:lstStyle/>
              <a:p>
                <a:pPr marL="0" marR="0" lvl="0" indent="0" algn="l" defTabSz="449263" rtl="0" fontAlgn="auto" hangingPunct="0">
                  <a:lnSpc>
                    <a:spcPct val="80000"/>
                  </a:lnSpc>
                  <a:spcBef>
                    <a:spcPts val="0"/>
                  </a:spcBef>
                  <a:spcAft>
                    <a:spcPts val="0"/>
                  </a:spcAft>
                  <a:buNone/>
                  <a:tabLst/>
                  <a:defRPr sz="1800" b="0" i="0" u="none" strike="noStrike" kern="0" cap="none" spc="0" baseline="0">
                    <a:solidFill>
                      <a:srgbClr val="000000"/>
                    </a:solidFill>
                    <a:uFillTx/>
                  </a:defRPr>
                </a:pPr>
                <a:r>
                  <a:rPr lang="it-IT" sz="1400" b="1" i="0" u="none" strike="noStrike" kern="1200" cap="none" spc="0" baseline="0" dirty="0" smtClean="0">
                    <a:solidFill>
                      <a:srgbClr val="000000"/>
                    </a:solidFill>
                    <a:uFillTx/>
                    <a:latin typeface="Arial"/>
                    <a:ea typeface="Arial Unicode MS" pitchFamily="34"/>
                    <a:cs typeface="Times New Roman" pitchFamily="18"/>
                  </a:rPr>
                  <a:t>xxx</a:t>
                </a:r>
                <a:endParaRPr lang="en-US" sz="1400" b="1" i="0" u="none" strike="noStrike" kern="1200" cap="none" spc="0" baseline="0" dirty="0">
                  <a:solidFill>
                    <a:srgbClr val="000000"/>
                  </a:solidFill>
                  <a:uFillTx/>
                  <a:latin typeface="Arial"/>
                  <a:ea typeface="Arial Unicode MS" pitchFamily="34"/>
                  <a:cs typeface="Times New Roman" pitchFamily="18"/>
                </a:endParaRPr>
              </a:p>
            </p:txBody>
          </p:sp>
          <p:sp>
            <p:nvSpPr>
              <p:cNvPr id="28" name="Text Box 19"/>
              <p:cNvSpPr txBox="1"/>
              <p:nvPr/>
            </p:nvSpPr>
            <p:spPr>
              <a:xfrm>
                <a:off x="1042992" y="4522786"/>
                <a:ext cx="2097084" cy="317759"/>
              </a:xfrm>
              <a:prstGeom prst="rect">
                <a:avLst/>
              </a:prstGeom>
              <a:noFill/>
              <a:ln>
                <a:noFill/>
              </a:ln>
              <a:effectLst>
                <a:outerShdw dist="22997" dir="5400000" algn="tl">
                  <a:srgbClr val="000000">
                    <a:alpha val="35000"/>
                  </a:srgbClr>
                </a:outerShdw>
              </a:effectLst>
            </p:spPr>
            <p:txBody>
              <a:bodyPr vert="horz" wrap="square" lIns="71999" tIns="71999" rIns="71999" bIns="71999" anchor="t" anchorCtr="0" compatLnSpc="1">
                <a:spAutoFit/>
              </a:bodyPr>
              <a:lstStyle/>
              <a:p>
                <a:pPr marL="0" marR="0" lvl="0" indent="0" algn="l" defTabSz="449263" rtl="0" fontAlgn="auto" hangingPunct="0">
                  <a:lnSpc>
                    <a:spcPct val="80000"/>
                  </a:lnSpc>
                  <a:spcBef>
                    <a:spcPts val="0"/>
                  </a:spcBef>
                  <a:spcAft>
                    <a:spcPts val="0"/>
                  </a:spcAft>
                  <a:buNone/>
                  <a:tabLst/>
                  <a:defRPr sz="1800" b="0" i="0" u="none" strike="noStrike" kern="0" cap="none" spc="0" baseline="0">
                    <a:solidFill>
                      <a:srgbClr val="000000"/>
                    </a:solidFill>
                    <a:uFillTx/>
                  </a:defRPr>
                </a:pPr>
                <a:r>
                  <a:rPr lang="it-IT" sz="1400" b="1" i="0" u="none" strike="noStrike" kern="1200" cap="none" spc="0" baseline="0" dirty="0" err="1" smtClean="0">
                    <a:solidFill>
                      <a:srgbClr val="000000"/>
                    </a:solidFill>
                    <a:uFillTx/>
                    <a:latin typeface="Arial"/>
                    <a:ea typeface="Arial Unicode MS" pitchFamily="34"/>
                    <a:cs typeface="Times New Roman" pitchFamily="18"/>
                  </a:rPr>
                  <a:t>xxxxx</a:t>
                </a:r>
                <a:endParaRPr lang="en-US" sz="1400" b="1" i="0" u="none" strike="noStrike" kern="1200" cap="none" spc="0" baseline="0" dirty="0">
                  <a:solidFill>
                    <a:srgbClr val="000000"/>
                  </a:solidFill>
                  <a:uFillTx/>
                  <a:latin typeface="Arial"/>
                  <a:ea typeface="Arial Unicode MS" pitchFamily="34"/>
                  <a:cs typeface="Times New Roman" pitchFamily="18"/>
                </a:endParaRPr>
              </a:p>
            </p:txBody>
          </p:sp>
          <p:sp>
            <p:nvSpPr>
              <p:cNvPr id="29" name="Text Box 20"/>
              <p:cNvSpPr txBox="1"/>
              <p:nvPr/>
            </p:nvSpPr>
            <p:spPr>
              <a:xfrm>
                <a:off x="1050929" y="5286375"/>
                <a:ext cx="2152653" cy="319089"/>
              </a:xfrm>
              <a:prstGeom prst="rect">
                <a:avLst/>
              </a:prstGeom>
              <a:noFill/>
              <a:ln>
                <a:noFill/>
              </a:ln>
              <a:effectLst>
                <a:outerShdw dist="22997" dir="5400000" algn="tl">
                  <a:srgbClr val="000000">
                    <a:alpha val="35000"/>
                  </a:srgbClr>
                </a:outerShdw>
              </a:effectLst>
            </p:spPr>
            <p:txBody>
              <a:bodyPr vert="horz" wrap="square" lIns="71999" tIns="71999" rIns="71999" bIns="71999" anchor="t" anchorCtr="0" compatLnSpc="1">
                <a:spAutoFit/>
              </a:bodyPr>
              <a:lstStyle/>
              <a:p>
                <a:pPr marL="0" marR="0" lvl="0" indent="0" algn="l" defTabSz="449263" rtl="0" fontAlgn="auto" hangingPunct="0">
                  <a:lnSpc>
                    <a:spcPct val="80000"/>
                  </a:lnSpc>
                  <a:spcBef>
                    <a:spcPts val="0"/>
                  </a:spcBef>
                  <a:spcAft>
                    <a:spcPts val="0"/>
                  </a:spcAft>
                  <a:buNone/>
                  <a:tabLst/>
                  <a:defRPr sz="1800" b="0" i="0" u="none" strike="noStrike" kern="0" cap="none" spc="0" baseline="0">
                    <a:solidFill>
                      <a:srgbClr val="000000"/>
                    </a:solidFill>
                    <a:uFillTx/>
                  </a:defRPr>
                </a:pPr>
                <a:r>
                  <a:rPr lang="it-IT" sz="1400" b="1" i="0" u="none" strike="noStrike" kern="1200" cap="none" spc="0" baseline="0" dirty="0" err="1" smtClean="0">
                    <a:solidFill>
                      <a:srgbClr val="000000"/>
                    </a:solidFill>
                    <a:uFillTx/>
                    <a:latin typeface="Arial"/>
                    <a:ea typeface="Arial Unicode MS" pitchFamily="34"/>
                    <a:cs typeface="Times New Roman" pitchFamily="18"/>
                  </a:rPr>
                  <a:t>xxxxxx</a:t>
                </a:r>
                <a:endParaRPr lang="it-IT" sz="1400" b="1" i="0" u="none" strike="noStrike" kern="1200" cap="none" spc="0" baseline="0" dirty="0">
                  <a:solidFill>
                    <a:srgbClr val="000000"/>
                  </a:solidFill>
                  <a:uFillTx/>
                  <a:latin typeface="Arial"/>
                  <a:ea typeface="Arial Unicode MS" pitchFamily="34"/>
                  <a:cs typeface="Times New Roman" pitchFamily="18"/>
                </a:endParaRPr>
              </a:p>
            </p:txBody>
          </p:sp>
          <p:sp>
            <p:nvSpPr>
              <p:cNvPr id="30" name="Rectangle 36"/>
              <p:cNvSpPr/>
              <p:nvPr/>
            </p:nvSpPr>
            <p:spPr>
              <a:xfrm>
                <a:off x="1092195" y="1125534"/>
                <a:ext cx="2111377" cy="536579"/>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endParaRPr lang="it-IT" sz="1600" b="1" i="0" u="none" strike="noStrike" kern="1200" cap="none" spc="0" baseline="0">
                  <a:solidFill>
                    <a:srgbClr val="000000"/>
                  </a:solidFill>
                  <a:uFillTx/>
                  <a:latin typeface="Arial"/>
                  <a:ea typeface="Arial Unicode MS" pitchFamily="34"/>
                  <a:cs typeface="Arial Unicode MS" pitchFamily="34"/>
                </a:endParaRPr>
              </a:p>
            </p:txBody>
          </p:sp>
        </p:grpSp>
        <p:sp>
          <p:nvSpPr>
            <p:cNvPr id="31" name="AutoShape 44"/>
            <p:cNvSpPr/>
            <p:nvPr/>
          </p:nvSpPr>
          <p:spPr>
            <a:xfrm flipV="1">
              <a:off x="5183184" y="6175524"/>
              <a:ext cx="233364" cy="114300"/>
            </a:xfrm>
            <a:custGeom>
              <a:avLst>
                <a:gd name="f0" fmla="val 21600"/>
                <a:gd name="f1" fmla="val 4232"/>
              </a:avLst>
              <a:gdLst>
                <a:gd name="f2" fmla="val 10800000"/>
                <a:gd name="f3" fmla="val 5400000"/>
                <a:gd name="f4" fmla="val 180"/>
                <a:gd name="f5" fmla="val w"/>
                <a:gd name="f6" fmla="val h"/>
                <a:gd name="f7" fmla="val 0"/>
                <a:gd name="f8" fmla="val 21600"/>
                <a:gd name="f9" fmla="val 10800"/>
                <a:gd name="f10" fmla="+- 0 0 -270"/>
                <a:gd name="f11" fmla="+- 0 0 -90"/>
                <a:gd name="f12" fmla="*/ f5 1 21600"/>
                <a:gd name="f13" fmla="*/ f6 1 21600"/>
                <a:gd name="f14" fmla="val f7"/>
                <a:gd name="f15" fmla="val f8"/>
                <a:gd name="f16" fmla="pin 0 f1 10800"/>
                <a:gd name="f17" fmla="pin 0 f0 216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1"/>
                <a:gd name="f29" fmla="*/ f22 f21 1"/>
                <a:gd name="f30" fmla="*/ f21 f12 1"/>
                <a:gd name="f31" fmla="*/ f22 f13 1"/>
                <a:gd name="f32" fmla="+- f25 0 f3"/>
                <a:gd name="f33" fmla="+- f26 0 f3"/>
                <a:gd name="f34" fmla="*/ 21600 f27 1"/>
                <a:gd name="f35" fmla="*/ 0 f27 1"/>
                <a:gd name="f36" fmla="*/ f29 1 10800"/>
                <a:gd name="f37" fmla="*/ f28 f12 1"/>
                <a:gd name="f38" fmla="+- f22 0 f36"/>
                <a:gd name="f39" fmla="*/ f35 1 f27"/>
                <a:gd name="f40" fmla="*/ f34 1 f27"/>
                <a:gd name="f41" fmla="*/ f40 f13 1"/>
                <a:gd name="f42" fmla="*/ f38 f13 1"/>
                <a:gd name="f43" fmla="*/ f39 f12 1"/>
                <a:gd name="f44" fmla="*/ f40 f12 1"/>
              </a:gdLst>
              <a:ahLst>
                <a:ahXY gdRefX="f1" minX="f7" maxX="f9" gdRefY="f0" minY="f7" maxY="f8">
                  <a:pos x="f23" y="f24"/>
                </a:ahXY>
              </a:ahLst>
              <a:cxnLst>
                <a:cxn ang="3cd4">
                  <a:pos x="hc" y="t"/>
                </a:cxn>
                <a:cxn ang="0">
                  <a:pos x="r" y="vc"/>
                </a:cxn>
                <a:cxn ang="cd4">
                  <a:pos x="hc" y="b"/>
                </a:cxn>
                <a:cxn ang="cd2">
                  <a:pos x="l" y="vc"/>
                </a:cxn>
                <a:cxn ang="f32">
                  <a:pos x="f43" y="f31"/>
                </a:cxn>
                <a:cxn ang="f33">
                  <a:pos x="f44" y="f31"/>
                </a:cxn>
              </a:cxnLst>
              <a:rect l="f30" t="f42" r="f37" b="f41"/>
              <a:pathLst>
                <a:path w="21600" h="21600">
                  <a:moveTo>
                    <a:pt x="f21" y="f8"/>
                  </a:moveTo>
                  <a:lnTo>
                    <a:pt x="f21" y="f22"/>
                  </a:lnTo>
                  <a:lnTo>
                    <a:pt x="f7" y="f22"/>
                  </a:lnTo>
                  <a:lnTo>
                    <a:pt x="f9" y="f7"/>
                  </a:lnTo>
                  <a:lnTo>
                    <a:pt x="f8" y="f22"/>
                  </a:lnTo>
                  <a:lnTo>
                    <a:pt x="f28" y="f22"/>
                  </a:lnTo>
                  <a:lnTo>
                    <a:pt x="f28" y="f8"/>
                  </a:lnTo>
                  <a:close/>
                </a:path>
              </a:pathLst>
            </a:custGeom>
            <a:solidFill>
              <a:srgbClr val="0033CC"/>
            </a:solidFill>
            <a:ln w="12701">
              <a:solidFill>
                <a:srgbClr val="000000"/>
              </a:solidFill>
              <a:prstDash val="solid"/>
              <a:miter/>
            </a:ln>
            <a:effectLst>
              <a:outerShdw dist="22997" dir="5400000" algn="tl">
                <a:srgbClr val="000000">
                  <a:alpha val="35000"/>
                </a:srgbClr>
              </a:outerShdw>
            </a:effectLst>
          </p:spPr>
          <p:txBody>
            <a:bodyPr vert="horz" wrap="none" lIns="71999" tIns="71999" rIns="71999" bIns="71999"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32" name="AutoShape 45"/>
            <p:cNvSpPr/>
            <p:nvPr/>
          </p:nvSpPr>
          <p:spPr>
            <a:xfrm flipV="1">
              <a:off x="7002466" y="6204099"/>
              <a:ext cx="233364" cy="114300"/>
            </a:xfrm>
            <a:custGeom>
              <a:avLst>
                <a:gd name="f0" fmla="val 21600"/>
                <a:gd name="f1" fmla="val 4232"/>
              </a:avLst>
              <a:gdLst>
                <a:gd name="f2" fmla="val 10800000"/>
                <a:gd name="f3" fmla="val 5400000"/>
                <a:gd name="f4" fmla="val 180"/>
                <a:gd name="f5" fmla="val w"/>
                <a:gd name="f6" fmla="val h"/>
                <a:gd name="f7" fmla="val 0"/>
                <a:gd name="f8" fmla="val 21600"/>
                <a:gd name="f9" fmla="val 10800"/>
                <a:gd name="f10" fmla="+- 0 0 -270"/>
                <a:gd name="f11" fmla="+- 0 0 -90"/>
                <a:gd name="f12" fmla="*/ f5 1 21600"/>
                <a:gd name="f13" fmla="*/ f6 1 21600"/>
                <a:gd name="f14" fmla="val f7"/>
                <a:gd name="f15" fmla="val f8"/>
                <a:gd name="f16" fmla="pin 0 f1 10800"/>
                <a:gd name="f17" fmla="pin 0 f0 216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1"/>
                <a:gd name="f29" fmla="*/ f22 f21 1"/>
                <a:gd name="f30" fmla="*/ f21 f12 1"/>
                <a:gd name="f31" fmla="*/ f22 f13 1"/>
                <a:gd name="f32" fmla="+- f25 0 f3"/>
                <a:gd name="f33" fmla="+- f26 0 f3"/>
                <a:gd name="f34" fmla="*/ 21600 f27 1"/>
                <a:gd name="f35" fmla="*/ 0 f27 1"/>
                <a:gd name="f36" fmla="*/ f29 1 10800"/>
                <a:gd name="f37" fmla="*/ f28 f12 1"/>
                <a:gd name="f38" fmla="+- f22 0 f36"/>
                <a:gd name="f39" fmla="*/ f35 1 f27"/>
                <a:gd name="f40" fmla="*/ f34 1 f27"/>
                <a:gd name="f41" fmla="*/ f40 f13 1"/>
                <a:gd name="f42" fmla="*/ f38 f13 1"/>
                <a:gd name="f43" fmla="*/ f39 f12 1"/>
                <a:gd name="f44" fmla="*/ f40 f12 1"/>
              </a:gdLst>
              <a:ahLst>
                <a:ahXY gdRefX="f1" minX="f7" maxX="f9" gdRefY="f0" minY="f7" maxY="f8">
                  <a:pos x="f23" y="f24"/>
                </a:ahXY>
              </a:ahLst>
              <a:cxnLst>
                <a:cxn ang="3cd4">
                  <a:pos x="hc" y="t"/>
                </a:cxn>
                <a:cxn ang="0">
                  <a:pos x="r" y="vc"/>
                </a:cxn>
                <a:cxn ang="cd4">
                  <a:pos x="hc" y="b"/>
                </a:cxn>
                <a:cxn ang="cd2">
                  <a:pos x="l" y="vc"/>
                </a:cxn>
                <a:cxn ang="f32">
                  <a:pos x="f43" y="f31"/>
                </a:cxn>
                <a:cxn ang="f33">
                  <a:pos x="f44" y="f31"/>
                </a:cxn>
              </a:cxnLst>
              <a:rect l="f30" t="f42" r="f37" b="f41"/>
              <a:pathLst>
                <a:path w="21600" h="21600">
                  <a:moveTo>
                    <a:pt x="f21" y="f8"/>
                  </a:moveTo>
                  <a:lnTo>
                    <a:pt x="f21" y="f22"/>
                  </a:lnTo>
                  <a:lnTo>
                    <a:pt x="f7" y="f22"/>
                  </a:lnTo>
                  <a:lnTo>
                    <a:pt x="f9" y="f7"/>
                  </a:lnTo>
                  <a:lnTo>
                    <a:pt x="f8" y="f22"/>
                  </a:lnTo>
                  <a:lnTo>
                    <a:pt x="f28" y="f22"/>
                  </a:lnTo>
                  <a:lnTo>
                    <a:pt x="f28" y="f8"/>
                  </a:lnTo>
                  <a:close/>
                </a:path>
              </a:pathLst>
            </a:custGeom>
            <a:solidFill>
              <a:srgbClr val="0033CC"/>
            </a:solidFill>
            <a:ln w="12701">
              <a:solidFill>
                <a:srgbClr val="000000"/>
              </a:solidFill>
              <a:prstDash val="solid"/>
              <a:miter/>
            </a:ln>
            <a:effectLst>
              <a:outerShdw dist="22997" dir="5400000" algn="tl">
                <a:srgbClr val="000000">
                  <a:alpha val="35000"/>
                </a:srgbClr>
              </a:outerShdw>
            </a:effectLst>
          </p:spPr>
          <p:txBody>
            <a:bodyPr vert="horz" wrap="none" lIns="71999" tIns="71999" rIns="71999" bIns="71999"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33" name="AutoShape 46"/>
            <p:cNvSpPr/>
            <p:nvPr/>
          </p:nvSpPr>
          <p:spPr>
            <a:xfrm flipV="1">
              <a:off x="8748714" y="6204099"/>
              <a:ext cx="233364" cy="114300"/>
            </a:xfrm>
            <a:custGeom>
              <a:avLst>
                <a:gd name="f0" fmla="val 21600"/>
                <a:gd name="f1" fmla="val 4232"/>
              </a:avLst>
              <a:gdLst>
                <a:gd name="f2" fmla="val 10800000"/>
                <a:gd name="f3" fmla="val 5400000"/>
                <a:gd name="f4" fmla="val 180"/>
                <a:gd name="f5" fmla="val w"/>
                <a:gd name="f6" fmla="val h"/>
                <a:gd name="f7" fmla="val 0"/>
                <a:gd name="f8" fmla="val 21600"/>
                <a:gd name="f9" fmla="val 10800"/>
                <a:gd name="f10" fmla="+- 0 0 -270"/>
                <a:gd name="f11" fmla="+- 0 0 -90"/>
                <a:gd name="f12" fmla="*/ f5 1 21600"/>
                <a:gd name="f13" fmla="*/ f6 1 21600"/>
                <a:gd name="f14" fmla="val f7"/>
                <a:gd name="f15" fmla="val f8"/>
                <a:gd name="f16" fmla="pin 0 f1 10800"/>
                <a:gd name="f17" fmla="pin 0 f0 216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1"/>
                <a:gd name="f29" fmla="*/ f22 f21 1"/>
                <a:gd name="f30" fmla="*/ f21 f12 1"/>
                <a:gd name="f31" fmla="*/ f22 f13 1"/>
                <a:gd name="f32" fmla="+- f25 0 f3"/>
                <a:gd name="f33" fmla="+- f26 0 f3"/>
                <a:gd name="f34" fmla="*/ 21600 f27 1"/>
                <a:gd name="f35" fmla="*/ 0 f27 1"/>
                <a:gd name="f36" fmla="*/ f29 1 10800"/>
                <a:gd name="f37" fmla="*/ f28 f12 1"/>
                <a:gd name="f38" fmla="+- f22 0 f36"/>
                <a:gd name="f39" fmla="*/ f35 1 f27"/>
                <a:gd name="f40" fmla="*/ f34 1 f27"/>
                <a:gd name="f41" fmla="*/ f40 f13 1"/>
                <a:gd name="f42" fmla="*/ f38 f13 1"/>
                <a:gd name="f43" fmla="*/ f39 f12 1"/>
                <a:gd name="f44" fmla="*/ f40 f12 1"/>
              </a:gdLst>
              <a:ahLst>
                <a:ahXY gdRefX="f1" minX="f7" maxX="f9" gdRefY="f0" minY="f7" maxY="f8">
                  <a:pos x="f23" y="f24"/>
                </a:ahXY>
              </a:ahLst>
              <a:cxnLst>
                <a:cxn ang="3cd4">
                  <a:pos x="hc" y="t"/>
                </a:cxn>
                <a:cxn ang="0">
                  <a:pos x="r" y="vc"/>
                </a:cxn>
                <a:cxn ang="cd4">
                  <a:pos x="hc" y="b"/>
                </a:cxn>
                <a:cxn ang="cd2">
                  <a:pos x="l" y="vc"/>
                </a:cxn>
                <a:cxn ang="f32">
                  <a:pos x="f43" y="f31"/>
                </a:cxn>
                <a:cxn ang="f33">
                  <a:pos x="f44" y="f31"/>
                </a:cxn>
              </a:cxnLst>
              <a:rect l="f30" t="f42" r="f37" b="f41"/>
              <a:pathLst>
                <a:path w="21600" h="21600">
                  <a:moveTo>
                    <a:pt x="f21" y="f8"/>
                  </a:moveTo>
                  <a:lnTo>
                    <a:pt x="f21" y="f22"/>
                  </a:lnTo>
                  <a:lnTo>
                    <a:pt x="f7" y="f22"/>
                  </a:lnTo>
                  <a:lnTo>
                    <a:pt x="f9" y="f7"/>
                  </a:lnTo>
                  <a:lnTo>
                    <a:pt x="f8" y="f22"/>
                  </a:lnTo>
                  <a:lnTo>
                    <a:pt x="f28" y="f22"/>
                  </a:lnTo>
                  <a:lnTo>
                    <a:pt x="f28" y="f8"/>
                  </a:lnTo>
                  <a:close/>
                </a:path>
              </a:pathLst>
            </a:custGeom>
            <a:solidFill>
              <a:srgbClr val="0033CC"/>
            </a:solidFill>
            <a:ln w="12701">
              <a:solidFill>
                <a:srgbClr val="000000"/>
              </a:solidFill>
              <a:prstDash val="solid"/>
              <a:miter/>
            </a:ln>
            <a:effectLst>
              <a:outerShdw dist="22997" dir="5400000" algn="tl">
                <a:srgbClr val="000000">
                  <a:alpha val="35000"/>
                </a:srgbClr>
              </a:outerShdw>
            </a:effectLst>
          </p:spPr>
          <p:txBody>
            <a:bodyPr vert="horz" wrap="none" lIns="71999" tIns="71999" rIns="71999" bIns="71999"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34" name="Text Box 35"/>
            <p:cNvSpPr txBox="1"/>
            <p:nvPr/>
          </p:nvSpPr>
          <p:spPr>
            <a:xfrm>
              <a:off x="6856418" y="1330475"/>
              <a:ext cx="2060562" cy="287341"/>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2000" b="1" i="0" u="none" strike="noStrike" kern="1200" cap="none" spc="0" baseline="0" dirty="0" smtClean="0">
                  <a:solidFill>
                    <a:srgbClr val="000000"/>
                  </a:solidFill>
                  <a:uFillTx/>
                  <a:latin typeface="Arial"/>
                  <a:ea typeface="Arial Unicode MS" pitchFamily="34"/>
                  <a:cs typeface="Arial Unicode MS" pitchFamily="34"/>
                </a:rPr>
                <a:t>III </a:t>
              </a:r>
              <a:r>
                <a:rPr lang="en-US" sz="2000" b="1" i="0" u="none" strike="noStrike" kern="1200" cap="none" spc="0" baseline="0" dirty="0" err="1" smtClean="0">
                  <a:solidFill>
                    <a:srgbClr val="000000"/>
                  </a:solidFill>
                  <a:uFillTx/>
                  <a:latin typeface="Arial"/>
                  <a:ea typeface="Arial Unicode MS" pitchFamily="34"/>
                  <a:cs typeface="Arial Unicode MS" pitchFamily="34"/>
                </a:rPr>
                <a:t>Yr</a:t>
              </a:r>
              <a:endParaRPr lang="en-US" sz="2000" b="1" i="0" u="none" strike="noStrike" kern="1200" cap="none" spc="0" baseline="0" dirty="0">
                <a:solidFill>
                  <a:srgbClr val="000000"/>
                </a:solidFill>
                <a:uFillTx/>
                <a:latin typeface="Arial"/>
                <a:ea typeface="Arial Unicode MS" pitchFamily="34"/>
                <a:cs typeface="Arial Unicode MS" pitchFamily="34"/>
              </a:endParaRPr>
            </a:p>
          </p:txBody>
        </p:sp>
        <p:sp>
          <p:nvSpPr>
            <p:cNvPr id="35" name="Line 9"/>
            <p:cNvSpPr/>
            <p:nvPr/>
          </p:nvSpPr>
          <p:spPr>
            <a:xfrm>
              <a:off x="3746497" y="1882929"/>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36" name="Line 10"/>
            <p:cNvSpPr/>
            <p:nvPr/>
          </p:nvSpPr>
          <p:spPr>
            <a:xfrm>
              <a:off x="4264020" y="1863882"/>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37" name="Line 11"/>
            <p:cNvSpPr/>
            <p:nvPr/>
          </p:nvSpPr>
          <p:spPr>
            <a:xfrm>
              <a:off x="4781553" y="1863882"/>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38" name="Text Box 27"/>
            <p:cNvSpPr txBox="1"/>
            <p:nvPr/>
          </p:nvSpPr>
          <p:spPr>
            <a:xfrm>
              <a:off x="3746497" y="1617817"/>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9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39" name="Text Box 28"/>
            <p:cNvSpPr txBox="1"/>
            <p:nvPr/>
          </p:nvSpPr>
          <p:spPr>
            <a:xfrm>
              <a:off x="4264020" y="1619408"/>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12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40" name="Text Box 29"/>
            <p:cNvSpPr txBox="1"/>
            <p:nvPr/>
          </p:nvSpPr>
          <p:spPr>
            <a:xfrm>
              <a:off x="4781553" y="1620989"/>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3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41" name="Rectangle 30"/>
            <p:cNvSpPr/>
            <p:nvPr/>
          </p:nvSpPr>
          <p:spPr>
            <a:xfrm>
              <a:off x="3225802" y="2086126"/>
              <a:ext cx="811209" cy="166685"/>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42" name="Text Box 34"/>
            <p:cNvSpPr txBox="1"/>
            <p:nvPr/>
          </p:nvSpPr>
          <p:spPr>
            <a:xfrm>
              <a:off x="3225802" y="1619408"/>
              <a:ext cx="520695"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6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43" name="Text Box 35"/>
            <p:cNvSpPr txBox="1"/>
            <p:nvPr/>
          </p:nvSpPr>
          <p:spPr>
            <a:xfrm>
              <a:off x="2691730" y="1333658"/>
              <a:ext cx="2096294" cy="287341"/>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2000" b="1" i="0" u="none" strike="noStrike" kern="1200" cap="none" spc="0" baseline="0" dirty="0" smtClean="0">
                  <a:solidFill>
                    <a:srgbClr val="000000"/>
                  </a:solidFill>
                  <a:uFillTx/>
                  <a:latin typeface="Arial"/>
                  <a:ea typeface="Arial Unicode MS" pitchFamily="34"/>
                  <a:cs typeface="Arial Unicode MS" pitchFamily="34"/>
                </a:rPr>
                <a:t>I </a:t>
              </a:r>
              <a:r>
                <a:rPr lang="en-US" sz="2000" b="1" i="0" u="none" strike="noStrike" kern="1200" cap="none" spc="0" baseline="0" dirty="0" err="1" smtClean="0">
                  <a:solidFill>
                    <a:srgbClr val="000000"/>
                  </a:solidFill>
                  <a:uFillTx/>
                  <a:latin typeface="Arial"/>
                  <a:ea typeface="Arial Unicode MS" pitchFamily="34"/>
                  <a:cs typeface="Arial Unicode MS" pitchFamily="34"/>
                </a:rPr>
                <a:t>Yr</a:t>
              </a:r>
              <a:endParaRPr lang="en-US" sz="2000" b="1" i="0" u="none" strike="noStrike" kern="1200" cap="none" spc="0" baseline="0" dirty="0">
                <a:solidFill>
                  <a:srgbClr val="000000"/>
                </a:solidFill>
                <a:uFillTx/>
                <a:latin typeface="Arial"/>
                <a:ea typeface="Arial Unicode MS" pitchFamily="34"/>
                <a:cs typeface="Arial Unicode MS" pitchFamily="34"/>
              </a:endParaRPr>
            </a:p>
          </p:txBody>
        </p:sp>
        <p:sp>
          <p:nvSpPr>
            <p:cNvPr id="44" name="Rectangle 41"/>
            <p:cNvSpPr/>
            <p:nvPr/>
          </p:nvSpPr>
          <p:spPr>
            <a:xfrm>
              <a:off x="4037011" y="2086126"/>
              <a:ext cx="247646"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45" name="Text Box 49"/>
            <p:cNvSpPr txBox="1"/>
            <p:nvPr/>
          </p:nvSpPr>
          <p:spPr>
            <a:xfrm>
              <a:off x="5299076" y="1620989"/>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6</a:t>
              </a:r>
              <a:r>
                <a:rPr lang="en-US" sz="1600" b="1" i="0" u="none" strike="noStrike" kern="1200" cap="none" spc="0" dirty="0" smtClean="0">
                  <a:solidFill>
                    <a:srgbClr val="000000"/>
                  </a:solidFill>
                  <a:uFillTx/>
                  <a:latin typeface="Arial"/>
                  <a:ea typeface="Arial Unicode MS" pitchFamily="34"/>
                  <a:cs typeface="Arial Unicode MS" pitchFamily="34"/>
                </a:rPr>
                <a:t>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46" name="Text Box 50"/>
            <p:cNvSpPr txBox="1"/>
            <p:nvPr/>
          </p:nvSpPr>
          <p:spPr>
            <a:xfrm>
              <a:off x="5816598" y="1620989"/>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9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47" name="Line 51"/>
            <p:cNvSpPr/>
            <p:nvPr/>
          </p:nvSpPr>
          <p:spPr>
            <a:xfrm>
              <a:off x="5326059" y="1863882"/>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48" name="Line 52"/>
            <p:cNvSpPr/>
            <p:nvPr/>
          </p:nvSpPr>
          <p:spPr>
            <a:xfrm>
              <a:off x="5816598" y="1863882"/>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49" name="Line 54"/>
            <p:cNvSpPr/>
            <p:nvPr/>
          </p:nvSpPr>
          <p:spPr>
            <a:xfrm>
              <a:off x="6334121" y="1863882"/>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0" name="Rectangle 55"/>
            <p:cNvSpPr/>
            <p:nvPr/>
          </p:nvSpPr>
          <p:spPr>
            <a:xfrm>
              <a:off x="3487741" y="2706839"/>
              <a:ext cx="1320795" cy="163513"/>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1" name="Rectangle 56"/>
            <p:cNvSpPr/>
            <p:nvPr/>
          </p:nvSpPr>
          <p:spPr>
            <a:xfrm>
              <a:off x="4808536" y="2706839"/>
              <a:ext cx="287341"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2" name="Rectangle 59"/>
            <p:cNvSpPr/>
            <p:nvPr/>
          </p:nvSpPr>
          <p:spPr>
            <a:xfrm>
              <a:off x="3470276" y="4162583"/>
              <a:ext cx="2346322" cy="144466"/>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3" name="Rectangle 60"/>
            <p:cNvSpPr/>
            <p:nvPr/>
          </p:nvSpPr>
          <p:spPr>
            <a:xfrm>
              <a:off x="3203572" y="4162583"/>
              <a:ext cx="247646"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4" name="Rectangle 65"/>
            <p:cNvSpPr/>
            <p:nvPr/>
          </p:nvSpPr>
          <p:spPr>
            <a:xfrm>
              <a:off x="4781553" y="4870602"/>
              <a:ext cx="4122736" cy="144466"/>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5" name="Rectangle 66"/>
            <p:cNvSpPr/>
            <p:nvPr/>
          </p:nvSpPr>
          <p:spPr>
            <a:xfrm>
              <a:off x="4538660" y="4870602"/>
              <a:ext cx="247646"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6" name="Rectangle 69"/>
            <p:cNvSpPr/>
            <p:nvPr/>
          </p:nvSpPr>
          <p:spPr>
            <a:xfrm>
              <a:off x="4786317" y="5578632"/>
              <a:ext cx="1585907"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7" name="Line 9"/>
            <p:cNvSpPr/>
            <p:nvPr/>
          </p:nvSpPr>
          <p:spPr>
            <a:xfrm>
              <a:off x="6856408" y="1879756"/>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8" name="Line 10"/>
            <p:cNvSpPr/>
            <p:nvPr/>
          </p:nvSpPr>
          <p:spPr>
            <a:xfrm>
              <a:off x="7373941" y="1860699"/>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59" name="Line 11"/>
            <p:cNvSpPr/>
            <p:nvPr/>
          </p:nvSpPr>
          <p:spPr>
            <a:xfrm>
              <a:off x="7891464" y="1860699"/>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60" name="Text Box 27"/>
            <p:cNvSpPr txBox="1"/>
            <p:nvPr/>
          </p:nvSpPr>
          <p:spPr>
            <a:xfrm>
              <a:off x="6856408" y="1614644"/>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3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61" name="Text Box 28"/>
            <p:cNvSpPr txBox="1"/>
            <p:nvPr/>
          </p:nvSpPr>
          <p:spPr>
            <a:xfrm>
              <a:off x="7373941" y="1616225"/>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6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62" name="Text Box 29"/>
            <p:cNvSpPr txBox="1"/>
            <p:nvPr/>
          </p:nvSpPr>
          <p:spPr>
            <a:xfrm>
              <a:off x="7891464" y="1617817"/>
              <a:ext cx="519114"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9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63" name="Text Box 34"/>
            <p:cNvSpPr txBox="1"/>
            <p:nvPr/>
          </p:nvSpPr>
          <p:spPr>
            <a:xfrm>
              <a:off x="6337304" y="1616225"/>
              <a:ext cx="519114"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12 m</a:t>
              </a:r>
              <a:r>
                <a:rPr lang="en-US" sz="1600" b="1" i="0" u="none" strike="noStrike" kern="1200" cap="none" spc="0" baseline="0" dirty="0">
                  <a:solidFill>
                    <a:srgbClr val="000000"/>
                  </a:solidFill>
                  <a:uFillTx/>
                  <a:latin typeface="Arial"/>
                  <a:ea typeface="Arial Unicode MS" pitchFamily="34"/>
                  <a:cs typeface="Arial Unicode MS" pitchFamily="34"/>
                </a:rPr>
                <a:t>	</a:t>
              </a:r>
            </a:p>
          </p:txBody>
        </p:sp>
        <p:sp>
          <p:nvSpPr>
            <p:cNvPr id="64" name="Text Box 49"/>
            <p:cNvSpPr txBox="1"/>
            <p:nvPr/>
          </p:nvSpPr>
          <p:spPr>
            <a:xfrm>
              <a:off x="8410578" y="1617817"/>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12 m</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65" name="Line 51"/>
            <p:cNvSpPr/>
            <p:nvPr/>
          </p:nvSpPr>
          <p:spPr>
            <a:xfrm>
              <a:off x="8410578" y="1860699"/>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66" name="Line 52"/>
            <p:cNvSpPr/>
            <p:nvPr/>
          </p:nvSpPr>
          <p:spPr>
            <a:xfrm>
              <a:off x="8928101" y="1860699"/>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67" name="Rectangle 55"/>
            <p:cNvSpPr/>
            <p:nvPr/>
          </p:nvSpPr>
          <p:spPr>
            <a:xfrm>
              <a:off x="7373941" y="2722713"/>
              <a:ext cx="1554159" cy="147639"/>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68" name="Rectangle 56"/>
            <p:cNvSpPr/>
            <p:nvPr/>
          </p:nvSpPr>
          <p:spPr>
            <a:xfrm>
              <a:off x="7115175" y="2735414"/>
              <a:ext cx="247646"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69" name="Rectangle 55"/>
            <p:cNvSpPr/>
            <p:nvPr/>
          </p:nvSpPr>
          <p:spPr>
            <a:xfrm>
              <a:off x="7351711" y="3405341"/>
              <a:ext cx="1552578" cy="147639"/>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70" name="Rectangle 56"/>
            <p:cNvSpPr/>
            <p:nvPr/>
          </p:nvSpPr>
          <p:spPr>
            <a:xfrm>
              <a:off x="7092945" y="3418042"/>
              <a:ext cx="246065"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71" name="Rectangle 68"/>
            <p:cNvSpPr/>
            <p:nvPr/>
          </p:nvSpPr>
          <p:spPr>
            <a:xfrm>
              <a:off x="5326059" y="5578632"/>
              <a:ext cx="3602041" cy="144466"/>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72" name="Rectangle 55"/>
            <p:cNvSpPr/>
            <p:nvPr/>
          </p:nvSpPr>
          <p:spPr>
            <a:xfrm>
              <a:off x="4265611" y="3438680"/>
              <a:ext cx="1060447" cy="163513"/>
            </a:xfrm>
            <a:prstGeom prst="rect">
              <a:avLst/>
            </a:prstGeom>
            <a:gradFill>
              <a:gsLst>
                <a:gs pos="0">
                  <a:srgbClr val="000000"/>
                </a:gs>
                <a:gs pos="50000">
                  <a:srgbClr val="FFFFFF"/>
                </a:gs>
                <a:gs pos="100000">
                  <a:srgbClr val="000000"/>
                </a:gs>
              </a:gsLst>
              <a:lin ang="5400000"/>
            </a:gradFill>
            <a:ln w="9528">
              <a:solidFill>
                <a:srgbClr val="000000"/>
              </a:solidFill>
              <a:prstDash val="solid"/>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73" name="Rectangle 56"/>
            <p:cNvSpPr/>
            <p:nvPr/>
          </p:nvSpPr>
          <p:spPr>
            <a:xfrm>
              <a:off x="5326059" y="3438680"/>
              <a:ext cx="287341" cy="144466"/>
            </a:xfrm>
            <a:prstGeom prst="rect">
              <a:avLst/>
            </a:prstGeom>
            <a:solidFill>
              <a:srgbClr val="DDDDDD"/>
            </a:solidFill>
            <a:ln w="9528">
              <a:solidFill>
                <a:srgbClr val="000000"/>
              </a:solidFill>
              <a:custDash>
                <a:ds d="299906" sp="299906"/>
              </a:custDash>
              <a:miter/>
            </a:ln>
            <a:effectLst>
              <a:outerShdw dist="22997" dir="5400000" algn="tl">
                <a:srgbClr val="000000">
                  <a:alpha val="35000"/>
                </a:srgbClr>
              </a:outerShdw>
            </a:effectLst>
          </p:spPr>
          <p:txBody>
            <a:bodyPr vert="horz" wrap="square" lIns="91440" tIns="45720" rIns="91440" bIns="45720" anchor="t"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76" name="Text Box 35"/>
            <p:cNvSpPr txBox="1"/>
            <p:nvPr/>
          </p:nvSpPr>
          <p:spPr>
            <a:xfrm>
              <a:off x="4781542" y="1333658"/>
              <a:ext cx="2061379" cy="284059"/>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2000" b="1" i="0" u="none" strike="noStrike" kern="1200" cap="none" spc="0" baseline="0" dirty="0" smtClean="0">
                  <a:solidFill>
                    <a:srgbClr val="000000"/>
                  </a:solidFill>
                  <a:uFillTx/>
                  <a:latin typeface="Arial"/>
                  <a:ea typeface="Arial Unicode MS" pitchFamily="34"/>
                  <a:cs typeface="Arial Unicode MS" pitchFamily="34"/>
                </a:rPr>
                <a:t>II </a:t>
              </a:r>
              <a:r>
                <a:rPr lang="en-US" sz="2000" b="1" i="0" u="none" strike="noStrike" kern="1200" cap="none" spc="0" baseline="0" dirty="0" err="1" smtClean="0">
                  <a:solidFill>
                    <a:srgbClr val="000000"/>
                  </a:solidFill>
                  <a:uFillTx/>
                  <a:latin typeface="Arial"/>
                  <a:ea typeface="Arial Unicode MS" pitchFamily="34"/>
                  <a:cs typeface="Arial Unicode MS" pitchFamily="34"/>
                </a:rPr>
                <a:t>Yr</a:t>
              </a:r>
              <a:endParaRPr lang="en-US" sz="2000" b="1" i="0" u="none" strike="noStrike" kern="1200" cap="none" spc="0" baseline="0" dirty="0">
                <a:solidFill>
                  <a:srgbClr val="000000"/>
                </a:solidFill>
                <a:uFillTx/>
                <a:latin typeface="Arial"/>
                <a:ea typeface="Arial Unicode MS" pitchFamily="34"/>
                <a:cs typeface="Arial Unicode MS" pitchFamily="34"/>
              </a:endParaRPr>
            </a:p>
          </p:txBody>
        </p:sp>
        <p:sp>
          <p:nvSpPr>
            <p:cNvPr id="77" name="AutoShape 46"/>
            <p:cNvSpPr/>
            <p:nvPr/>
          </p:nvSpPr>
          <p:spPr>
            <a:xfrm flipV="1">
              <a:off x="3623195" y="6226203"/>
              <a:ext cx="233364" cy="114300"/>
            </a:xfrm>
            <a:custGeom>
              <a:avLst>
                <a:gd name="f0" fmla="val 21600"/>
                <a:gd name="f1" fmla="val 4232"/>
              </a:avLst>
              <a:gdLst>
                <a:gd name="f2" fmla="val 10800000"/>
                <a:gd name="f3" fmla="val 5400000"/>
                <a:gd name="f4" fmla="val 180"/>
                <a:gd name="f5" fmla="val w"/>
                <a:gd name="f6" fmla="val h"/>
                <a:gd name="f7" fmla="val 0"/>
                <a:gd name="f8" fmla="val 21600"/>
                <a:gd name="f9" fmla="val 10800"/>
                <a:gd name="f10" fmla="+- 0 0 -270"/>
                <a:gd name="f11" fmla="+- 0 0 -90"/>
                <a:gd name="f12" fmla="*/ f5 1 21600"/>
                <a:gd name="f13" fmla="*/ f6 1 21600"/>
                <a:gd name="f14" fmla="val f7"/>
                <a:gd name="f15" fmla="val f8"/>
                <a:gd name="f16" fmla="pin 0 f1 10800"/>
                <a:gd name="f17" fmla="pin 0 f0 21600"/>
                <a:gd name="f18" fmla="*/ f10 f2 1"/>
                <a:gd name="f19" fmla="*/ f11 f2 1"/>
                <a:gd name="f20" fmla="+- f15 0 f14"/>
                <a:gd name="f21" fmla="val f16"/>
                <a:gd name="f22" fmla="val f17"/>
                <a:gd name="f23" fmla="*/ f16 f12 1"/>
                <a:gd name="f24" fmla="*/ f17 f13 1"/>
                <a:gd name="f25" fmla="*/ f18 1 f4"/>
                <a:gd name="f26" fmla="*/ f19 1 f4"/>
                <a:gd name="f27" fmla="*/ f20 1 21600"/>
                <a:gd name="f28" fmla="+- 21600 0 f21"/>
                <a:gd name="f29" fmla="*/ f22 f21 1"/>
                <a:gd name="f30" fmla="*/ f21 f12 1"/>
                <a:gd name="f31" fmla="*/ f22 f13 1"/>
                <a:gd name="f32" fmla="+- f25 0 f3"/>
                <a:gd name="f33" fmla="+- f26 0 f3"/>
                <a:gd name="f34" fmla="*/ 21600 f27 1"/>
                <a:gd name="f35" fmla="*/ 0 f27 1"/>
                <a:gd name="f36" fmla="*/ f29 1 10800"/>
                <a:gd name="f37" fmla="*/ f28 f12 1"/>
                <a:gd name="f38" fmla="+- f22 0 f36"/>
                <a:gd name="f39" fmla="*/ f35 1 f27"/>
                <a:gd name="f40" fmla="*/ f34 1 f27"/>
                <a:gd name="f41" fmla="*/ f40 f13 1"/>
                <a:gd name="f42" fmla="*/ f38 f13 1"/>
                <a:gd name="f43" fmla="*/ f39 f12 1"/>
                <a:gd name="f44" fmla="*/ f40 f12 1"/>
              </a:gdLst>
              <a:ahLst>
                <a:ahXY gdRefX="f1" minX="f7" maxX="f9" gdRefY="f0" minY="f7" maxY="f8">
                  <a:pos x="f23" y="f24"/>
                </a:ahXY>
              </a:ahLst>
              <a:cxnLst>
                <a:cxn ang="3cd4">
                  <a:pos x="hc" y="t"/>
                </a:cxn>
                <a:cxn ang="0">
                  <a:pos x="r" y="vc"/>
                </a:cxn>
                <a:cxn ang="cd4">
                  <a:pos x="hc" y="b"/>
                </a:cxn>
                <a:cxn ang="cd2">
                  <a:pos x="l" y="vc"/>
                </a:cxn>
                <a:cxn ang="f32">
                  <a:pos x="f43" y="f31"/>
                </a:cxn>
                <a:cxn ang="f33">
                  <a:pos x="f44" y="f31"/>
                </a:cxn>
              </a:cxnLst>
              <a:rect l="f30" t="f42" r="f37" b="f41"/>
              <a:pathLst>
                <a:path w="21600" h="21600">
                  <a:moveTo>
                    <a:pt x="f21" y="f8"/>
                  </a:moveTo>
                  <a:lnTo>
                    <a:pt x="f21" y="f22"/>
                  </a:lnTo>
                  <a:lnTo>
                    <a:pt x="f7" y="f22"/>
                  </a:lnTo>
                  <a:lnTo>
                    <a:pt x="f9" y="f7"/>
                  </a:lnTo>
                  <a:lnTo>
                    <a:pt x="f8" y="f22"/>
                  </a:lnTo>
                  <a:lnTo>
                    <a:pt x="f28" y="f22"/>
                  </a:lnTo>
                  <a:lnTo>
                    <a:pt x="f28" y="f8"/>
                  </a:lnTo>
                  <a:close/>
                </a:path>
              </a:pathLst>
            </a:custGeom>
            <a:solidFill>
              <a:srgbClr val="0033CC"/>
            </a:solidFill>
            <a:ln w="12701">
              <a:solidFill>
                <a:srgbClr val="000000"/>
              </a:solidFill>
              <a:prstDash val="solid"/>
              <a:miter/>
            </a:ln>
            <a:effectLst>
              <a:outerShdw dist="22997" dir="5400000" algn="tl">
                <a:srgbClr val="000000">
                  <a:alpha val="35000"/>
                </a:srgbClr>
              </a:outerShdw>
            </a:effectLst>
          </p:spPr>
          <p:txBody>
            <a:bodyPr vert="horz" wrap="none" lIns="71999" tIns="71999" rIns="71999" bIns="71999"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78" name="Text Box 49"/>
            <p:cNvSpPr txBox="1"/>
            <p:nvPr/>
          </p:nvSpPr>
          <p:spPr>
            <a:xfrm>
              <a:off x="2704356" y="1617717"/>
              <a:ext cx="517522" cy="247646"/>
            </a:xfrm>
            <a:prstGeom prst="rect">
              <a:avLst/>
            </a:prstGeom>
            <a:solidFill>
              <a:srgbClr val="BCCFFE"/>
            </a:solidFill>
            <a:ln w="12701">
              <a:solidFill>
                <a:srgbClr val="000000"/>
              </a:solidFill>
              <a:prstDash val="solid"/>
              <a:miter/>
            </a:ln>
            <a:effectLst>
              <a:outerShdw dist="22997" dir="5400000" algn="tl">
                <a:srgbClr val="000000">
                  <a:alpha val="35000"/>
                </a:srgbClr>
              </a:outerShdw>
            </a:effectLst>
          </p:spPr>
          <p:txBody>
            <a:bodyPr vert="horz" wrap="none" lIns="91440" tIns="45720" rIns="91440" bIns="45720" anchor="ctr" anchorCtr="1" compatLnSpc="1"/>
            <a:lstStyle/>
            <a:p>
              <a:pPr marL="0" marR="0" lvl="0" indent="0" algn="ctr" defTabSz="449263" rtl="0" fontAlgn="auto" hangingPunct="0">
                <a:lnSpc>
                  <a:spcPct val="90000"/>
                </a:lnSpc>
                <a:spcBef>
                  <a:spcPts val="0"/>
                </a:spcBef>
                <a:spcAft>
                  <a:spcPts val="0"/>
                </a:spcAft>
                <a:buNone/>
                <a:tabLst/>
                <a:defRPr sz="1800" b="0" i="0" u="none" strike="noStrike" kern="0" cap="none" spc="0" baseline="0">
                  <a:solidFill>
                    <a:srgbClr val="000000"/>
                  </a:solidFill>
                  <a:uFillTx/>
                </a:defRPr>
              </a:pPr>
              <a:r>
                <a:rPr lang="en-US" sz="1600" b="1" i="0" u="none" strike="noStrike" kern="1200" cap="none" spc="0" baseline="0" dirty="0" smtClean="0">
                  <a:solidFill>
                    <a:srgbClr val="000000"/>
                  </a:solidFill>
                  <a:uFillTx/>
                  <a:latin typeface="Arial"/>
                  <a:ea typeface="Arial Unicode MS" pitchFamily="34"/>
                  <a:cs typeface="Arial Unicode MS" pitchFamily="34"/>
                </a:rPr>
                <a:t>3 m	</a:t>
              </a:r>
              <a:endParaRPr lang="en-US" sz="1600" b="1" i="0" u="none" strike="noStrike" kern="1200" cap="none" spc="0" baseline="0" dirty="0">
                <a:solidFill>
                  <a:srgbClr val="000000"/>
                </a:solidFill>
                <a:uFillTx/>
                <a:latin typeface="Arial"/>
                <a:ea typeface="Arial Unicode MS" pitchFamily="34"/>
                <a:cs typeface="Arial Unicode MS" pitchFamily="34"/>
              </a:endParaRPr>
            </a:p>
          </p:txBody>
        </p:sp>
        <p:sp>
          <p:nvSpPr>
            <p:cNvPr id="79" name="Line 51"/>
            <p:cNvSpPr/>
            <p:nvPr/>
          </p:nvSpPr>
          <p:spPr>
            <a:xfrm>
              <a:off x="2704356" y="1860599"/>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sp>
          <p:nvSpPr>
            <p:cNvPr id="80" name="Line 52"/>
            <p:cNvSpPr/>
            <p:nvPr/>
          </p:nvSpPr>
          <p:spPr>
            <a:xfrm>
              <a:off x="3221879" y="1860599"/>
              <a:ext cx="0" cy="4167185"/>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12701">
              <a:solidFill>
                <a:srgbClr val="A890A0"/>
              </a:solidFill>
              <a:prstDash val="solid"/>
              <a:round/>
            </a:ln>
            <a:effectLst>
              <a:outerShdw dist="22997" dir="5400000" algn="tl">
                <a:srgbClr val="000000">
                  <a:alpha val="35000"/>
                </a:srgbClr>
              </a:outerShdw>
            </a:effectLst>
          </p:spPr>
          <p:txBody>
            <a:bodyPr vert="horz" wrap="square" lIns="90489" tIns="44448" rIns="90489" bIns="44448" anchor="ctr" anchorCtr="0" compatLnSpc="1"/>
            <a:lstStyle/>
            <a:p>
              <a:pPr marL="0" marR="0" lvl="0" indent="0" algn="l" defTabSz="449263" rtl="0" fontAlgn="auto" hangingPunct="0">
                <a:lnSpc>
                  <a:spcPct val="93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Arial"/>
                <a:ea typeface="Arial Unicode MS" pitchFamily="34"/>
                <a:cs typeface="Arial Unicode MS" pitchFamily="34"/>
              </a:endParaRPr>
            </a:p>
          </p:txBody>
        </p:sp>
      </p:grpSp>
      <p:pic>
        <p:nvPicPr>
          <p:cNvPr id="75" name="Immagine 74"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83" name="Immagine 82"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84" name="Immagine 83"/>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23383130"/>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Rectangle 2"/>
          <p:cNvSpPr txBox="1">
            <a:spLocks noChangeArrowheads="1"/>
          </p:cNvSpPr>
          <p:nvPr/>
        </p:nvSpPr>
        <p:spPr bwMode="auto">
          <a:xfrm>
            <a:off x="971600" y="163612"/>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endParaRPr lang="en-US" sz="2800" kern="0" dirty="0">
              <a:latin typeface="Times New Roman" pitchFamily="18" charset="0"/>
              <a:cs typeface="Times New Roman" pitchFamily="18" charset="0"/>
            </a:endParaRPr>
          </a:p>
        </p:txBody>
      </p:sp>
      <p:sp>
        <p:nvSpPr>
          <p:cNvPr id="10" name="Rectangle 2"/>
          <p:cNvSpPr txBox="1">
            <a:spLocks noChangeArrowheads="1"/>
          </p:cNvSpPr>
          <p:nvPr/>
        </p:nvSpPr>
        <p:spPr bwMode="auto">
          <a:xfrm>
            <a:off x="719572" y="849305"/>
            <a:ext cx="8496944"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err="1" smtClean="0">
                <a:latin typeface="Times New Roman" pitchFamily="18" charset="0"/>
                <a:cs typeface="Times New Roman" pitchFamily="18" charset="0"/>
              </a:rPr>
              <a:t>Deliverables</a:t>
            </a:r>
            <a:endParaRPr lang="en-US" sz="2800" kern="0" dirty="0">
              <a:latin typeface="Times New Roman" pitchFamily="18" charset="0"/>
              <a:cs typeface="Times New Roman" pitchFamily="18" charset="0"/>
            </a:endParaRPr>
          </a:p>
        </p:txBody>
      </p:sp>
      <p:grpSp>
        <p:nvGrpSpPr>
          <p:cNvPr id="14" name="Diagramma 9"/>
          <p:cNvGrpSpPr/>
          <p:nvPr/>
        </p:nvGrpSpPr>
        <p:grpSpPr>
          <a:xfrm>
            <a:off x="251520" y="1340768"/>
            <a:ext cx="8840604" cy="4793175"/>
            <a:chOff x="1043604" y="1556793"/>
            <a:chExt cx="8048520" cy="4793175"/>
          </a:xfrm>
          <a:solidFill>
            <a:srgbClr val="FFFF99"/>
          </a:solidFill>
        </p:grpSpPr>
        <p:sp>
          <p:nvSpPr>
            <p:cNvPr id="15" name="Rettangolo 14"/>
            <p:cNvSpPr/>
            <p:nvPr/>
          </p:nvSpPr>
          <p:spPr>
            <a:xfrm>
              <a:off x="1043604" y="1556793"/>
              <a:ext cx="7992889" cy="4793175"/>
            </a:xfrm>
            <a:prstGeom prst="rect">
              <a:avLst/>
            </a:prstGeom>
            <a:noFill/>
            <a:ln>
              <a:noFill/>
              <a:prstDash val="solid"/>
            </a:ln>
            <a:effectLst>
              <a:outerShdw dist="22997" dir="5400000" algn="tl">
                <a:srgbClr val="000000">
                  <a:alpha val="35000"/>
                </a:srgbClr>
              </a:outerShdw>
            </a:effectLst>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it-IT" sz="1800" b="0" i="0" u="none" strike="noStrike" kern="1200" cap="none" spc="0" baseline="0">
                <a:solidFill>
                  <a:srgbClr val="000000"/>
                </a:solidFill>
                <a:uFillTx/>
                <a:latin typeface="Calibri"/>
                <a:ea typeface=""/>
                <a:cs typeface=""/>
              </a:endParaRPr>
            </a:p>
          </p:txBody>
        </p:sp>
        <p:sp>
          <p:nvSpPr>
            <p:cNvPr id="16" name="Figura a mano libera 15"/>
            <p:cNvSpPr/>
            <p:nvPr/>
          </p:nvSpPr>
          <p:spPr>
            <a:xfrm>
              <a:off x="3381167" y="2584588"/>
              <a:ext cx="474335" cy="91440"/>
            </a:xfrm>
            <a:custGeom>
              <a:avLst/>
              <a:gdLst>
                <a:gd name="f0" fmla="val 10800000"/>
                <a:gd name="f1" fmla="val 5400000"/>
                <a:gd name="f2" fmla="val 180"/>
                <a:gd name="f3" fmla="val w"/>
                <a:gd name="f4" fmla="val h"/>
                <a:gd name="f5" fmla="val 0"/>
                <a:gd name="f6" fmla="val 474338"/>
                <a:gd name="f7" fmla="val 91440"/>
                <a:gd name="f8" fmla="val 45720"/>
                <a:gd name="f9" fmla="val 254269"/>
                <a:gd name="f10" fmla="val 89741"/>
                <a:gd name="f11" fmla="+- 0 0 -90"/>
                <a:gd name="f12" fmla="*/ f3 1 474338"/>
                <a:gd name="f13" fmla="*/ f4 1 91440"/>
                <a:gd name="f14" fmla="+- f7 0 f5"/>
                <a:gd name="f15" fmla="+- f6 0 f5"/>
                <a:gd name="f16" fmla="*/ f11 f0 1"/>
                <a:gd name="f17" fmla="*/ f15 1 474338"/>
                <a:gd name="f18" fmla="*/ f14 1 91440"/>
                <a:gd name="f19" fmla="*/ 0 f15 1"/>
                <a:gd name="f20" fmla="*/ 45720 f14 1"/>
                <a:gd name="f21" fmla="*/ 254269 f15 1"/>
                <a:gd name="f22" fmla="*/ 89741 f14 1"/>
                <a:gd name="f23" fmla="*/ 474338 f15 1"/>
                <a:gd name="f24" fmla="*/ f16 1 f2"/>
                <a:gd name="f25" fmla="*/ f19 1 474338"/>
                <a:gd name="f26" fmla="*/ f20 1 91440"/>
                <a:gd name="f27" fmla="*/ f21 1 474338"/>
                <a:gd name="f28" fmla="*/ f22 1 91440"/>
                <a:gd name="f29" fmla="*/ f23 1 474338"/>
                <a:gd name="f30" fmla="*/ f5 1 f17"/>
                <a:gd name="f31" fmla="*/ f6 1 f17"/>
                <a:gd name="f32" fmla="*/ f5 1 f18"/>
                <a:gd name="f33" fmla="*/ f7 1 f18"/>
                <a:gd name="f34" fmla="+- f24 0 f1"/>
                <a:gd name="f35" fmla="*/ f25 1 f17"/>
                <a:gd name="f36" fmla="*/ f26 1 f18"/>
                <a:gd name="f37" fmla="*/ f27 1 f17"/>
                <a:gd name="f38" fmla="*/ f28 1 f18"/>
                <a:gd name="f39" fmla="*/ f29 1 f17"/>
                <a:gd name="f40" fmla="*/ f30 f12 1"/>
                <a:gd name="f41" fmla="*/ f31 f12 1"/>
                <a:gd name="f42" fmla="*/ f33 f13 1"/>
                <a:gd name="f43" fmla="*/ f32 f13 1"/>
                <a:gd name="f44" fmla="*/ f35 f12 1"/>
                <a:gd name="f45" fmla="*/ f36 f13 1"/>
                <a:gd name="f46" fmla="*/ f37 f12 1"/>
                <a:gd name="f47" fmla="*/ f38 f13 1"/>
                <a:gd name="f48" fmla="*/ f39 f12 1"/>
              </a:gdLst>
              <a:ahLst/>
              <a:cxnLst>
                <a:cxn ang="3cd4">
                  <a:pos x="hc" y="t"/>
                </a:cxn>
                <a:cxn ang="0">
                  <a:pos x="r" y="vc"/>
                </a:cxn>
                <a:cxn ang="cd4">
                  <a:pos x="hc" y="b"/>
                </a:cxn>
                <a:cxn ang="cd2">
                  <a:pos x="l" y="vc"/>
                </a:cxn>
                <a:cxn ang="f34">
                  <a:pos x="f44" y="f45"/>
                </a:cxn>
                <a:cxn ang="f34">
                  <a:pos x="f46" y="f45"/>
                </a:cxn>
                <a:cxn ang="f34">
                  <a:pos x="f46" y="f47"/>
                </a:cxn>
                <a:cxn ang="f34">
                  <a:pos x="f48" y="f47"/>
                </a:cxn>
              </a:cxnLst>
              <a:rect l="f40" t="f43" r="f41" b="f42"/>
              <a:pathLst>
                <a:path w="474338" h="91440">
                  <a:moveTo>
                    <a:pt x="f5" y="f8"/>
                  </a:moveTo>
                  <a:lnTo>
                    <a:pt x="f9" y="f8"/>
                  </a:lnTo>
                  <a:lnTo>
                    <a:pt x="f9" y="f10"/>
                  </a:lnTo>
                  <a:lnTo>
                    <a:pt x="f6" y="f10"/>
                  </a:lnTo>
                </a:path>
              </a:pathLst>
            </a:custGeom>
            <a:grpFill/>
            <a:ln w="9528">
              <a:solidFill>
                <a:srgbClr val="2E2ECB"/>
              </a:solidFill>
              <a:prstDash val="solid"/>
              <a:miter/>
              <a:tailEnd type="arrow"/>
            </a:ln>
            <a:effectLst>
              <a:outerShdw dist="22997" dir="5400000" algn="tl">
                <a:srgbClr val="000000">
                  <a:alpha val="35000"/>
                </a:srgbClr>
              </a:outerShdw>
            </a:effectLst>
          </p:spPr>
          <p:txBody>
            <a:bodyPr vert="horz" wrap="square" lIns="237195" tIns="43068" rIns="237195" bIns="43068" anchor="ctr" anchorCtr="1" compatLnSpc="1"/>
            <a:lstStyle/>
            <a:p>
              <a:pPr marL="0" marR="0" lvl="0" indent="0" algn="ctr" defTabSz="1600200" rtl="0" fontAlgn="auto" hangingPunct="1">
                <a:lnSpc>
                  <a:spcPct val="90000"/>
                </a:lnSpc>
                <a:spcBef>
                  <a:spcPts val="0"/>
                </a:spcBef>
                <a:spcAft>
                  <a:spcPts val="1500"/>
                </a:spcAft>
                <a:buNone/>
                <a:tabLst/>
                <a:defRPr sz="1800" b="0" i="0" u="none" strike="noStrike" kern="0" cap="none" spc="0" baseline="0">
                  <a:solidFill>
                    <a:srgbClr val="000000"/>
                  </a:solidFill>
                  <a:uFillTx/>
                </a:defRPr>
              </a:pPr>
              <a:endParaRPr lang="it-IT" sz="3600" b="0" i="0" u="none" strike="noStrike" kern="1200" cap="none" spc="0" baseline="0">
                <a:solidFill>
                  <a:srgbClr val="000000"/>
                </a:solidFill>
                <a:uFillTx/>
                <a:latin typeface="Arial"/>
                <a:ea typeface="Arial Unicode MS"/>
                <a:cs typeface="Arial Unicode MS"/>
              </a:endParaRPr>
            </a:p>
          </p:txBody>
        </p:sp>
        <p:sp>
          <p:nvSpPr>
            <p:cNvPr id="17" name="Figura a mano libera 16"/>
            <p:cNvSpPr/>
            <p:nvPr/>
          </p:nvSpPr>
          <p:spPr>
            <a:xfrm>
              <a:off x="1144333" y="1728792"/>
              <a:ext cx="2304288" cy="1803023"/>
            </a:xfrm>
            <a:custGeom>
              <a:avLst/>
              <a:gdLst>
                <a:gd name="f0" fmla="val 10800000"/>
                <a:gd name="f1" fmla="val 5400000"/>
                <a:gd name="f2" fmla="val 180"/>
                <a:gd name="f3" fmla="val w"/>
                <a:gd name="f4" fmla="val h"/>
                <a:gd name="f5" fmla="val 0"/>
                <a:gd name="f6" fmla="val 2304288"/>
                <a:gd name="f7" fmla="val 1803027"/>
                <a:gd name="f8" fmla="+- 0 0 -90"/>
                <a:gd name="f9" fmla="*/ f3 1 2304288"/>
                <a:gd name="f10" fmla="*/ f4 1 1803027"/>
                <a:gd name="f11" fmla="+- f7 0 f5"/>
                <a:gd name="f12" fmla="+- f6 0 f5"/>
                <a:gd name="f13" fmla="*/ f8 f0 1"/>
                <a:gd name="f14" fmla="*/ f12 1 2304288"/>
                <a:gd name="f15" fmla="*/ f11 1 1803027"/>
                <a:gd name="f16" fmla="*/ 0 f12 1"/>
                <a:gd name="f17" fmla="*/ 0 f11 1"/>
                <a:gd name="f18" fmla="*/ 2304288 f12 1"/>
                <a:gd name="f19" fmla="*/ 1803027 f11 1"/>
                <a:gd name="f20" fmla="*/ f13 1 f2"/>
                <a:gd name="f21" fmla="*/ f16 1 2304288"/>
                <a:gd name="f22" fmla="*/ f17 1 1803027"/>
                <a:gd name="f23" fmla="*/ f18 1 2304288"/>
                <a:gd name="f24" fmla="*/ f19 1 1803027"/>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304288" h="1803027">
                  <a:moveTo>
                    <a:pt x="f5" y="f5"/>
                  </a:moveTo>
                  <a:lnTo>
                    <a:pt x="f6" y="f5"/>
                  </a:lnTo>
                  <a:lnTo>
                    <a:pt x="f6" y="f7"/>
                  </a:lnTo>
                  <a:lnTo>
                    <a:pt x="f5" y="f7"/>
                  </a:lnTo>
                  <a:lnTo>
                    <a:pt x="f5" y="f5"/>
                  </a:lnTo>
                  <a:close/>
                </a:path>
              </a:pathLst>
            </a:custGeom>
            <a:solidFill>
              <a:srgbClr val="FFFF99"/>
            </a:solidFill>
            <a:ln w="25402">
              <a:solidFill>
                <a:srgbClr val="2D2DB9"/>
              </a:solidFill>
              <a:prstDash val="solid"/>
              <a:miter/>
            </a:ln>
            <a:effectLst>
              <a:outerShdw dist="22997" dir="5400000" algn="tl">
                <a:srgbClr val="000000">
                  <a:alpha val="35000"/>
                </a:srgbClr>
              </a:outerShdw>
            </a:effectLst>
          </p:spPr>
          <p:txBody>
            <a:bodyPr vert="horz" wrap="square" lIns="85340" tIns="85340" rIns="85340" bIns="85340" anchor="t" anchorCtr="0" compatLnSpc="1"/>
            <a:lstStyle/>
            <a:p>
              <a:pPr marL="0" marR="0" lvl="0" indent="0" algn="l" defTabSz="533396" rtl="0" fontAlgn="auto" hangingPunct="1">
                <a:lnSpc>
                  <a:spcPct val="90000"/>
                </a:lnSpc>
                <a:spcBef>
                  <a:spcPts val="0"/>
                </a:spcBef>
                <a:spcAft>
                  <a:spcPts val="500"/>
                </a:spcAft>
                <a:buNone/>
                <a:tabLst/>
                <a:defRPr sz="1800" b="0" i="0" u="none" strike="noStrike" kern="0" cap="none" spc="0" baseline="0">
                  <a:solidFill>
                    <a:srgbClr val="000000"/>
                  </a:solidFill>
                  <a:uFillTx/>
                </a:defRPr>
              </a:pPr>
              <a:endParaRPr lang="it-IT" sz="1200" b="1" i="0" u="none" strike="noStrike" kern="1200" cap="none" spc="0" baseline="0" dirty="0" smtClean="0">
                <a:solidFill>
                  <a:srgbClr val="000000"/>
                </a:solidFill>
                <a:uFillTx/>
                <a:latin typeface="Arial"/>
                <a:ea typeface="Arial Unicode MS"/>
                <a:cs typeface="Arial Unicode MS"/>
              </a:endParaRPr>
            </a:p>
            <a:p>
              <a:pPr marL="0" marR="0" lvl="0" indent="0" algn="l" defTabSz="533396" rtl="0" fontAlgn="auto" hangingPunct="1">
                <a:lnSpc>
                  <a:spcPct val="90000"/>
                </a:lnSpc>
                <a:spcBef>
                  <a:spcPts val="0"/>
                </a:spcBef>
                <a:spcAft>
                  <a:spcPts val="500"/>
                </a:spcAft>
                <a:buNone/>
                <a:tabLst/>
                <a:defRPr sz="1800" b="0" i="0" u="none" strike="noStrike" kern="0" cap="none" spc="0" baseline="0">
                  <a:solidFill>
                    <a:srgbClr val="000000"/>
                  </a:solidFill>
                  <a:uFillTx/>
                </a:defRPr>
              </a:pPr>
              <a:endParaRPr lang="it-IT" sz="1200" b="0" i="0" u="none" strike="noStrike" kern="1200" cap="none" spc="0" baseline="0" dirty="0">
                <a:solidFill>
                  <a:srgbClr val="000000"/>
                </a:solidFill>
                <a:uFillTx/>
                <a:latin typeface="Arial"/>
                <a:ea typeface="Arial Unicode MS"/>
                <a:cs typeface="Arial Unicode MS"/>
              </a:endParaRPr>
            </a:p>
          </p:txBody>
        </p:sp>
        <p:sp>
          <p:nvSpPr>
            <p:cNvPr id="18" name="Figura a mano libera 17"/>
            <p:cNvSpPr/>
            <p:nvPr/>
          </p:nvSpPr>
          <p:spPr>
            <a:xfrm>
              <a:off x="6190396" y="2628607"/>
              <a:ext cx="499390" cy="91440"/>
            </a:xfrm>
            <a:custGeom>
              <a:avLst/>
              <a:gdLst>
                <a:gd name="f0" fmla="val 10800000"/>
                <a:gd name="f1" fmla="val 5400000"/>
                <a:gd name="f2" fmla="val 180"/>
                <a:gd name="f3" fmla="val w"/>
                <a:gd name="f4" fmla="val h"/>
                <a:gd name="f5" fmla="val 0"/>
                <a:gd name="f6" fmla="val 499386"/>
                <a:gd name="f7" fmla="val 91440"/>
                <a:gd name="f8" fmla="val 45720"/>
                <a:gd name="f9" fmla="+- 0 0 -90"/>
                <a:gd name="f10" fmla="*/ f3 1 499386"/>
                <a:gd name="f11" fmla="*/ f4 1 91440"/>
                <a:gd name="f12" fmla="+- f7 0 f5"/>
                <a:gd name="f13" fmla="+- f6 0 f5"/>
                <a:gd name="f14" fmla="*/ f9 f0 1"/>
                <a:gd name="f15" fmla="*/ f13 1 499386"/>
                <a:gd name="f16" fmla="*/ f12 1 91440"/>
                <a:gd name="f17" fmla="*/ 0 f13 1"/>
                <a:gd name="f18" fmla="*/ 45720 f12 1"/>
                <a:gd name="f19" fmla="*/ 499386 f13 1"/>
                <a:gd name="f20" fmla="*/ f14 1 f2"/>
                <a:gd name="f21" fmla="*/ f17 1 499386"/>
                <a:gd name="f22" fmla="*/ f18 1 91440"/>
                <a:gd name="f23" fmla="*/ f19 1 499386"/>
                <a:gd name="f24" fmla="*/ f5 1 f15"/>
                <a:gd name="f25" fmla="*/ f6 1 f15"/>
                <a:gd name="f26" fmla="*/ f5 1 f16"/>
                <a:gd name="f27" fmla="*/ f7 1 f16"/>
                <a:gd name="f28" fmla="+- f20 0 f1"/>
                <a:gd name="f29" fmla="*/ f21 1 f15"/>
                <a:gd name="f30" fmla="*/ f22 1 f16"/>
                <a:gd name="f31" fmla="*/ f23 1 f15"/>
                <a:gd name="f32" fmla="*/ f24 f10 1"/>
                <a:gd name="f33" fmla="*/ f25 f10 1"/>
                <a:gd name="f34" fmla="*/ f27 f11 1"/>
                <a:gd name="f35" fmla="*/ f26 f11 1"/>
                <a:gd name="f36" fmla="*/ f29 f10 1"/>
                <a:gd name="f37" fmla="*/ f30 f11 1"/>
                <a:gd name="f38" fmla="*/ f31 f10 1"/>
              </a:gdLst>
              <a:ahLst/>
              <a:cxnLst>
                <a:cxn ang="3cd4">
                  <a:pos x="hc" y="t"/>
                </a:cxn>
                <a:cxn ang="0">
                  <a:pos x="r" y="vc"/>
                </a:cxn>
                <a:cxn ang="cd4">
                  <a:pos x="hc" y="b"/>
                </a:cxn>
                <a:cxn ang="cd2">
                  <a:pos x="l" y="vc"/>
                </a:cxn>
                <a:cxn ang="f28">
                  <a:pos x="f36" y="f37"/>
                </a:cxn>
                <a:cxn ang="f28">
                  <a:pos x="f38" y="f37"/>
                </a:cxn>
              </a:cxnLst>
              <a:rect l="f32" t="f35" r="f33" b="f34"/>
              <a:pathLst>
                <a:path w="499386" h="91440">
                  <a:moveTo>
                    <a:pt x="f5" y="f8"/>
                  </a:moveTo>
                  <a:lnTo>
                    <a:pt x="f6" y="f8"/>
                  </a:lnTo>
                </a:path>
              </a:pathLst>
            </a:custGeom>
            <a:grpFill/>
            <a:ln w="9528">
              <a:solidFill>
                <a:srgbClr val="2E2ECB"/>
              </a:solidFill>
              <a:prstDash val="solid"/>
              <a:miter/>
              <a:tailEnd type="arrow"/>
            </a:ln>
            <a:effectLst>
              <a:outerShdw dist="22997" dir="5400000" algn="tl">
                <a:srgbClr val="000000">
                  <a:alpha val="35000"/>
                </a:srgbClr>
              </a:outerShdw>
            </a:effectLst>
          </p:spPr>
          <p:txBody>
            <a:bodyPr vert="horz" wrap="square" lIns="249146" tIns="43068" rIns="249146" bIns="43068" anchor="ctr" anchorCtr="1" compatLnSpc="1"/>
            <a:lstStyle/>
            <a:p>
              <a:pPr marL="0" marR="0" lvl="0" indent="0" algn="ctr" defTabSz="1600200" rtl="0" fontAlgn="auto" hangingPunct="1">
                <a:lnSpc>
                  <a:spcPct val="90000"/>
                </a:lnSpc>
                <a:spcBef>
                  <a:spcPts val="0"/>
                </a:spcBef>
                <a:spcAft>
                  <a:spcPts val="1500"/>
                </a:spcAft>
                <a:buNone/>
                <a:tabLst/>
                <a:defRPr sz="1800" b="0" i="0" u="none" strike="noStrike" kern="0" cap="none" spc="0" baseline="0">
                  <a:solidFill>
                    <a:srgbClr val="000000"/>
                  </a:solidFill>
                  <a:uFillTx/>
                </a:defRPr>
              </a:pPr>
              <a:endParaRPr lang="it-IT" sz="3600" b="0" i="0" u="none" strike="noStrike" kern="1200" cap="none" spc="0" baseline="0">
                <a:solidFill>
                  <a:srgbClr val="000000"/>
                </a:solidFill>
                <a:uFillTx/>
                <a:latin typeface="Arial"/>
                <a:ea typeface="Arial Unicode MS"/>
                <a:cs typeface="Arial Unicode MS"/>
              </a:endParaRPr>
            </a:p>
          </p:txBody>
        </p:sp>
        <p:sp>
          <p:nvSpPr>
            <p:cNvPr id="19" name="Figura a mano libera 18"/>
            <p:cNvSpPr/>
            <p:nvPr/>
          </p:nvSpPr>
          <p:spPr>
            <a:xfrm>
              <a:off x="3953561" y="1772811"/>
              <a:ext cx="2304288" cy="1803023"/>
            </a:xfrm>
            <a:custGeom>
              <a:avLst/>
              <a:gdLst>
                <a:gd name="f0" fmla="val 10800000"/>
                <a:gd name="f1" fmla="val 5400000"/>
                <a:gd name="f2" fmla="val 180"/>
                <a:gd name="f3" fmla="val w"/>
                <a:gd name="f4" fmla="val h"/>
                <a:gd name="f5" fmla="val 0"/>
                <a:gd name="f6" fmla="val 2304288"/>
                <a:gd name="f7" fmla="val 1803027"/>
                <a:gd name="f8" fmla="+- 0 0 -90"/>
                <a:gd name="f9" fmla="*/ f3 1 2304288"/>
                <a:gd name="f10" fmla="*/ f4 1 1803027"/>
                <a:gd name="f11" fmla="+- f7 0 f5"/>
                <a:gd name="f12" fmla="+- f6 0 f5"/>
                <a:gd name="f13" fmla="*/ f8 f0 1"/>
                <a:gd name="f14" fmla="*/ f12 1 2304288"/>
                <a:gd name="f15" fmla="*/ f11 1 1803027"/>
                <a:gd name="f16" fmla="*/ 0 f12 1"/>
                <a:gd name="f17" fmla="*/ 0 f11 1"/>
                <a:gd name="f18" fmla="*/ 2304288 f12 1"/>
                <a:gd name="f19" fmla="*/ 1803027 f11 1"/>
                <a:gd name="f20" fmla="*/ f13 1 f2"/>
                <a:gd name="f21" fmla="*/ f16 1 2304288"/>
                <a:gd name="f22" fmla="*/ f17 1 1803027"/>
                <a:gd name="f23" fmla="*/ f18 1 2304288"/>
                <a:gd name="f24" fmla="*/ f19 1 1803027"/>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304288" h="1803027">
                  <a:moveTo>
                    <a:pt x="f5" y="f5"/>
                  </a:moveTo>
                  <a:lnTo>
                    <a:pt x="f6" y="f5"/>
                  </a:lnTo>
                  <a:lnTo>
                    <a:pt x="f6" y="f7"/>
                  </a:lnTo>
                  <a:lnTo>
                    <a:pt x="f5" y="f7"/>
                  </a:lnTo>
                  <a:lnTo>
                    <a:pt x="f5" y="f5"/>
                  </a:lnTo>
                  <a:close/>
                </a:path>
              </a:pathLst>
            </a:custGeom>
            <a:solidFill>
              <a:srgbClr val="FFFF99"/>
            </a:solidFill>
            <a:ln w="25402">
              <a:solidFill>
                <a:srgbClr val="2D2DB9"/>
              </a:solidFill>
              <a:prstDash val="solid"/>
              <a:miter/>
            </a:ln>
            <a:effectLst>
              <a:outerShdw dist="22997" dir="5400000" algn="tl">
                <a:srgbClr val="000000">
                  <a:alpha val="35000"/>
                </a:srgbClr>
              </a:outerShdw>
            </a:effectLst>
          </p:spPr>
          <p:txBody>
            <a:bodyPr vert="horz" wrap="square" lIns="85340" tIns="85340" rIns="85340" bIns="85340" anchor="t" anchorCtr="0" compatLnSpc="1"/>
            <a:lstStyle/>
            <a:p>
              <a:pPr marL="0" marR="0" lvl="0" indent="0" algn="l" defTabSz="533396" rtl="0" fontAlgn="auto" hangingPunct="1">
                <a:lnSpc>
                  <a:spcPct val="90000"/>
                </a:lnSpc>
                <a:spcBef>
                  <a:spcPts val="0"/>
                </a:spcBef>
                <a:spcAft>
                  <a:spcPts val="500"/>
                </a:spcAft>
                <a:buNone/>
                <a:tabLst/>
                <a:defRPr sz="1800" b="0" i="0" u="none" strike="noStrike" kern="0" cap="none" spc="0" baseline="0">
                  <a:solidFill>
                    <a:srgbClr val="000000"/>
                  </a:solidFill>
                  <a:uFillTx/>
                </a:defRPr>
              </a:pPr>
              <a:endParaRPr lang="it-IT" sz="1200" b="0" i="0" u="none" strike="noStrike" kern="1200" cap="none" spc="0" baseline="0" dirty="0">
                <a:solidFill>
                  <a:srgbClr val="000000"/>
                </a:solidFill>
                <a:uFillTx/>
                <a:latin typeface="Arial"/>
                <a:ea typeface="Arial Unicode MS"/>
                <a:cs typeface="Arial Unicode MS"/>
              </a:endParaRPr>
            </a:p>
          </p:txBody>
        </p:sp>
        <p:sp>
          <p:nvSpPr>
            <p:cNvPr id="20" name="Figura a mano libera 19"/>
            <p:cNvSpPr/>
            <p:nvPr/>
          </p:nvSpPr>
          <p:spPr>
            <a:xfrm>
              <a:off x="2205779" y="3574042"/>
              <a:ext cx="5668548" cy="499390"/>
            </a:xfrm>
            <a:custGeom>
              <a:avLst/>
              <a:gdLst>
                <a:gd name="f0" fmla="val 10800000"/>
                <a:gd name="f1" fmla="val 5400000"/>
                <a:gd name="f2" fmla="val 180"/>
                <a:gd name="f3" fmla="val w"/>
                <a:gd name="f4" fmla="val h"/>
                <a:gd name="f5" fmla="val 0"/>
                <a:gd name="f6" fmla="val 5668550"/>
                <a:gd name="f7" fmla="val 499386"/>
                <a:gd name="f8" fmla="val 266793"/>
                <a:gd name="f9" fmla="+- 0 0 -90"/>
                <a:gd name="f10" fmla="*/ f3 1 5668550"/>
                <a:gd name="f11" fmla="*/ f4 1 499386"/>
                <a:gd name="f12" fmla="+- f7 0 f5"/>
                <a:gd name="f13" fmla="+- f6 0 f5"/>
                <a:gd name="f14" fmla="*/ f9 f0 1"/>
                <a:gd name="f15" fmla="*/ f13 1 5668550"/>
                <a:gd name="f16" fmla="*/ f12 1 499386"/>
                <a:gd name="f17" fmla="*/ 5668550 f13 1"/>
                <a:gd name="f18" fmla="*/ 0 f12 1"/>
                <a:gd name="f19" fmla="*/ 266793 f12 1"/>
                <a:gd name="f20" fmla="*/ 0 f13 1"/>
                <a:gd name="f21" fmla="*/ 499386 f12 1"/>
                <a:gd name="f22" fmla="*/ f14 1 f2"/>
                <a:gd name="f23" fmla="*/ f17 1 5668550"/>
                <a:gd name="f24" fmla="*/ f18 1 499386"/>
                <a:gd name="f25" fmla="*/ f19 1 499386"/>
                <a:gd name="f26" fmla="*/ f20 1 5668550"/>
                <a:gd name="f27" fmla="*/ f21 1 499386"/>
                <a:gd name="f28" fmla="*/ f5 1 f15"/>
                <a:gd name="f29" fmla="*/ f6 1 f15"/>
                <a:gd name="f30" fmla="*/ f5 1 f16"/>
                <a:gd name="f31" fmla="*/ f7 1 f16"/>
                <a:gd name="f32" fmla="+- f22 0 f1"/>
                <a:gd name="f33" fmla="*/ f23 1 f15"/>
                <a:gd name="f34" fmla="*/ f24 1 f16"/>
                <a:gd name="f35" fmla="*/ f25 1 f16"/>
                <a:gd name="f36" fmla="*/ f26 1 f15"/>
                <a:gd name="f37" fmla="*/ f27 1 f16"/>
                <a:gd name="f38" fmla="*/ f28 f10 1"/>
                <a:gd name="f39" fmla="*/ f29 f10 1"/>
                <a:gd name="f40" fmla="*/ f31 f11 1"/>
                <a:gd name="f41" fmla="*/ f30 f11 1"/>
                <a:gd name="f42" fmla="*/ f33 f10 1"/>
                <a:gd name="f43" fmla="*/ f34 f11 1"/>
                <a:gd name="f44" fmla="*/ f35 f11 1"/>
                <a:gd name="f45" fmla="*/ f36 f10 1"/>
                <a:gd name="f46" fmla="*/ f37 f11 1"/>
              </a:gdLst>
              <a:ahLst/>
              <a:cxnLst>
                <a:cxn ang="3cd4">
                  <a:pos x="hc" y="t"/>
                </a:cxn>
                <a:cxn ang="0">
                  <a:pos x="r" y="vc"/>
                </a:cxn>
                <a:cxn ang="cd4">
                  <a:pos x="hc" y="b"/>
                </a:cxn>
                <a:cxn ang="cd2">
                  <a:pos x="l" y="vc"/>
                </a:cxn>
                <a:cxn ang="f32">
                  <a:pos x="f42" y="f43"/>
                </a:cxn>
                <a:cxn ang="f32">
                  <a:pos x="f42" y="f44"/>
                </a:cxn>
                <a:cxn ang="f32">
                  <a:pos x="f45" y="f44"/>
                </a:cxn>
                <a:cxn ang="f32">
                  <a:pos x="f45" y="f46"/>
                </a:cxn>
              </a:cxnLst>
              <a:rect l="f38" t="f41" r="f39" b="f40"/>
              <a:pathLst>
                <a:path w="5668550" h="499386">
                  <a:moveTo>
                    <a:pt x="f6" y="f5"/>
                  </a:moveTo>
                  <a:lnTo>
                    <a:pt x="f6" y="f8"/>
                  </a:lnTo>
                  <a:lnTo>
                    <a:pt x="f5" y="f8"/>
                  </a:lnTo>
                  <a:lnTo>
                    <a:pt x="f5" y="f7"/>
                  </a:lnTo>
                </a:path>
              </a:pathLst>
            </a:custGeom>
            <a:grpFill/>
            <a:ln w="9528">
              <a:solidFill>
                <a:srgbClr val="2E2ECB"/>
              </a:solidFill>
              <a:prstDash val="solid"/>
              <a:miter/>
              <a:tailEnd type="arrow"/>
            </a:ln>
            <a:effectLst>
              <a:outerShdw dist="22997" dir="5400000" algn="tl">
                <a:srgbClr val="000000">
                  <a:alpha val="35000"/>
                </a:srgbClr>
              </a:outerShdw>
            </a:effectLst>
          </p:spPr>
          <p:txBody>
            <a:bodyPr vert="horz" wrap="square" lIns="2704639" tIns="247043" rIns="2704639" bIns="247043" anchor="ctr" anchorCtr="1" compatLnSpc="1"/>
            <a:lstStyle/>
            <a:p>
              <a:pPr marL="0" marR="0" lvl="0" indent="0" algn="ctr" defTabSz="1600200" rtl="0" fontAlgn="auto" hangingPunct="1">
                <a:lnSpc>
                  <a:spcPct val="90000"/>
                </a:lnSpc>
                <a:spcBef>
                  <a:spcPts val="0"/>
                </a:spcBef>
                <a:spcAft>
                  <a:spcPts val="1500"/>
                </a:spcAft>
                <a:buNone/>
                <a:tabLst/>
                <a:defRPr sz="1800" b="0" i="0" u="none" strike="noStrike" kern="0" cap="none" spc="0" baseline="0">
                  <a:solidFill>
                    <a:srgbClr val="000000"/>
                  </a:solidFill>
                  <a:uFillTx/>
                </a:defRPr>
              </a:pPr>
              <a:endParaRPr lang="it-IT" sz="3600" b="0" i="0" u="none" strike="noStrike" kern="1200" cap="none" spc="0" baseline="0">
                <a:solidFill>
                  <a:srgbClr val="000000"/>
                </a:solidFill>
                <a:uFillTx/>
                <a:latin typeface="Arial"/>
                <a:ea typeface="Arial Unicode MS"/>
                <a:cs typeface="Arial Unicode MS"/>
              </a:endParaRPr>
            </a:p>
          </p:txBody>
        </p:sp>
        <p:sp>
          <p:nvSpPr>
            <p:cNvPr id="21" name="Figura a mano libera 20"/>
            <p:cNvSpPr/>
            <p:nvPr/>
          </p:nvSpPr>
          <p:spPr>
            <a:xfrm>
              <a:off x="6787836" y="1772811"/>
              <a:ext cx="2304288" cy="1803023"/>
            </a:xfrm>
            <a:custGeom>
              <a:avLst/>
              <a:gdLst>
                <a:gd name="f0" fmla="val 10800000"/>
                <a:gd name="f1" fmla="val 5400000"/>
                <a:gd name="f2" fmla="val 180"/>
                <a:gd name="f3" fmla="val w"/>
                <a:gd name="f4" fmla="val h"/>
                <a:gd name="f5" fmla="val 0"/>
                <a:gd name="f6" fmla="val 2304288"/>
                <a:gd name="f7" fmla="val 1803027"/>
                <a:gd name="f8" fmla="+- 0 0 -90"/>
                <a:gd name="f9" fmla="*/ f3 1 2304288"/>
                <a:gd name="f10" fmla="*/ f4 1 1803027"/>
                <a:gd name="f11" fmla="+- f7 0 f5"/>
                <a:gd name="f12" fmla="+- f6 0 f5"/>
                <a:gd name="f13" fmla="*/ f8 f0 1"/>
                <a:gd name="f14" fmla="*/ f12 1 2304288"/>
                <a:gd name="f15" fmla="*/ f11 1 1803027"/>
                <a:gd name="f16" fmla="*/ 0 f12 1"/>
                <a:gd name="f17" fmla="*/ 0 f11 1"/>
                <a:gd name="f18" fmla="*/ 2304288 f12 1"/>
                <a:gd name="f19" fmla="*/ 1803027 f11 1"/>
                <a:gd name="f20" fmla="*/ f13 1 f2"/>
                <a:gd name="f21" fmla="*/ f16 1 2304288"/>
                <a:gd name="f22" fmla="*/ f17 1 1803027"/>
                <a:gd name="f23" fmla="*/ f18 1 2304288"/>
                <a:gd name="f24" fmla="*/ f19 1 1803027"/>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304288" h="1803027">
                  <a:moveTo>
                    <a:pt x="f5" y="f5"/>
                  </a:moveTo>
                  <a:lnTo>
                    <a:pt x="f6" y="f5"/>
                  </a:lnTo>
                  <a:lnTo>
                    <a:pt x="f6" y="f7"/>
                  </a:lnTo>
                  <a:lnTo>
                    <a:pt x="f5" y="f7"/>
                  </a:lnTo>
                  <a:lnTo>
                    <a:pt x="f5" y="f5"/>
                  </a:lnTo>
                  <a:close/>
                </a:path>
              </a:pathLst>
            </a:custGeom>
            <a:solidFill>
              <a:srgbClr val="FFFF99"/>
            </a:solidFill>
            <a:ln w="25402">
              <a:solidFill>
                <a:srgbClr val="2D2DB9"/>
              </a:solidFill>
              <a:prstDash val="solid"/>
              <a:miter/>
            </a:ln>
            <a:effectLst>
              <a:outerShdw dist="22997" dir="5400000" algn="tl">
                <a:srgbClr val="000000">
                  <a:alpha val="35000"/>
                </a:srgbClr>
              </a:outerShdw>
            </a:effectLst>
          </p:spPr>
          <p:txBody>
            <a:bodyPr vert="horz" wrap="square" lIns="85340" tIns="85340" rIns="85340" bIns="85340" anchor="t" anchorCtr="0" compatLnSpc="1"/>
            <a:lstStyle/>
            <a:p>
              <a:pPr marL="0" marR="0" lvl="0" indent="0" algn="l" defTabSz="533396" rtl="0" fontAlgn="auto" hangingPunct="1">
                <a:lnSpc>
                  <a:spcPct val="90000"/>
                </a:lnSpc>
                <a:spcBef>
                  <a:spcPts val="0"/>
                </a:spcBef>
                <a:spcAft>
                  <a:spcPts val="500"/>
                </a:spcAft>
                <a:buNone/>
                <a:tabLst/>
                <a:defRPr sz="1800" b="0" i="0" u="none" strike="noStrike" kern="0" cap="none" spc="0" baseline="0">
                  <a:solidFill>
                    <a:srgbClr val="000000"/>
                  </a:solidFill>
                  <a:uFillTx/>
                </a:defRPr>
              </a:pPr>
              <a:endParaRPr lang="it-IT" sz="1200" b="0" i="0" u="none" strike="noStrike" kern="1200" cap="none" spc="0" baseline="0" dirty="0">
                <a:solidFill>
                  <a:srgbClr val="000000"/>
                </a:solidFill>
                <a:uFillTx/>
                <a:latin typeface="Arial"/>
                <a:ea typeface="Arial Unicode MS"/>
                <a:cs typeface="Arial Unicode MS"/>
              </a:endParaRPr>
            </a:p>
          </p:txBody>
        </p:sp>
        <p:sp>
          <p:nvSpPr>
            <p:cNvPr id="22" name="Figura a mano libera 21"/>
            <p:cNvSpPr/>
            <p:nvPr/>
          </p:nvSpPr>
          <p:spPr>
            <a:xfrm>
              <a:off x="3356122" y="5074170"/>
              <a:ext cx="499390" cy="91440"/>
            </a:xfrm>
            <a:custGeom>
              <a:avLst/>
              <a:gdLst>
                <a:gd name="f0" fmla="val 10800000"/>
                <a:gd name="f1" fmla="val 5400000"/>
                <a:gd name="f2" fmla="val 180"/>
                <a:gd name="f3" fmla="val w"/>
                <a:gd name="f4" fmla="val h"/>
                <a:gd name="f5" fmla="val 0"/>
                <a:gd name="f6" fmla="val 499386"/>
                <a:gd name="f7" fmla="val 91440"/>
                <a:gd name="f8" fmla="val 45720"/>
                <a:gd name="f9" fmla="+- 0 0 -90"/>
                <a:gd name="f10" fmla="*/ f3 1 499386"/>
                <a:gd name="f11" fmla="*/ f4 1 91440"/>
                <a:gd name="f12" fmla="+- f7 0 f5"/>
                <a:gd name="f13" fmla="+- f6 0 f5"/>
                <a:gd name="f14" fmla="*/ f9 f0 1"/>
                <a:gd name="f15" fmla="*/ f13 1 499386"/>
                <a:gd name="f16" fmla="*/ f12 1 91440"/>
                <a:gd name="f17" fmla="*/ 0 f13 1"/>
                <a:gd name="f18" fmla="*/ 45720 f12 1"/>
                <a:gd name="f19" fmla="*/ 499386 f13 1"/>
                <a:gd name="f20" fmla="*/ f14 1 f2"/>
                <a:gd name="f21" fmla="*/ f17 1 499386"/>
                <a:gd name="f22" fmla="*/ f18 1 91440"/>
                <a:gd name="f23" fmla="*/ f19 1 499386"/>
                <a:gd name="f24" fmla="*/ f5 1 f15"/>
                <a:gd name="f25" fmla="*/ f6 1 f15"/>
                <a:gd name="f26" fmla="*/ f5 1 f16"/>
                <a:gd name="f27" fmla="*/ f7 1 f16"/>
                <a:gd name="f28" fmla="+- f20 0 f1"/>
                <a:gd name="f29" fmla="*/ f21 1 f15"/>
                <a:gd name="f30" fmla="*/ f22 1 f16"/>
                <a:gd name="f31" fmla="*/ f23 1 f15"/>
                <a:gd name="f32" fmla="*/ f24 f10 1"/>
                <a:gd name="f33" fmla="*/ f25 f10 1"/>
                <a:gd name="f34" fmla="*/ f27 f11 1"/>
                <a:gd name="f35" fmla="*/ f26 f11 1"/>
                <a:gd name="f36" fmla="*/ f29 f10 1"/>
                <a:gd name="f37" fmla="*/ f30 f11 1"/>
                <a:gd name="f38" fmla="*/ f31 f10 1"/>
              </a:gdLst>
              <a:ahLst/>
              <a:cxnLst>
                <a:cxn ang="3cd4">
                  <a:pos x="hc" y="t"/>
                </a:cxn>
                <a:cxn ang="0">
                  <a:pos x="r" y="vc"/>
                </a:cxn>
                <a:cxn ang="cd4">
                  <a:pos x="hc" y="b"/>
                </a:cxn>
                <a:cxn ang="cd2">
                  <a:pos x="l" y="vc"/>
                </a:cxn>
                <a:cxn ang="f28">
                  <a:pos x="f36" y="f37"/>
                </a:cxn>
                <a:cxn ang="f28">
                  <a:pos x="f38" y="f37"/>
                </a:cxn>
              </a:cxnLst>
              <a:rect l="f32" t="f35" r="f33" b="f34"/>
              <a:pathLst>
                <a:path w="499386" h="91440">
                  <a:moveTo>
                    <a:pt x="f5" y="f8"/>
                  </a:moveTo>
                  <a:lnTo>
                    <a:pt x="f6" y="f8"/>
                  </a:lnTo>
                </a:path>
              </a:pathLst>
            </a:custGeom>
            <a:grpFill/>
            <a:ln w="9528">
              <a:solidFill>
                <a:srgbClr val="2E2ECB"/>
              </a:solidFill>
              <a:prstDash val="solid"/>
              <a:miter/>
              <a:tailEnd type="arrow"/>
            </a:ln>
            <a:effectLst>
              <a:outerShdw dist="22997" dir="5400000" algn="tl">
                <a:srgbClr val="000000">
                  <a:alpha val="35000"/>
                </a:srgbClr>
              </a:outerShdw>
            </a:effectLst>
          </p:spPr>
          <p:txBody>
            <a:bodyPr vert="horz" wrap="square" lIns="249146" tIns="43068" rIns="249146" bIns="43068" anchor="ctr" anchorCtr="1" compatLnSpc="1"/>
            <a:lstStyle/>
            <a:p>
              <a:pPr marL="0" marR="0" lvl="0" indent="0" algn="ctr" defTabSz="1600200" rtl="0" fontAlgn="auto" hangingPunct="1">
                <a:lnSpc>
                  <a:spcPct val="90000"/>
                </a:lnSpc>
                <a:spcBef>
                  <a:spcPts val="0"/>
                </a:spcBef>
                <a:spcAft>
                  <a:spcPts val="1500"/>
                </a:spcAft>
                <a:buNone/>
                <a:tabLst/>
                <a:defRPr sz="1800" b="0" i="0" u="none" strike="noStrike" kern="0" cap="none" spc="0" baseline="0">
                  <a:solidFill>
                    <a:srgbClr val="000000"/>
                  </a:solidFill>
                  <a:uFillTx/>
                </a:defRPr>
              </a:pPr>
              <a:endParaRPr lang="it-IT" sz="3600" b="0" i="0" u="none" strike="noStrike" kern="1200" cap="none" spc="0" baseline="0">
                <a:solidFill>
                  <a:srgbClr val="000000"/>
                </a:solidFill>
                <a:uFillTx/>
                <a:latin typeface="Arial"/>
                <a:ea typeface="Arial Unicode MS"/>
                <a:cs typeface="Arial Unicode MS"/>
              </a:endParaRPr>
            </a:p>
          </p:txBody>
        </p:sp>
        <p:sp>
          <p:nvSpPr>
            <p:cNvPr id="23" name="Figura a mano libera 22"/>
            <p:cNvSpPr/>
            <p:nvPr/>
          </p:nvSpPr>
          <p:spPr>
            <a:xfrm>
              <a:off x="1119287" y="4105820"/>
              <a:ext cx="2304288" cy="2028120"/>
            </a:xfrm>
            <a:custGeom>
              <a:avLst/>
              <a:gdLst>
                <a:gd name="f0" fmla="val 10800000"/>
                <a:gd name="f1" fmla="val 5400000"/>
                <a:gd name="f2" fmla="val 180"/>
                <a:gd name="f3" fmla="val w"/>
                <a:gd name="f4" fmla="val h"/>
                <a:gd name="f5" fmla="val 0"/>
                <a:gd name="f6" fmla="val 2304288"/>
                <a:gd name="f7" fmla="val 2028124"/>
                <a:gd name="f8" fmla="+- 0 0 -90"/>
                <a:gd name="f9" fmla="*/ f3 1 2304288"/>
                <a:gd name="f10" fmla="*/ f4 1 2028124"/>
                <a:gd name="f11" fmla="+- f7 0 f5"/>
                <a:gd name="f12" fmla="+- f6 0 f5"/>
                <a:gd name="f13" fmla="*/ f8 f0 1"/>
                <a:gd name="f14" fmla="*/ f12 1 2304288"/>
                <a:gd name="f15" fmla="*/ f11 1 2028124"/>
                <a:gd name="f16" fmla="*/ 0 f12 1"/>
                <a:gd name="f17" fmla="*/ 0 f11 1"/>
                <a:gd name="f18" fmla="*/ 2304288 f12 1"/>
                <a:gd name="f19" fmla="*/ 2028124 f11 1"/>
                <a:gd name="f20" fmla="*/ f13 1 f2"/>
                <a:gd name="f21" fmla="*/ f16 1 2304288"/>
                <a:gd name="f22" fmla="*/ f17 1 2028124"/>
                <a:gd name="f23" fmla="*/ f18 1 2304288"/>
                <a:gd name="f24" fmla="*/ f19 1 2028124"/>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304288" h="2028124">
                  <a:moveTo>
                    <a:pt x="f5" y="f5"/>
                  </a:moveTo>
                  <a:lnTo>
                    <a:pt x="f6" y="f5"/>
                  </a:lnTo>
                  <a:lnTo>
                    <a:pt x="f6" y="f7"/>
                  </a:lnTo>
                  <a:lnTo>
                    <a:pt x="f5" y="f7"/>
                  </a:lnTo>
                  <a:lnTo>
                    <a:pt x="f5" y="f5"/>
                  </a:lnTo>
                  <a:close/>
                </a:path>
              </a:pathLst>
            </a:custGeom>
            <a:solidFill>
              <a:srgbClr val="FFFF99"/>
            </a:solidFill>
            <a:ln w="25402">
              <a:solidFill>
                <a:srgbClr val="2D2DB9"/>
              </a:solidFill>
              <a:prstDash val="solid"/>
              <a:miter/>
            </a:ln>
            <a:effectLst>
              <a:outerShdw dist="22997" dir="5400000" algn="tl">
                <a:srgbClr val="000000">
                  <a:alpha val="35000"/>
                </a:srgbClr>
              </a:outerShdw>
            </a:effectLst>
          </p:spPr>
          <p:txBody>
            <a:bodyPr vert="horz" wrap="square" lIns="85340" tIns="85340" rIns="85340" bIns="85340" anchor="t" anchorCtr="0" compatLnSpc="1"/>
            <a:lstStyle/>
            <a:p>
              <a:pPr marL="0" marR="0" lvl="0" indent="0" algn="l" defTabSz="533396" rtl="0" fontAlgn="auto" hangingPunct="1">
                <a:lnSpc>
                  <a:spcPct val="90000"/>
                </a:lnSpc>
                <a:spcBef>
                  <a:spcPts val="0"/>
                </a:spcBef>
                <a:spcAft>
                  <a:spcPts val="500"/>
                </a:spcAft>
                <a:buNone/>
                <a:tabLst/>
                <a:defRPr sz="1800" b="0" i="0" u="none" strike="noStrike" kern="0" cap="none" spc="0" baseline="0">
                  <a:solidFill>
                    <a:srgbClr val="000000"/>
                  </a:solidFill>
                  <a:uFillTx/>
                </a:defRPr>
              </a:pPr>
              <a:endParaRPr lang="it-IT" sz="1200" b="0" i="0" u="none" strike="noStrike" kern="1200" cap="none" spc="0" baseline="0" dirty="0">
                <a:solidFill>
                  <a:srgbClr val="000000"/>
                </a:solidFill>
                <a:uFillTx/>
                <a:latin typeface="Arial"/>
                <a:ea typeface="Arial Unicode MS"/>
                <a:cs typeface="Arial Unicode MS"/>
              </a:endParaRPr>
            </a:p>
          </p:txBody>
        </p:sp>
        <p:sp>
          <p:nvSpPr>
            <p:cNvPr id="24" name="Figura a mano libera 23"/>
            <p:cNvSpPr/>
            <p:nvPr/>
          </p:nvSpPr>
          <p:spPr>
            <a:xfrm>
              <a:off x="6190396" y="5074170"/>
              <a:ext cx="499390" cy="91440"/>
            </a:xfrm>
            <a:custGeom>
              <a:avLst/>
              <a:gdLst>
                <a:gd name="f0" fmla="val 10800000"/>
                <a:gd name="f1" fmla="val 5400000"/>
                <a:gd name="f2" fmla="val 180"/>
                <a:gd name="f3" fmla="val w"/>
                <a:gd name="f4" fmla="val h"/>
                <a:gd name="f5" fmla="val 0"/>
                <a:gd name="f6" fmla="val 499386"/>
                <a:gd name="f7" fmla="val 91440"/>
                <a:gd name="f8" fmla="val 45720"/>
                <a:gd name="f9" fmla="val 266793"/>
                <a:gd name="f10" fmla="val 47710"/>
                <a:gd name="f11" fmla="+- 0 0 -90"/>
                <a:gd name="f12" fmla="*/ f3 1 499386"/>
                <a:gd name="f13" fmla="*/ f4 1 91440"/>
                <a:gd name="f14" fmla="+- f7 0 f5"/>
                <a:gd name="f15" fmla="+- f6 0 f5"/>
                <a:gd name="f16" fmla="*/ f11 f0 1"/>
                <a:gd name="f17" fmla="*/ f15 1 499386"/>
                <a:gd name="f18" fmla="*/ f14 1 91440"/>
                <a:gd name="f19" fmla="*/ 0 f15 1"/>
                <a:gd name="f20" fmla="*/ 45720 f14 1"/>
                <a:gd name="f21" fmla="*/ 266793 f15 1"/>
                <a:gd name="f22" fmla="*/ 47710 f14 1"/>
                <a:gd name="f23" fmla="*/ 499386 f15 1"/>
                <a:gd name="f24" fmla="*/ f16 1 f2"/>
                <a:gd name="f25" fmla="*/ f19 1 499386"/>
                <a:gd name="f26" fmla="*/ f20 1 91440"/>
                <a:gd name="f27" fmla="*/ f21 1 499386"/>
                <a:gd name="f28" fmla="*/ f22 1 91440"/>
                <a:gd name="f29" fmla="*/ f23 1 499386"/>
                <a:gd name="f30" fmla="*/ f5 1 f17"/>
                <a:gd name="f31" fmla="*/ f6 1 f17"/>
                <a:gd name="f32" fmla="*/ f5 1 f18"/>
                <a:gd name="f33" fmla="*/ f7 1 f18"/>
                <a:gd name="f34" fmla="+- f24 0 f1"/>
                <a:gd name="f35" fmla="*/ f25 1 f17"/>
                <a:gd name="f36" fmla="*/ f26 1 f18"/>
                <a:gd name="f37" fmla="*/ f27 1 f17"/>
                <a:gd name="f38" fmla="*/ f28 1 f18"/>
                <a:gd name="f39" fmla="*/ f29 1 f17"/>
                <a:gd name="f40" fmla="*/ f30 f12 1"/>
                <a:gd name="f41" fmla="*/ f31 f12 1"/>
                <a:gd name="f42" fmla="*/ f33 f13 1"/>
                <a:gd name="f43" fmla="*/ f32 f13 1"/>
                <a:gd name="f44" fmla="*/ f35 f12 1"/>
                <a:gd name="f45" fmla="*/ f36 f13 1"/>
                <a:gd name="f46" fmla="*/ f37 f12 1"/>
                <a:gd name="f47" fmla="*/ f38 f13 1"/>
                <a:gd name="f48" fmla="*/ f39 f12 1"/>
              </a:gdLst>
              <a:ahLst/>
              <a:cxnLst>
                <a:cxn ang="3cd4">
                  <a:pos x="hc" y="t"/>
                </a:cxn>
                <a:cxn ang="0">
                  <a:pos x="r" y="vc"/>
                </a:cxn>
                <a:cxn ang="cd4">
                  <a:pos x="hc" y="b"/>
                </a:cxn>
                <a:cxn ang="cd2">
                  <a:pos x="l" y="vc"/>
                </a:cxn>
                <a:cxn ang="f34">
                  <a:pos x="f44" y="f45"/>
                </a:cxn>
                <a:cxn ang="f34">
                  <a:pos x="f46" y="f45"/>
                </a:cxn>
                <a:cxn ang="f34">
                  <a:pos x="f46" y="f47"/>
                </a:cxn>
                <a:cxn ang="f34">
                  <a:pos x="f48" y="f47"/>
                </a:cxn>
              </a:cxnLst>
              <a:rect l="f40" t="f43" r="f41" b="f42"/>
              <a:pathLst>
                <a:path w="499386" h="91440">
                  <a:moveTo>
                    <a:pt x="f5" y="f8"/>
                  </a:moveTo>
                  <a:lnTo>
                    <a:pt x="f9" y="f8"/>
                  </a:lnTo>
                  <a:lnTo>
                    <a:pt x="f9" y="f10"/>
                  </a:lnTo>
                  <a:lnTo>
                    <a:pt x="f6" y="f10"/>
                  </a:lnTo>
                </a:path>
              </a:pathLst>
            </a:custGeom>
            <a:grpFill/>
            <a:ln w="9528">
              <a:solidFill>
                <a:srgbClr val="2E2ECB"/>
              </a:solidFill>
              <a:prstDash val="solid"/>
              <a:miter/>
              <a:tailEnd type="arrow"/>
            </a:ln>
            <a:effectLst>
              <a:outerShdw dist="22997" dir="5400000" algn="tl">
                <a:srgbClr val="000000">
                  <a:alpha val="35000"/>
                </a:srgbClr>
              </a:outerShdw>
            </a:effectLst>
          </p:spPr>
          <p:txBody>
            <a:bodyPr vert="horz" wrap="square" lIns="249146" tIns="43068" rIns="249146" bIns="43068" anchor="ctr" anchorCtr="1" compatLnSpc="1"/>
            <a:lstStyle/>
            <a:p>
              <a:pPr marL="0" marR="0" lvl="0" indent="0" algn="ctr" defTabSz="1244598" rtl="0" fontAlgn="auto" hangingPunct="1">
                <a:lnSpc>
                  <a:spcPct val="90000"/>
                </a:lnSpc>
                <a:spcBef>
                  <a:spcPts val="0"/>
                </a:spcBef>
                <a:spcAft>
                  <a:spcPts val="1200"/>
                </a:spcAft>
                <a:buNone/>
                <a:tabLst/>
                <a:defRPr sz="1800" b="0" i="0" u="none" strike="noStrike" kern="0" cap="none" spc="0" baseline="0">
                  <a:solidFill>
                    <a:srgbClr val="000000"/>
                  </a:solidFill>
                  <a:uFillTx/>
                </a:defRPr>
              </a:pPr>
              <a:endParaRPr lang="it-IT" sz="2800" b="0" i="0" u="none" strike="noStrike" kern="1200" cap="none" spc="0" baseline="0">
                <a:solidFill>
                  <a:srgbClr val="000000"/>
                </a:solidFill>
                <a:uFillTx/>
                <a:latin typeface="Arial"/>
                <a:ea typeface="Arial Unicode MS"/>
                <a:cs typeface="Arial Unicode MS"/>
              </a:endParaRPr>
            </a:p>
          </p:txBody>
        </p:sp>
        <p:sp>
          <p:nvSpPr>
            <p:cNvPr id="25" name="Figura a mano libera 24"/>
            <p:cNvSpPr/>
            <p:nvPr/>
          </p:nvSpPr>
          <p:spPr>
            <a:xfrm>
              <a:off x="3887909" y="4105820"/>
              <a:ext cx="2304288" cy="2028120"/>
            </a:xfrm>
            <a:custGeom>
              <a:avLst/>
              <a:gdLst>
                <a:gd name="f0" fmla="val 10800000"/>
                <a:gd name="f1" fmla="val 5400000"/>
                <a:gd name="f2" fmla="val 180"/>
                <a:gd name="f3" fmla="val w"/>
                <a:gd name="f4" fmla="val h"/>
                <a:gd name="f5" fmla="val 0"/>
                <a:gd name="f6" fmla="val 2304288"/>
                <a:gd name="f7" fmla="val 2028124"/>
                <a:gd name="f8" fmla="+- 0 0 -90"/>
                <a:gd name="f9" fmla="*/ f3 1 2304288"/>
                <a:gd name="f10" fmla="*/ f4 1 2028124"/>
                <a:gd name="f11" fmla="+- f7 0 f5"/>
                <a:gd name="f12" fmla="+- f6 0 f5"/>
                <a:gd name="f13" fmla="*/ f8 f0 1"/>
                <a:gd name="f14" fmla="*/ f12 1 2304288"/>
                <a:gd name="f15" fmla="*/ f11 1 2028124"/>
                <a:gd name="f16" fmla="*/ 0 f12 1"/>
                <a:gd name="f17" fmla="*/ 0 f11 1"/>
                <a:gd name="f18" fmla="*/ 2304288 f12 1"/>
                <a:gd name="f19" fmla="*/ 2028124 f11 1"/>
                <a:gd name="f20" fmla="*/ f13 1 f2"/>
                <a:gd name="f21" fmla="*/ f16 1 2304288"/>
                <a:gd name="f22" fmla="*/ f17 1 2028124"/>
                <a:gd name="f23" fmla="*/ f18 1 2304288"/>
                <a:gd name="f24" fmla="*/ f19 1 2028124"/>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304288" h="2028124">
                  <a:moveTo>
                    <a:pt x="f5" y="f5"/>
                  </a:moveTo>
                  <a:lnTo>
                    <a:pt x="f6" y="f5"/>
                  </a:lnTo>
                  <a:lnTo>
                    <a:pt x="f6" y="f7"/>
                  </a:lnTo>
                  <a:lnTo>
                    <a:pt x="f5" y="f7"/>
                  </a:lnTo>
                  <a:lnTo>
                    <a:pt x="f5" y="f5"/>
                  </a:lnTo>
                  <a:close/>
                </a:path>
              </a:pathLst>
            </a:custGeom>
            <a:solidFill>
              <a:srgbClr val="FFFF99"/>
            </a:solidFill>
            <a:ln w="25402">
              <a:solidFill>
                <a:srgbClr val="2D2DB9"/>
              </a:solidFill>
              <a:prstDash val="solid"/>
              <a:miter/>
            </a:ln>
            <a:effectLst>
              <a:outerShdw dist="22997" dir="5400000" algn="tl">
                <a:srgbClr val="000000">
                  <a:alpha val="35000"/>
                </a:srgbClr>
              </a:outerShdw>
            </a:effectLst>
          </p:spPr>
          <p:txBody>
            <a:bodyPr vert="horz" wrap="square" lIns="85340" tIns="85340" rIns="85340" bIns="85340" anchor="t" anchorCtr="0" compatLnSpc="1"/>
            <a:lstStyle/>
            <a:p>
              <a:pPr marL="0" marR="0" lvl="0" indent="0" algn="l" defTabSz="533396" rtl="0" fontAlgn="auto" hangingPunct="1">
                <a:lnSpc>
                  <a:spcPct val="90000"/>
                </a:lnSpc>
                <a:spcBef>
                  <a:spcPts val="0"/>
                </a:spcBef>
                <a:spcAft>
                  <a:spcPts val="500"/>
                </a:spcAft>
                <a:buNone/>
                <a:tabLst/>
                <a:defRPr sz="1800" b="0" i="0" u="none" strike="noStrike" kern="0" cap="none" spc="0" baseline="0">
                  <a:solidFill>
                    <a:srgbClr val="000000"/>
                  </a:solidFill>
                  <a:uFillTx/>
                </a:defRPr>
              </a:pPr>
              <a:endParaRPr lang="it-IT" sz="1200" b="0" i="0" u="none" strike="noStrike" kern="1200" cap="none" spc="0" baseline="0" dirty="0">
                <a:solidFill>
                  <a:srgbClr val="000000"/>
                </a:solidFill>
                <a:uFillTx/>
                <a:latin typeface="Arial"/>
                <a:ea typeface="Arial Unicode MS"/>
                <a:cs typeface="Arial Unicode MS"/>
              </a:endParaRPr>
            </a:p>
          </p:txBody>
        </p:sp>
        <p:sp>
          <p:nvSpPr>
            <p:cNvPr id="26" name="Figura a mano libera 25"/>
            <p:cNvSpPr/>
            <p:nvPr/>
          </p:nvSpPr>
          <p:spPr>
            <a:xfrm>
              <a:off x="6722184" y="4107813"/>
              <a:ext cx="2304288" cy="2028120"/>
            </a:xfrm>
            <a:custGeom>
              <a:avLst/>
              <a:gdLst>
                <a:gd name="f0" fmla="val 10800000"/>
                <a:gd name="f1" fmla="val 5400000"/>
                <a:gd name="f2" fmla="val 180"/>
                <a:gd name="f3" fmla="val w"/>
                <a:gd name="f4" fmla="val h"/>
                <a:gd name="f5" fmla="val 0"/>
                <a:gd name="f6" fmla="val 2304288"/>
                <a:gd name="f7" fmla="val 2028124"/>
                <a:gd name="f8" fmla="+- 0 0 -90"/>
                <a:gd name="f9" fmla="*/ f3 1 2304288"/>
                <a:gd name="f10" fmla="*/ f4 1 2028124"/>
                <a:gd name="f11" fmla="+- f7 0 f5"/>
                <a:gd name="f12" fmla="+- f6 0 f5"/>
                <a:gd name="f13" fmla="*/ f8 f0 1"/>
                <a:gd name="f14" fmla="*/ f12 1 2304288"/>
                <a:gd name="f15" fmla="*/ f11 1 2028124"/>
                <a:gd name="f16" fmla="*/ 0 f12 1"/>
                <a:gd name="f17" fmla="*/ 0 f11 1"/>
                <a:gd name="f18" fmla="*/ 2304288 f12 1"/>
                <a:gd name="f19" fmla="*/ 2028124 f11 1"/>
                <a:gd name="f20" fmla="*/ f13 1 f2"/>
                <a:gd name="f21" fmla="*/ f16 1 2304288"/>
                <a:gd name="f22" fmla="*/ f17 1 2028124"/>
                <a:gd name="f23" fmla="*/ f18 1 2304288"/>
                <a:gd name="f24" fmla="*/ f19 1 2028124"/>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304288" h="2028124">
                  <a:moveTo>
                    <a:pt x="f5" y="f5"/>
                  </a:moveTo>
                  <a:lnTo>
                    <a:pt x="f6" y="f5"/>
                  </a:lnTo>
                  <a:lnTo>
                    <a:pt x="f6" y="f7"/>
                  </a:lnTo>
                  <a:lnTo>
                    <a:pt x="f5" y="f7"/>
                  </a:lnTo>
                  <a:lnTo>
                    <a:pt x="f5" y="f5"/>
                  </a:lnTo>
                  <a:close/>
                </a:path>
              </a:pathLst>
            </a:custGeom>
            <a:solidFill>
              <a:srgbClr val="FFFF99"/>
            </a:solidFill>
            <a:ln w="25402">
              <a:solidFill>
                <a:srgbClr val="2D2DB9"/>
              </a:solidFill>
              <a:prstDash val="solid"/>
              <a:miter/>
            </a:ln>
            <a:effectLst>
              <a:outerShdw dist="22997" dir="5400000" algn="tl">
                <a:srgbClr val="000000">
                  <a:alpha val="35000"/>
                </a:srgbClr>
              </a:outerShdw>
            </a:effectLst>
          </p:spPr>
          <p:txBody>
            <a:bodyPr vert="horz" wrap="square" lIns="85340" tIns="85340" rIns="85340" bIns="85340" anchor="t" anchorCtr="0" compatLnSpc="1"/>
            <a:lstStyle/>
            <a:p>
              <a:pPr marL="0" marR="0" lvl="0" indent="0" algn="l" defTabSz="533396" rtl="0" fontAlgn="auto" hangingPunct="1">
                <a:lnSpc>
                  <a:spcPct val="90000"/>
                </a:lnSpc>
                <a:spcBef>
                  <a:spcPts val="0"/>
                </a:spcBef>
                <a:spcAft>
                  <a:spcPts val="500"/>
                </a:spcAft>
                <a:buNone/>
                <a:tabLst/>
                <a:defRPr sz="1800" b="0" i="0" u="none" strike="noStrike" kern="0" cap="none" spc="0" baseline="0">
                  <a:solidFill>
                    <a:srgbClr val="000000"/>
                  </a:solidFill>
                  <a:uFillTx/>
                </a:defRPr>
              </a:pPr>
              <a:endParaRPr lang="it-IT" sz="1200" b="0" i="0" u="none" strike="noStrike" kern="1200" cap="none" spc="0" baseline="0" dirty="0">
                <a:solidFill>
                  <a:srgbClr val="000000"/>
                </a:solidFill>
                <a:uFillTx/>
                <a:latin typeface="Arial"/>
                <a:ea typeface="Arial Unicode MS"/>
                <a:cs typeface="Arial Unicode MS"/>
              </a:endParaRPr>
            </a:p>
          </p:txBody>
        </p:sp>
      </p:grpSp>
      <p:pic>
        <p:nvPicPr>
          <p:cNvPr id="28" name="Immagine 27"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31" name="Immagine 30"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32" name="Immagine 3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110902726"/>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7504" y="1365796"/>
            <a:ext cx="8784977" cy="463057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2" name="CasellaDiTesto 1"/>
          <p:cNvSpPr txBox="1"/>
          <p:nvPr/>
        </p:nvSpPr>
        <p:spPr>
          <a:xfrm>
            <a:off x="107505" y="1472059"/>
            <a:ext cx="8784976" cy="4524315"/>
          </a:xfrm>
          <a:prstGeom prst="rect">
            <a:avLst/>
          </a:prstGeom>
          <a:noFill/>
        </p:spPr>
        <p:txBody>
          <a:bodyPr wrap="square" rtlCol="0">
            <a:spAutoFit/>
          </a:bodyPr>
          <a:lstStyle/>
          <a:p>
            <a:pPr marL="342900" indent="-342900">
              <a:buFont typeface="Arial" pitchFamily="34" charset="0"/>
              <a:buChar char="•"/>
            </a:pPr>
            <a:r>
              <a:rPr lang="it-IT" dirty="0" smtClean="0"/>
              <a:t>La Automazione Industriale </a:t>
            </a:r>
            <a:r>
              <a:rPr lang="it-IT" dirty="0" err="1" smtClean="0"/>
              <a:t>SpA</a:t>
            </a:r>
            <a:r>
              <a:rPr lang="it-IT" dirty="0" smtClean="0"/>
              <a:t> è una società che si occupa di allestire impianti di produzione per diversi settori industriali;</a:t>
            </a:r>
          </a:p>
          <a:p>
            <a:pPr marL="342900" indent="-342900">
              <a:buFont typeface="Arial" pitchFamily="34" charset="0"/>
              <a:buChar char="•"/>
            </a:pPr>
            <a:r>
              <a:rPr lang="it-IT" dirty="0" smtClean="0"/>
              <a:t>La competenza fondamentale di Automazione Industriale riguarda la progettazione di impianti e la loro realizzazione, con tutta l’installazione e l’integrazione tra impianti meccanici ed elettronica di governo e controllo;</a:t>
            </a:r>
          </a:p>
          <a:p>
            <a:pPr marL="342900" indent="-342900">
              <a:buFont typeface="Arial" pitchFamily="34" charset="0"/>
              <a:buChar char="•"/>
            </a:pPr>
            <a:r>
              <a:rPr lang="it-IT" dirty="0" smtClean="0"/>
              <a:t>In particolare Automazione Industriale </a:t>
            </a:r>
            <a:r>
              <a:rPr lang="it-IT" dirty="0" err="1" smtClean="0"/>
              <a:t>SpA</a:t>
            </a:r>
            <a:r>
              <a:rPr lang="it-IT" dirty="0" smtClean="0"/>
              <a:t> ha una forte competenza meccanica e sta cercando di rafforzare le sue competenze elettroniche e di spostare il suo business dall’integrazione di componenti e sottosistemi elettronici  </a:t>
            </a:r>
            <a:r>
              <a:rPr lang="it-IT" dirty="0" err="1" smtClean="0"/>
              <a:t>buy</a:t>
            </a:r>
            <a:r>
              <a:rPr lang="it-IT" dirty="0" smtClean="0"/>
              <a:t> verso la loro progettazione e realizzazione;</a:t>
            </a:r>
          </a:p>
          <a:p>
            <a:pPr marL="342900" indent="-342900">
              <a:buFont typeface="Arial" pitchFamily="34" charset="0"/>
              <a:buChar char="•"/>
            </a:pPr>
            <a:r>
              <a:rPr lang="it-IT" dirty="0" smtClean="0"/>
              <a:t>L’idea è quella di realizzare un </a:t>
            </a:r>
            <a:r>
              <a:rPr lang="it-IT" dirty="0" err="1" smtClean="0"/>
              <a:t>tool</a:t>
            </a:r>
            <a:r>
              <a:rPr lang="it-IT" dirty="0" smtClean="0"/>
              <a:t> che consenta l’ottimizzazione degli Impianti Elettrici ed Elettronici all’interno di uno stabilimento attraverso un corretto dimensionamento della </a:t>
            </a:r>
            <a:r>
              <a:rPr lang="it-IT" dirty="0" err="1" smtClean="0"/>
              <a:t>sensoristica</a:t>
            </a:r>
            <a:r>
              <a:rPr lang="it-IT" dirty="0" smtClean="0"/>
              <a:t> e dei percorsi dei Cavi;</a:t>
            </a:r>
          </a:p>
          <a:p>
            <a:pPr marL="342900" indent="-342900">
              <a:buFont typeface="Arial" pitchFamily="34" charset="0"/>
              <a:buChar char="•"/>
            </a:pPr>
            <a:r>
              <a:rPr lang="it-IT" dirty="0" smtClean="0"/>
              <a:t>Automazione Industriale è una azienda con un fatturato annuo di 54 M€ tutto per clienti italiani, anche per impianti realizzati in paesi dell’Europa Centro Orientale;</a:t>
            </a:r>
          </a:p>
          <a:p>
            <a:pPr marL="342900" indent="-342900">
              <a:buFont typeface="Arial" pitchFamily="34" charset="0"/>
              <a:buChar char="•"/>
            </a:pPr>
            <a:r>
              <a:rPr lang="it-IT" dirty="0" smtClean="0"/>
              <a:t>L’ambizione di Automazione Industriale è quella di acquisire anche una clientela di altri paesi mediterranei</a:t>
            </a:r>
          </a:p>
        </p:txBody>
      </p:sp>
      <p:sp>
        <p:nvSpPr>
          <p:cNvPr id="12" name="Rectangle 2"/>
          <p:cNvSpPr txBox="1">
            <a:spLocks noChangeArrowheads="1"/>
          </p:cNvSpPr>
          <p:nvPr/>
        </p:nvSpPr>
        <p:spPr bwMode="auto">
          <a:xfrm>
            <a:off x="971600" y="692696"/>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smtClean="0">
                <a:latin typeface="Times New Roman" pitchFamily="18" charset="0"/>
                <a:cs typeface="Times New Roman" pitchFamily="18" charset="0"/>
              </a:rPr>
              <a:t>Automazione Industriale </a:t>
            </a:r>
            <a:r>
              <a:rPr lang="it-IT" sz="2800" kern="0" dirty="0" err="1" smtClean="0">
                <a:latin typeface="Times New Roman" pitchFamily="18" charset="0"/>
                <a:cs typeface="Times New Roman" pitchFamily="18" charset="0"/>
              </a:rPr>
              <a:t>SpA</a:t>
            </a:r>
            <a:endParaRPr lang="en-US" sz="2800" kern="0" dirty="0">
              <a:latin typeface="Times New Roman" pitchFamily="18" charset="0"/>
              <a:cs typeface="Times New Roman" pitchFamily="18" charset="0"/>
            </a:endParaRPr>
          </a:p>
        </p:txBody>
      </p:sp>
      <p:pic>
        <p:nvPicPr>
          <p:cNvPr id="13" name="Immagine 1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6" name="Immagine 15"/>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391970833"/>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119287" y="1340768"/>
            <a:ext cx="7773193" cy="223224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1058094"/>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Rectangle 2"/>
          <p:cNvSpPr txBox="1">
            <a:spLocks noChangeArrowheads="1"/>
          </p:cNvSpPr>
          <p:nvPr/>
        </p:nvSpPr>
        <p:spPr bwMode="auto">
          <a:xfrm>
            <a:off x="971600" y="163612"/>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endParaRPr lang="en-US" sz="2800" kern="0" dirty="0">
              <a:latin typeface="Times New Roman" pitchFamily="18" charset="0"/>
              <a:cs typeface="Times New Roman" pitchFamily="18" charset="0"/>
            </a:endParaRPr>
          </a:p>
        </p:txBody>
      </p:sp>
      <p:sp>
        <p:nvSpPr>
          <p:cNvPr id="10" name="Rectangle 2"/>
          <p:cNvSpPr txBox="1">
            <a:spLocks noChangeArrowheads="1"/>
          </p:cNvSpPr>
          <p:nvPr/>
        </p:nvSpPr>
        <p:spPr bwMode="auto">
          <a:xfrm>
            <a:off x="971600" y="667668"/>
            <a:ext cx="8172400"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smtClean="0">
                <a:latin typeface="Times New Roman" pitchFamily="18" charset="0"/>
                <a:cs typeface="Times New Roman" pitchFamily="18" charset="0"/>
              </a:rPr>
              <a:t>Contributo obiettivi comunitari</a:t>
            </a:r>
            <a:endParaRPr lang="en-US" sz="2800" kern="0" dirty="0">
              <a:latin typeface="Times New Roman" pitchFamily="18" charset="0"/>
              <a:cs typeface="Times New Roman" pitchFamily="18" charset="0"/>
            </a:endParaRPr>
          </a:p>
        </p:txBody>
      </p:sp>
      <p:sp>
        <p:nvSpPr>
          <p:cNvPr id="14" name="Rectangle 2"/>
          <p:cNvSpPr txBox="1">
            <a:spLocks noChangeArrowheads="1"/>
          </p:cNvSpPr>
          <p:nvPr/>
        </p:nvSpPr>
        <p:spPr bwMode="auto">
          <a:xfrm>
            <a:off x="978496" y="3573016"/>
            <a:ext cx="8172400"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smtClean="0">
                <a:latin typeface="Times New Roman" pitchFamily="18" charset="0"/>
                <a:cs typeface="Times New Roman" pitchFamily="18" charset="0"/>
              </a:rPr>
              <a:t>Disseminazione risultati e gestione IPR</a:t>
            </a:r>
            <a:endParaRPr lang="en-US" sz="2800" kern="0" dirty="0">
              <a:latin typeface="Times New Roman" pitchFamily="18" charset="0"/>
              <a:cs typeface="Times New Roman" pitchFamily="18" charset="0"/>
            </a:endParaRPr>
          </a:p>
        </p:txBody>
      </p:sp>
      <p:sp>
        <p:nvSpPr>
          <p:cNvPr id="15" name="Rettangolo 14"/>
          <p:cNvSpPr/>
          <p:nvPr/>
        </p:nvSpPr>
        <p:spPr>
          <a:xfrm>
            <a:off x="1119287" y="4149080"/>
            <a:ext cx="7773193" cy="223224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pic>
        <p:nvPicPr>
          <p:cNvPr id="13" name="Immagine 1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6" name="Immagine 15"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7" name="Immagine 1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1206225474"/>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sp>
        <p:nvSpPr>
          <p:cNvPr id="8" name="Rectangle 1047"/>
          <p:cNvSpPr txBox="1">
            <a:spLocks noChangeArrowheads="1"/>
          </p:cNvSpPr>
          <p:nvPr/>
        </p:nvSpPr>
        <p:spPr>
          <a:xfrm>
            <a:off x="1619672" y="1556792"/>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kern="0" dirty="0" smtClean="0">
                <a:cs typeface="Times New Roman" pitchFamily="18" charset="0"/>
              </a:rPr>
              <a:t>Case </a:t>
            </a:r>
            <a:r>
              <a:rPr lang="it-IT" sz="2800" b="1" i="1" kern="0" dirty="0" err="1" smtClean="0">
                <a:cs typeface="Times New Roman" pitchFamily="18" charset="0"/>
              </a:rPr>
              <a:t>Study</a:t>
            </a:r>
            <a:r>
              <a:rPr lang="it-IT" sz="2800" b="1" i="1" kern="0" dirty="0" smtClean="0">
                <a:cs typeface="Times New Roman" pitchFamily="18" charset="0"/>
              </a:rPr>
              <a:t> 2</a:t>
            </a:r>
          </a:p>
          <a:p>
            <a:pPr algn="ctr"/>
            <a:r>
              <a:rPr lang="it-IT" sz="2800" b="1" i="1" kern="0" dirty="0" err="1" smtClean="0">
                <a:cs typeface="Times New Roman" pitchFamily="18" charset="0"/>
              </a:rPr>
              <a:t>Nanoflex</a:t>
            </a:r>
            <a:r>
              <a:rPr lang="it-IT" sz="2800" b="1" i="1" kern="0" dirty="0" smtClean="0">
                <a:cs typeface="Times New Roman" pitchFamily="18" charset="0"/>
              </a:rPr>
              <a:t> </a:t>
            </a:r>
            <a:r>
              <a:rPr lang="it-IT" sz="2800" b="1" i="1" kern="0" dirty="0" err="1" smtClean="0">
                <a:cs typeface="Times New Roman" pitchFamily="18" charset="0"/>
              </a:rPr>
              <a:t>SrL</a:t>
            </a:r>
            <a:endParaRPr lang="it-IT" sz="2800" b="1" i="1" kern="0" dirty="0" smtClean="0">
              <a:cs typeface="Times New Roman" pitchFamily="18" charset="0"/>
            </a:endParaRPr>
          </a:p>
          <a:p>
            <a:pPr algn="ctr"/>
            <a:endParaRPr lang="it-IT" sz="2000" b="1" i="1" kern="0" dirty="0" smtClean="0">
              <a:cs typeface="Times New Roman" pitchFamily="18" charset="0"/>
            </a:endParaRPr>
          </a:p>
        </p:txBody>
      </p:sp>
      <p:pic>
        <p:nvPicPr>
          <p:cNvPr id="13" name="Immagine 12"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10944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7504" y="1365796"/>
            <a:ext cx="8784977" cy="4799508"/>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0" name="Rectangle 2"/>
          <p:cNvSpPr txBox="1">
            <a:spLocks noChangeArrowheads="1"/>
          </p:cNvSpPr>
          <p:nvPr/>
        </p:nvSpPr>
        <p:spPr bwMode="auto">
          <a:xfrm>
            <a:off x="1187586" y="667668"/>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err="1" smtClean="0">
                <a:latin typeface="Times New Roman" pitchFamily="18" charset="0"/>
                <a:cs typeface="Times New Roman" pitchFamily="18" charset="0"/>
              </a:rPr>
              <a:t>Nanoflex</a:t>
            </a:r>
            <a:r>
              <a:rPr lang="it-IT" sz="2800" kern="0" dirty="0" smtClean="0">
                <a:latin typeface="Times New Roman" pitchFamily="18" charset="0"/>
                <a:cs typeface="Times New Roman" pitchFamily="18" charset="0"/>
              </a:rPr>
              <a:t> </a:t>
            </a:r>
            <a:r>
              <a:rPr lang="it-IT" sz="2800" kern="0" dirty="0" err="1" smtClean="0">
                <a:latin typeface="Times New Roman" pitchFamily="18" charset="0"/>
                <a:cs typeface="Times New Roman" pitchFamily="18" charset="0"/>
              </a:rPr>
              <a:t>SrL</a:t>
            </a:r>
            <a:endParaRPr lang="en-US" sz="2800" kern="0" dirty="0">
              <a:latin typeface="Times New Roman" pitchFamily="18" charset="0"/>
              <a:cs typeface="Times New Roman" pitchFamily="18" charset="0"/>
            </a:endParaRPr>
          </a:p>
        </p:txBody>
      </p:sp>
      <p:sp>
        <p:nvSpPr>
          <p:cNvPr id="13" name="CasellaDiTesto 12"/>
          <p:cNvSpPr txBox="1"/>
          <p:nvPr/>
        </p:nvSpPr>
        <p:spPr>
          <a:xfrm>
            <a:off x="430111" y="1437561"/>
            <a:ext cx="8246345" cy="4524315"/>
          </a:xfrm>
          <a:prstGeom prst="rect">
            <a:avLst/>
          </a:prstGeom>
          <a:noFill/>
        </p:spPr>
        <p:txBody>
          <a:bodyPr wrap="square" rtlCol="0">
            <a:spAutoFit/>
          </a:bodyPr>
          <a:lstStyle/>
          <a:p>
            <a:pPr marL="342900" indent="-342900">
              <a:buFont typeface="Arial" pitchFamily="34" charset="0"/>
              <a:buChar char="•"/>
            </a:pPr>
            <a:r>
              <a:rPr lang="it-IT" dirty="0" smtClean="0"/>
              <a:t>La </a:t>
            </a:r>
            <a:r>
              <a:rPr lang="it-IT" dirty="0" err="1" smtClean="0"/>
              <a:t>Nanoflex</a:t>
            </a:r>
            <a:r>
              <a:rPr lang="it-IT" dirty="0" smtClean="0"/>
              <a:t> è una piccola società fortemente specializzata che si occupa di </a:t>
            </a:r>
            <a:r>
              <a:rPr lang="it-IT" dirty="0" err="1" smtClean="0"/>
              <a:t>nanomateriali</a:t>
            </a:r>
            <a:r>
              <a:rPr lang="it-IT" dirty="0" smtClean="0"/>
              <a:t>;</a:t>
            </a:r>
          </a:p>
          <a:p>
            <a:pPr marL="342900" indent="-342900">
              <a:buFont typeface="Arial" pitchFamily="34" charset="0"/>
              <a:buChar char="•"/>
            </a:pPr>
            <a:r>
              <a:rPr lang="it-IT" dirty="0" smtClean="0"/>
              <a:t>Negli ultimi tre anni ha sviluppato per conto di una grande azienda di elettrodomestici una serie di applicazioni attraverso </a:t>
            </a:r>
            <a:r>
              <a:rPr lang="it-IT" dirty="0" err="1" smtClean="0"/>
              <a:t>nanomateriali</a:t>
            </a:r>
            <a:r>
              <a:rPr lang="it-IT" dirty="0" smtClean="0"/>
              <a:t>;</a:t>
            </a:r>
          </a:p>
          <a:p>
            <a:pPr marL="342900" indent="-342900">
              <a:buFont typeface="Arial" pitchFamily="34" charset="0"/>
              <a:buChar char="•"/>
            </a:pPr>
            <a:r>
              <a:rPr lang="it-IT" dirty="0" smtClean="0"/>
              <a:t>La </a:t>
            </a:r>
            <a:r>
              <a:rPr lang="it-IT" dirty="0" err="1" smtClean="0"/>
              <a:t>Nanoflex</a:t>
            </a:r>
            <a:r>
              <a:rPr lang="it-IT" dirty="0" smtClean="0"/>
              <a:t> è convinta di aver acquisito un vantaggio competitivo sulla capacità di progettazione e realizzazione di applicazioni anche per altri settori industriali consumer, ma il suo vantaggio riguarda la capacità di progettazione e di caratterizzazione di prodotto e quindi non è proteggibile se non sulle singole applicazioni;</a:t>
            </a:r>
          </a:p>
          <a:p>
            <a:pPr marL="342900" indent="-342900">
              <a:buFont typeface="Arial" pitchFamily="34" charset="0"/>
              <a:buChar char="•"/>
            </a:pPr>
            <a:r>
              <a:rPr lang="it-IT" dirty="0" smtClean="0"/>
              <a:t>L’idea è quella di individuare una serie di applicazioni nei settori </a:t>
            </a:r>
            <a:r>
              <a:rPr lang="it-IT" dirty="0" err="1" smtClean="0"/>
              <a:t>automotive</a:t>
            </a:r>
            <a:r>
              <a:rPr lang="it-IT" dirty="0" smtClean="0"/>
              <a:t>, navale, ferroviario ed aeronautico che consentano di valorizzare il know-how acquisito, di avviare collaborazioni con potenziali clienti/</a:t>
            </a:r>
            <a:r>
              <a:rPr lang="it-IT" dirty="0" err="1" smtClean="0"/>
              <a:t>partners</a:t>
            </a:r>
            <a:r>
              <a:rPr lang="it-IT" dirty="0" smtClean="0"/>
              <a:t> e di realizzare applicazioni che siano potenzialmente proteggibili;</a:t>
            </a:r>
          </a:p>
          <a:p>
            <a:pPr marL="342900" indent="-342900">
              <a:buFont typeface="Arial" pitchFamily="34" charset="0"/>
              <a:buChar char="•"/>
            </a:pPr>
            <a:r>
              <a:rPr lang="it-IT" dirty="0" err="1" smtClean="0"/>
              <a:t>Nanoflex</a:t>
            </a:r>
            <a:r>
              <a:rPr lang="it-IT" dirty="0" smtClean="0"/>
              <a:t> è una azienda di progettazione, piuttosto che di produzione, e vuole rimanere tale, anche avviando collaborazioni con centri di ricerca che consentano di acquisire nuove competenze su nuovi materiali</a:t>
            </a:r>
          </a:p>
        </p:txBody>
      </p:sp>
      <p:pic>
        <p:nvPicPr>
          <p:cNvPr id="12" name="Immagine 11"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7" name="Immagine 1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1229873119"/>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sp>
        <p:nvSpPr>
          <p:cNvPr id="10" name="Rectangle 1047"/>
          <p:cNvSpPr txBox="1">
            <a:spLocks noChangeArrowheads="1"/>
          </p:cNvSpPr>
          <p:nvPr/>
        </p:nvSpPr>
        <p:spPr>
          <a:xfrm>
            <a:off x="1619672" y="1556792"/>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kern="0" dirty="0" smtClean="0">
                <a:cs typeface="Times New Roman" pitchFamily="18" charset="0"/>
              </a:rPr>
              <a:t>Case </a:t>
            </a:r>
            <a:r>
              <a:rPr lang="it-IT" sz="2800" b="1" i="1" kern="0" dirty="0" err="1" smtClean="0">
                <a:cs typeface="Times New Roman" pitchFamily="18" charset="0"/>
              </a:rPr>
              <a:t>Study</a:t>
            </a:r>
            <a:r>
              <a:rPr lang="it-IT" sz="2800" b="1" i="1" kern="0" dirty="0" smtClean="0">
                <a:cs typeface="Times New Roman" pitchFamily="18" charset="0"/>
              </a:rPr>
              <a:t> 3</a:t>
            </a:r>
          </a:p>
          <a:p>
            <a:pPr algn="ctr"/>
            <a:r>
              <a:rPr lang="it-IT" sz="2800" b="1" i="1" kern="0" dirty="0" err="1" smtClean="0">
                <a:cs typeface="Times New Roman" pitchFamily="18" charset="0"/>
              </a:rPr>
              <a:t>Scarpediem</a:t>
            </a:r>
            <a:r>
              <a:rPr lang="it-IT" sz="2800" b="1" i="1" kern="0" dirty="0" smtClean="0">
                <a:cs typeface="Times New Roman" pitchFamily="18" charset="0"/>
              </a:rPr>
              <a:t> </a:t>
            </a:r>
            <a:r>
              <a:rPr lang="it-IT" sz="2800" b="1" i="1" kern="0" dirty="0" err="1" smtClean="0">
                <a:cs typeface="Times New Roman" pitchFamily="18" charset="0"/>
              </a:rPr>
              <a:t>SpA</a:t>
            </a:r>
            <a:endParaRPr lang="it-IT" sz="2800" b="1" i="1" kern="0" dirty="0" smtClean="0">
              <a:cs typeface="Times New Roman" pitchFamily="18" charset="0"/>
            </a:endParaRPr>
          </a:p>
          <a:p>
            <a:pPr algn="ctr"/>
            <a:endParaRPr lang="it-IT" sz="2000" b="1" i="1" kern="0" dirty="0" smtClean="0">
              <a:cs typeface="Times New Roman" pitchFamily="18" charset="0"/>
            </a:endParaRPr>
          </a:p>
        </p:txBody>
      </p:sp>
      <p:pic>
        <p:nvPicPr>
          <p:cNvPr id="8" name="Immagine 7"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705410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7281" y="1365796"/>
            <a:ext cx="8781529" cy="4655492"/>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CasellaDiTesto 11"/>
          <p:cNvSpPr txBox="1"/>
          <p:nvPr/>
        </p:nvSpPr>
        <p:spPr>
          <a:xfrm>
            <a:off x="107504" y="1412776"/>
            <a:ext cx="8777635" cy="4247317"/>
          </a:xfrm>
          <a:prstGeom prst="rect">
            <a:avLst/>
          </a:prstGeom>
          <a:noFill/>
        </p:spPr>
        <p:txBody>
          <a:bodyPr wrap="square" rtlCol="0">
            <a:spAutoFit/>
          </a:bodyPr>
          <a:lstStyle/>
          <a:p>
            <a:pPr marL="342900" indent="-342900">
              <a:buFont typeface="Arial" pitchFamily="34" charset="0"/>
              <a:buChar char="•"/>
            </a:pPr>
            <a:r>
              <a:rPr lang="it-IT" dirty="0" smtClean="0"/>
              <a:t>La </a:t>
            </a:r>
            <a:r>
              <a:rPr lang="it-IT" dirty="0" err="1" smtClean="0"/>
              <a:t>Scarpediem</a:t>
            </a:r>
            <a:r>
              <a:rPr lang="it-IT" dirty="0" smtClean="0"/>
              <a:t> produce macchine ed impianti di produzione per il settore calzaturiero;</a:t>
            </a:r>
          </a:p>
          <a:p>
            <a:pPr marL="342900" indent="-342900">
              <a:buFont typeface="Arial" pitchFamily="34" charset="0"/>
              <a:buChar char="•"/>
            </a:pPr>
            <a:r>
              <a:rPr lang="it-IT" dirty="0" smtClean="0"/>
              <a:t>L’azienda può contare su un mercato costituito quasi interamente da aziende italiane che operano anche all’estero, ha acquisito molti ordini per i prossimi mesi e prevede una piena utilizzazione della struttura tecnica per i prossimi anni;</a:t>
            </a:r>
          </a:p>
          <a:p>
            <a:pPr marL="342900" indent="-342900">
              <a:buFont typeface="Arial" pitchFamily="34" charset="0"/>
              <a:buChar char="•"/>
            </a:pPr>
            <a:r>
              <a:rPr lang="it-IT" dirty="0" err="1" smtClean="0"/>
              <a:t>Scarpediem</a:t>
            </a:r>
            <a:r>
              <a:rPr lang="it-IT" dirty="0" smtClean="0"/>
              <a:t> non ha una struttura specifica che si occupi di ricerca, anche se monitora in maniera costante l’evoluzione tecnologica del settore attraverso l’attività del settore tecnico e qualche collaborazione con diversi attori, tra gli altri con il Dipartimento di Meccanica del Politecnico di Milano;</a:t>
            </a:r>
          </a:p>
          <a:p>
            <a:pPr marL="342900" indent="-342900">
              <a:buFont typeface="Arial" pitchFamily="34" charset="0"/>
              <a:buChar char="•"/>
            </a:pPr>
            <a:r>
              <a:rPr lang="it-IT" dirty="0" smtClean="0"/>
              <a:t>Il professor Scarponi, del </a:t>
            </a:r>
            <a:r>
              <a:rPr lang="it-IT" dirty="0" err="1" smtClean="0"/>
              <a:t>Polimi</a:t>
            </a:r>
            <a:r>
              <a:rPr lang="it-IT" dirty="0" smtClean="0"/>
              <a:t>, propone a </a:t>
            </a:r>
            <a:r>
              <a:rPr lang="it-IT" dirty="0" err="1" smtClean="0"/>
              <a:t>Scarpediem</a:t>
            </a:r>
            <a:r>
              <a:rPr lang="it-IT" dirty="0" smtClean="0"/>
              <a:t> di entrare in un progetto che riguarda il </a:t>
            </a:r>
            <a:r>
              <a:rPr lang="it-IT" dirty="0" err="1" smtClean="0"/>
              <a:t>testing</a:t>
            </a:r>
            <a:r>
              <a:rPr lang="it-IT" dirty="0" smtClean="0"/>
              <a:t> di tecnologie di Additive Manufacturing (stampanti 3D) per la realizzazione di diverse applicazioni, tra cui una applicazione in ambito calzaturiero;</a:t>
            </a:r>
          </a:p>
          <a:p>
            <a:pPr marL="342900" indent="-342900">
              <a:buFont typeface="Arial" pitchFamily="34" charset="0"/>
              <a:buChar char="•"/>
            </a:pPr>
            <a:r>
              <a:rPr lang="it-IT" dirty="0" smtClean="0"/>
              <a:t>La proposta di Scarponi riguarda non solo il coinvolgimento di </a:t>
            </a:r>
            <a:r>
              <a:rPr lang="it-IT" dirty="0" err="1" smtClean="0"/>
              <a:t>Scarpediem</a:t>
            </a:r>
            <a:r>
              <a:rPr lang="it-IT" dirty="0" smtClean="0"/>
              <a:t>, ma anche di una azienda calzaturiera cliente di </a:t>
            </a:r>
            <a:r>
              <a:rPr lang="it-IT" dirty="0" err="1" smtClean="0"/>
              <a:t>Scarpediem</a:t>
            </a:r>
            <a:r>
              <a:rPr lang="it-IT" dirty="0" smtClean="0"/>
              <a:t> da coinvolgere</a:t>
            </a:r>
          </a:p>
        </p:txBody>
      </p:sp>
      <p:sp>
        <p:nvSpPr>
          <p:cNvPr id="14" name="Rectangle 2"/>
          <p:cNvSpPr txBox="1">
            <a:spLocks noChangeArrowheads="1"/>
          </p:cNvSpPr>
          <p:nvPr/>
        </p:nvSpPr>
        <p:spPr bwMode="auto">
          <a:xfrm>
            <a:off x="755576" y="739676"/>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err="1" smtClean="0">
                <a:latin typeface="Times New Roman" pitchFamily="18" charset="0"/>
                <a:cs typeface="Times New Roman" pitchFamily="18" charset="0"/>
              </a:rPr>
              <a:t>Scarpediem</a:t>
            </a:r>
            <a:r>
              <a:rPr lang="it-IT" sz="2800" kern="0" dirty="0" smtClean="0">
                <a:latin typeface="Times New Roman" pitchFamily="18" charset="0"/>
                <a:cs typeface="Times New Roman" pitchFamily="18" charset="0"/>
              </a:rPr>
              <a:t> Spa</a:t>
            </a:r>
            <a:endParaRPr lang="en-US" sz="2800" kern="0" dirty="0">
              <a:latin typeface="Times New Roman" pitchFamily="18" charset="0"/>
              <a:cs typeface="Times New Roman" pitchFamily="18" charset="0"/>
            </a:endParaRPr>
          </a:p>
        </p:txBody>
      </p:sp>
      <p:pic>
        <p:nvPicPr>
          <p:cNvPr id="13" name="Immagine 1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6" name="Immagine 15"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7" name="Immagine 1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2549719816"/>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sp>
        <p:nvSpPr>
          <p:cNvPr id="10" name="Rectangle 1047"/>
          <p:cNvSpPr txBox="1">
            <a:spLocks noChangeArrowheads="1"/>
          </p:cNvSpPr>
          <p:nvPr/>
        </p:nvSpPr>
        <p:spPr>
          <a:xfrm>
            <a:off x="1619672" y="1556792"/>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kern="0" dirty="0" smtClean="0">
                <a:cs typeface="Times New Roman" pitchFamily="18" charset="0"/>
              </a:rPr>
              <a:t>Case </a:t>
            </a:r>
            <a:r>
              <a:rPr lang="it-IT" sz="2800" b="1" i="1" kern="0" dirty="0" err="1" smtClean="0">
                <a:cs typeface="Times New Roman" pitchFamily="18" charset="0"/>
              </a:rPr>
              <a:t>Study</a:t>
            </a:r>
            <a:r>
              <a:rPr lang="it-IT" sz="2800" b="1" i="1" kern="0" dirty="0" smtClean="0">
                <a:cs typeface="Times New Roman" pitchFamily="18" charset="0"/>
              </a:rPr>
              <a:t> 4</a:t>
            </a:r>
          </a:p>
          <a:p>
            <a:pPr algn="ctr"/>
            <a:r>
              <a:rPr lang="it-IT" sz="2800" b="1" i="1" kern="0" dirty="0" err="1" smtClean="0">
                <a:cs typeface="Times New Roman" pitchFamily="18" charset="0"/>
              </a:rPr>
              <a:t>Sensing</a:t>
            </a:r>
            <a:r>
              <a:rPr lang="it-IT" sz="2800" b="1" i="1" kern="0" dirty="0" smtClean="0">
                <a:cs typeface="Times New Roman" pitchFamily="18" charset="0"/>
              </a:rPr>
              <a:t> </a:t>
            </a:r>
            <a:r>
              <a:rPr lang="it-IT" sz="2800" b="1" i="1" kern="0" dirty="0" err="1" smtClean="0">
                <a:cs typeface="Times New Roman" pitchFamily="18" charset="0"/>
              </a:rPr>
              <a:t>automation</a:t>
            </a:r>
            <a:r>
              <a:rPr lang="it-IT" sz="2800" b="1" i="1" kern="0" dirty="0" smtClean="0">
                <a:cs typeface="Times New Roman" pitchFamily="18" charset="0"/>
              </a:rPr>
              <a:t> </a:t>
            </a:r>
            <a:r>
              <a:rPr lang="it-IT" sz="2800" b="1" i="1" kern="0" dirty="0" err="1" smtClean="0">
                <a:cs typeface="Times New Roman" pitchFamily="18" charset="0"/>
              </a:rPr>
              <a:t>Srl</a:t>
            </a:r>
            <a:endParaRPr lang="it-IT" sz="2800" b="1" i="1" kern="0" dirty="0" smtClean="0">
              <a:cs typeface="Times New Roman" pitchFamily="18" charset="0"/>
            </a:endParaRPr>
          </a:p>
          <a:p>
            <a:pPr algn="ctr"/>
            <a:endParaRPr lang="it-IT" sz="2000" b="1" i="1" kern="0" dirty="0" smtClean="0">
              <a:cs typeface="Times New Roman" pitchFamily="18" charset="0"/>
            </a:endParaRPr>
          </a:p>
        </p:txBody>
      </p:sp>
      <p:pic>
        <p:nvPicPr>
          <p:cNvPr id="13" name="Immagine 12"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580385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1520" y="1365796"/>
            <a:ext cx="8640961" cy="4848294"/>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099" name="Text Box 3"/>
          <p:cNvSpPr txBox="1">
            <a:spLocks noChangeArrowheads="1"/>
          </p:cNvSpPr>
          <p:nvPr/>
        </p:nvSpPr>
        <p:spPr bwMode="auto">
          <a:xfrm>
            <a:off x="8018491" y="554038"/>
            <a:ext cx="688825" cy="360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72000" rIns="72000" bIns="72000">
            <a:spAutoFit/>
          </a:bodyPr>
          <a:lstStyle>
            <a:lvl1pPr>
              <a:defRPr sz="1400">
                <a:solidFill>
                  <a:schemeClr val="tx1"/>
                </a:solidFill>
                <a:latin typeface="Times New Roman" pitchFamily="18" charset="0"/>
                <a:ea typeface="ＭＳ Ｐゴシック" pitchFamily="-65" charset="-128"/>
              </a:defRPr>
            </a:lvl1pPr>
            <a:lvl2pPr marL="742950" indent="-285750">
              <a:defRPr sz="1400">
                <a:solidFill>
                  <a:schemeClr val="tx1"/>
                </a:solidFill>
                <a:latin typeface="Times New Roman" pitchFamily="18" charset="0"/>
                <a:ea typeface="ＭＳ Ｐゴシック" pitchFamily="-65" charset="-128"/>
              </a:defRPr>
            </a:lvl2pPr>
            <a:lvl3pPr marL="1143000" indent="-228600">
              <a:defRPr sz="1400">
                <a:solidFill>
                  <a:schemeClr val="tx1"/>
                </a:solidFill>
                <a:latin typeface="Times New Roman" pitchFamily="18" charset="0"/>
                <a:ea typeface="ＭＳ Ｐゴシック" pitchFamily="-65" charset="-128"/>
              </a:defRPr>
            </a:lvl3pPr>
            <a:lvl4pPr marL="1600200" indent="-228600">
              <a:defRPr sz="1400">
                <a:solidFill>
                  <a:schemeClr val="tx1"/>
                </a:solidFill>
                <a:latin typeface="Times New Roman" pitchFamily="18" charset="0"/>
                <a:ea typeface="ＭＳ Ｐゴシック" pitchFamily="-65" charset="-128"/>
              </a:defRPr>
            </a:lvl4pPr>
            <a:lvl5pPr marL="2057400" indent="-228600">
              <a:defRPr sz="1400">
                <a:solidFill>
                  <a:schemeClr val="tx1"/>
                </a:solidFill>
                <a:latin typeface="Times New Roman" pitchFamily="18" charset="0"/>
                <a:ea typeface="ＭＳ Ｐゴシック" pitchFamily="-65" charset="-128"/>
              </a:defRPr>
            </a:lvl5pPr>
            <a:lvl6pPr marL="25146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6pPr>
            <a:lvl7pPr marL="29718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7pPr>
            <a:lvl8pPr marL="34290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8pPr>
            <a:lvl9pPr marL="3886200" indent="-228600" algn="ctr" eaLnBrk="0" fontAlgn="base" hangingPunct="0">
              <a:lnSpc>
                <a:spcPct val="90000"/>
              </a:lnSpc>
              <a:spcBef>
                <a:spcPct val="0"/>
              </a:spcBef>
              <a:spcAft>
                <a:spcPct val="0"/>
              </a:spcAft>
              <a:defRPr sz="1400">
                <a:solidFill>
                  <a:schemeClr val="tx1"/>
                </a:solidFill>
                <a:latin typeface="Times New Roman" pitchFamily="18" charset="0"/>
                <a:ea typeface="ＭＳ Ｐゴシック" pitchFamily="-65" charset="-128"/>
              </a:defRPr>
            </a:lvl9pPr>
          </a:lstStyle>
          <a:p>
            <a:pPr algn="r"/>
            <a:r>
              <a:rPr lang="it-IT" i="1">
                <a:solidFill>
                  <a:schemeClr val="bg1"/>
                </a:solidFill>
              </a:rPr>
              <a:t>Regole </a:t>
            </a:r>
            <a:endParaRPr lang="en-US" i="1">
              <a:solidFill>
                <a:schemeClr val="bg1"/>
              </a:solidFill>
            </a:endParaRPr>
          </a:p>
        </p:txBody>
      </p:sp>
      <p:sp>
        <p:nvSpPr>
          <p:cNvPr id="12" name="CasellaDiTesto 11"/>
          <p:cNvSpPr txBox="1"/>
          <p:nvPr/>
        </p:nvSpPr>
        <p:spPr>
          <a:xfrm>
            <a:off x="251681" y="1412776"/>
            <a:ext cx="8637129" cy="4801314"/>
          </a:xfrm>
          <a:prstGeom prst="rect">
            <a:avLst/>
          </a:prstGeom>
          <a:noFill/>
        </p:spPr>
        <p:txBody>
          <a:bodyPr wrap="square" rtlCol="0">
            <a:spAutoFit/>
          </a:bodyPr>
          <a:lstStyle/>
          <a:p>
            <a:pPr marL="342900" indent="-342900">
              <a:buFont typeface="Arial" pitchFamily="34" charset="0"/>
              <a:buChar char="•"/>
            </a:pPr>
            <a:r>
              <a:rPr lang="it-IT" dirty="0" smtClean="0"/>
              <a:t>La </a:t>
            </a:r>
            <a:r>
              <a:rPr lang="it-IT" dirty="0" err="1" smtClean="0"/>
              <a:t>Sensing</a:t>
            </a:r>
            <a:r>
              <a:rPr lang="it-IT" dirty="0" smtClean="0"/>
              <a:t> Automation si occupa di realizzazione di macchine ed impianti per il packaging;</a:t>
            </a:r>
          </a:p>
          <a:p>
            <a:pPr marL="342900" indent="-342900">
              <a:buFont typeface="Arial" pitchFamily="34" charset="0"/>
              <a:buChar char="•"/>
            </a:pPr>
            <a:r>
              <a:rPr lang="it-IT" dirty="0" smtClean="0"/>
              <a:t>Negli ultimi anni, la </a:t>
            </a:r>
            <a:r>
              <a:rPr lang="it-IT" dirty="0" err="1" smtClean="0"/>
              <a:t>Sensing</a:t>
            </a:r>
            <a:r>
              <a:rPr lang="it-IT" dirty="0" smtClean="0"/>
              <a:t> Automation segue con particolare attenzione lo sviluppo di soluzioni RFID </a:t>
            </a:r>
            <a:r>
              <a:rPr lang="it-IT" dirty="0" err="1" smtClean="0"/>
              <a:t>embedded</a:t>
            </a:r>
            <a:r>
              <a:rPr lang="it-IT" dirty="0" smtClean="0"/>
              <a:t> nel packaging che potrebbero impattare significativamente sul suo prodotto;</a:t>
            </a:r>
          </a:p>
          <a:p>
            <a:pPr marL="342900" indent="-342900">
              <a:buFont typeface="Arial" pitchFamily="34" charset="0"/>
              <a:buChar char="•"/>
            </a:pPr>
            <a:r>
              <a:rPr lang="it-IT" dirty="0" smtClean="0"/>
              <a:t>Attraverso </a:t>
            </a:r>
            <a:r>
              <a:rPr lang="it-IT" dirty="0" err="1" smtClean="0"/>
              <a:t>Federmacchine</a:t>
            </a:r>
            <a:r>
              <a:rPr lang="it-IT" dirty="0" smtClean="0"/>
              <a:t>, </a:t>
            </a:r>
            <a:r>
              <a:rPr lang="it-IT" dirty="0" err="1" smtClean="0"/>
              <a:t>Sensing</a:t>
            </a:r>
            <a:r>
              <a:rPr lang="it-IT" dirty="0" smtClean="0"/>
              <a:t> Automation viene messa in contatto con un Dipartimento del CNR che segue in particolare alcune applicazioni RFID;</a:t>
            </a:r>
          </a:p>
          <a:p>
            <a:pPr marL="342900" indent="-342900">
              <a:buFont typeface="Arial" pitchFamily="34" charset="0"/>
              <a:buChar char="•"/>
            </a:pPr>
            <a:r>
              <a:rPr lang="it-IT" dirty="0" smtClean="0"/>
              <a:t>Il professor Traccia del CNR propone alla </a:t>
            </a:r>
            <a:r>
              <a:rPr lang="it-IT" dirty="0" err="1" smtClean="0"/>
              <a:t>Sensing</a:t>
            </a:r>
            <a:r>
              <a:rPr lang="it-IT" dirty="0" smtClean="0"/>
              <a:t> Automation di essere coinvolta in un progetto europeo che testa diverse tecnologie RFID in diversi </a:t>
            </a:r>
            <a:r>
              <a:rPr lang="it-IT" dirty="0" err="1" smtClean="0"/>
              <a:t>contetsi</a:t>
            </a:r>
            <a:r>
              <a:rPr lang="it-IT" dirty="0" smtClean="0"/>
              <a:t> industriali;</a:t>
            </a:r>
          </a:p>
          <a:p>
            <a:pPr marL="342900" indent="-342900">
              <a:buFont typeface="Arial" pitchFamily="34" charset="0"/>
              <a:buChar char="•"/>
            </a:pPr>
            <a:r>
              <a:rPr lang="it-IT" dirty="0" smtClean="0"/>
              <a:t>Alla </a:t>
            </a:r>
            <a:r>
              <a:rPr lang="it-IT" dirty="0" err="1" smtClean="0"/>
              <a:t>Sensing</a:t>
            </a:r>
            <a:r>
              <a:rPr lang="it-IT" dirty="0" smtClean="0"/>
              <a:t> Automation viene anche chiesto di coinvolgere a sua volta un suo cliente perché il </a:t>
            </a:r>
            <a:r>
              <a:rPr lang="it-IT" dirty="0" err="1" smtClean="0"/>
              <a:t>testing</a:t>
            </a:r>
            <a:r>
              <a:rPr lang="it-IT" dirty="0" smtClean="0"/>
              <a:t> riguarda lo sviluppo di applicazioni, e solo in seconda battuta lo sviluppo di soluzioni produttive abilitanti;</a:t>
            </a:r>
          </a:p>
          <a:p>
            <a:pPr marL="342900" indent="-342900">
              <a:buFont typeface="Arial" pitchFamily="34" charset="0"/>
              <a:buChar char="•"/>
            </a:pPr>
            <a:r>
              <a:rPr lang="it-IT" dirty="0" err="1" smtClean="0"/>
              <a:t>Sensing</a:t>
            </a:r>
            <a:r>
              <a:rPr lang="it-IT" dirty="0" smtClean="0"/>
              <a:t> Automation tuttavia teme che il progetto sia poco solido dal punto di vista tecnologico, che il coinvolgimento di un suo cliente possa avere un impatto negativo e la sua struttura tecnica è comunque sovraccarica di lavoro per il prossimo anno</a:t>
            </a:r>
          </a:p>
        </p:txBody>
      </p:sp>
      <p:sp>
        <p:nvSpPr>
          <p:cNvPr id="14" name="Rectangle 2"/>
          <p:cNvSpPr txBox="1">
            <a:spLocks noChangeArrowheads="1"/>
          </p:cNvSpPr>
          <p:nvPr/>
        </p:nvSpPr>
        <p:spPr bwMode="auto">
          <a:xfrm>
            <a:off x="755576" y="739676"/>
            <a:ext cx="7992888" cy="673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r>
              <a:rPr lang="it-IT" sz="2800" kern="0" dirty="0" err="1" smtClean="0">
                <a:latin typeface="Times New Roman" pitchFamily="18" charset="0"/>
                <a:cs typeface="Times New Roman" pitchFamily="18" charset="0"/>
              </a:rPr>
              <a:t>Sensing</a:t>
            </a:r>
            <a:r>
              <a:rPr lang="it-IT" sz="2800" kern="0" dirty="0" smtClean="0">
                <a:latin typeface="Times New Roman" pitchFamily="18" charset="0"/>
                <a:cs typeface="Times New Roman" pitchFamily="18" charset="0"/>
              </a:rPr>
              <a:t> Automation</a:t>
            </a:r>
            <a:endParaRPr lang="en-US" sz="2800" kern="0" dirty="0">
              <a:latin typeface="Times New Roman" pitchFamily="18" charset="0"/>
              <a:cs typeface="Times New Roman" pitchFamily="18" charset="0"/>
            </a:endParaRPr>
          </a:p>
        </p:txBody>
      </p:sp>
      <p:pic>
        <p:nvPicPr>
          <p:cNvPr id="13" name="Immagine 12" descr="ALTASCUOLA"/>
          <p:cNvPicPr/>
          <p:nvPr/>
        </p:nvPicPr>
        <p:blipFill>
          <a:blip r:embed="rId3" cstate="print"/>
          <a:srcRect/>
          <a:stretch>
            <a:fillRect/>
          </a:stretch>
        </p:blipFill>
        <p:spPr bwMode="auto">
          <a:xfrm>
            <a:off x="4021964" y="339945"/>
            <a:ext cx="1142597" cy="382773"/>
          </a:xfrm>
          <a:prstGeom prst="rect">
            <a:avLst/>
          </a:prstGeom>
          <a:noFill/>
          <a:ln w="9525">
            <a:noFill/>
            <a:miter lim="800000"/>
            <a:headEnd/>
            <a:tailEnd/>
          </a:ln>
        </p:spPr>
      </p:pic>
      <p:pic>
        <p:nvPicPr>
          <p:cNvPr id="16" name="Immagine 15" descr="confindustria"/>
          <p:cNvPicPr/>
          <p:nvPr/>
        </p:nvPicPr>
        <p:blipFill>
          <a:blip r:embed="rId4" cstate="print"/>
          <a:srcRect/>
          <a:stretch>
            <a:fillRect/>
          </a:stretch>
        </p:blipFill>
        <p:spPr bwMode="auto">
          <a:xfrm>
            <a:off x="6342717" y="332894"/>
            <a:ext cx="1397635" cy="396875"/>
          </a:xfrm>
          <a:prstGeom prst="rect">
            <a:avLst/>
          </a:prstGeom>
          <a:noFill/>
          <a:ln w="9525">
            <a:noFill/>
            <a:miter lim="800000"/>
            <a:headEnd/>
            <a:tailEnd/>
          </a:ln>
        </p:spPr>
      </p:pic>
      <p:pic>
        <p:nvPicPr>
          <p:cNvPr id="17" name="Immagine 1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2625344576"/>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7605" y="3424239"/>
            <a:ext cx="8792" cy="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8C8C8C"/>
                  </a:outerShdw>
                </a:effectLst>
              </a14:hiddenEffects>
            </a:ext>
          </a:extLst>
        </p:spPr>
      </p:pic>
      <p:sp>
        <p:nvSpPr>
          <p:cNvPr id="10" name="Rectangle 1047"/>
          <p:cNvSpPr txBox="1">
            <a:spLocks noChangeArrowheads="1"/>
          </p:cNvSpPr>
          <p:nvPr/>
        </p:nvSpPr>
        <p:spPr>
          <a:xfrm>
            <a:off x="1331640" y="1556792"/>
            <a:ext cx="6671474" cy="846137"/>
          </a:xfrm>
          <a:prstGeom prst="rect">
            <a:avLst/>
          </a:prstGeom>
          <a:noFill/>
        </p:spPr>
        <p:txBody>
          <a:bodyPr/>
          <a:lstStyle>
            <a:lvl1pPr algn="l" rtl="0" eaLnBrk="0" fontAlgn="base" hangingPunct="0">
              <a:spcBef>
                <a:spcPct val="0"/>
              </a:spcBef>
              <a:spcAft>
                <a:spcPct val="0"/>
              </a:spcAft>
              <a:defRPr sz="4300">
                <a:solidFill>
                  <a:schemeClr val="tx1"/>
                </a:solidFill>
                <a:latin typeface="+mj-lt"/>
                <a:ea typeface="+mj-ea"/>
                <a:cs typeface="+mj-cs"/>
              </a:defRPr>
            </a:lvl1pPr>
            <a:lvl2pPr algn="l" rtl="0" eaLnBrk="0" fontAlgn="base" hangingPunct="0">
              <a:spcBef>
                <a:spcPct val="0"/>
              </a:spcBef>
              <a:spcAft>
                <a:spcPct val="0"/>
              </a:spcAft>
              <a:defRPr sz="4300">
                <a:solidFill>
                  <a:schemeClr val="tx1"/>
                </a:solidFill>
                <a:latin typeface="Arial" charset="0"/>
              </a:defRPr>
            </a:lvl2pPr>
            <a:lvl3pPr algn="l" rtl="0" eaLnBrk="0" fontAlgn="base" hangingPunct="0">
              <a:spcBef>
                <a:spcPct val="0"/>
              </a:spcBef>
              <a:spcAft>
                <a:spcPct val="0"/>
              </a:spcAft>
              <a:defRPr sz="4300">
                <a:solidFill>
                  <a:schemeClr val="tx1"/>
                </a:solidFill>
                <a:latin typeface="Arial" charset="0"/>
              </a:defRPr>
            </a:lvl3pPr>
            <a:lvl4pPr algn="l" rtl="0" eaLnBrk="0" fontAlgn="base" hangingPunct="0">
              <a:spcBef>
                <a:spcPct val="0"/>
              </a:spcBef>
              <a:spcAft>
                <a:spcPct val="0"/>
              </a:spcAft>
              <a:defRPr sz="4300">
                <a:solidFill>
                  <a:schemeClr val="tx1"/>
                </a:solidFill>
                <a:latin typeface="Arial" charset="0"/>
              </a:defRPr>
            </a:lvl4pPr>
            <a:lvl5pPr algn="l" rtl="0" eaLnBrk="0" fontAlgn="base" hangingPunct="0">
              <a:spcBef>
                <a:spcPct val="0"/>
              </a:spcBef>
              <a:spcAft>
                <a:spcPct val="0"/>
              </a:spcAft>
              <a:defRPr sz="4300">
                <a:solidFill>
                  <a:schemeClr val="tx1"/>
                </a:solidFill>
                <a:latin typeface="Arial" charset="0"/>
              </a:defRPr>
            </a:lvl5pPr>
            <a:lvl6pPr marL="457200" algn="l" rtl="0" eaLnBrk="0" fontAlgn="base" hangingPunct="0">
              <a:spcBef>
                <a:spcPct val="0"/>
              </a:spcBef>
              <a:spcAft>
                <a:spcPct val="0"/>
              </a:spcAft>
              <a:defRPr sz="4300">
                <a:solidFill>
                  <a:srgbClr val="696D52"/>
                </a:solidFill>
                <a:latin typeface="Arial" charset="0"/>
              </a:defRPr>
            </a:lvl6pPr>
            <a:lvl7pPr marL="914400" algn="l" rtl="0" eaLnBrk="0" fontAlgn="base" hangingPunct="0">
              <a:spcBef>
                <a:spcPct val="0"/>
              </a:spcBef>
              <a:spcAft>
                <a:spcPct val="0"/>
              </a:spcAft>
              <a:defRPr sz="4300">
                <a:solidFill>
                  <a:srgbClr val="696D52"/>
                </a:solidFill>
                <a:latin typeface="Arial" charset="0"/>
              </a:defRPr>
            </a:lvl7pPr>
            <a:lvl8pPr marL="1371600" algn="l" rtl="0" eaLnBrk="0" fontAlgn="base" hangingPunct="0">
              <a:spcBef>
                <a:spcPct val="0"/>
              </a:spcBef>
              <a:spcAft>
                <a:spcPct val="0"/>
              </a:spcAft>
              <a:defRPr sz="4300">
                <a:solidFill>
                  <a:srgbClr val="696D52"/>
                </a:solidFill>
                <a:latin typeface="Arial" charset="0"/>
              </a:defRPr>
            </a:lvl8pPr>
            <a:lvl9pPr marL="1828800" algn="l" rtl="0" eaLnBrk="0" fontAlgn="base" hangingPunct="0">
              <a:spcBef>
                <a:spcPct val="0"/>
              </a:spcBef>
              <a:spcAft>
                <a:spcPct val="0"/>
              </a:spcAft>
              <a:defRPr sz="4300">
                <a:solidFill>
                  <a:srgbClr val="696D52"/>
                </a:solidFill>
                <a:latin typeface="Arial" charset="0"/>
              </a:defRPr>
            </a:lvl9pPr>
          </a:lstStyle>
          <a:p>
            <a:pPr algn="ctr"/>
            <a:r>
              <a:rPr lang="it-IT" sz="2800" b="1" i="1" kern="0" dirty="0" smtClean="0">
                <a:cs typeface="Times New Roman" pitchFamily="18" charset="0"/>
              </a:rPr>
              <a:t>Case </a:t>
            </a:r>
            <a:r>
              <a:rPr lang="it-IT" sz="2800" b="1" i="1" kern="0" dirty="0" err="1" smtClean="0">
                <a:cs typeface="Times New Roman" pitchFamily="18" charset="0"/>
              </a:rPr>
              <a:t>Study</a:t>
            </a:r>
            <a:r>
              <a:rPr lang="it-IT" sz="2800" b="1" i="1" kern="0" dirty="0" smtClean="0">
                <a:cs typeface="Times New Roman" pitchFamily="18" charset="0"/>
              </a:rPr>
              <a:t> 5</a:t>
            </a:r>
          </a:p>
          <a:p>
            <a:pPr algn="ctr"/>
            <a:r>
              <a:rPr lang="it-IT" sz="2800" b="1" i="1" kern="0" dirty="0" err="1" smtClean="0">
                <a:cs typeface="Times New Roman" pitchFamily="18" charset="0"/>
              </a:rPr>
              <a:t>Morris</a:t>
            </a:r>
            <a:r>
              <a:rPr lang="it-IT" sz="2800" b="1" i="1" kern="0" dirty="0">
                <a:cs typeface="Times New Roman" pitchFamily="18" charset="0"/>
              </a:rPr>
              <a:t> </a:t>
            </a:r>
            <a:r>
              <a:rPr lang="it-IT" sz="2800" b="1" i="1" kern="0" dirty="0" smtClean="0">
                <a:cs typeface="Times New Roman" pitchFamily="18" charset="0"/>
              </a:rPr>
              <a:t>IT</a:t>
            </a:r>
          </a:p>
          <a:p>
            <a:pPr algn="ctr"/>
            <a:endParaRPr lang="it-IT" sz="2000" b="1" i="1" kern="0" dirty="0" smtClean="0">
              <a:cs typeface="Times New Roman" pitchFamily="18" charset="0"/>
            </a:endParaRPr>
          </a:p>
        </p:txBody>
      </p:sp>
      <p:pic>
        <p:nvPicPr>
          <p:cNvPr id="13" name="Immagine 12" descr="ALTASCUOLA"/>
          <p:cNvPicPr/>
          <p:nvPr/>
        </p:nvPicPr>
        <p:blipFill>
          <a:blip r:embed="rId4" cstate="print"/>
          <a:srcRect/>
          <a:stretch>
            <a:fillRect/>
          </a:stretch>
        </p:blipFill>
        <p:spPr bwMode="auto">
          <a:xfrm>
            <a:off x="4021964" y="339945"/>
            <a:ext cx="1142597" cy="382773"/>
          </a:xfrm>
          <a:prstGeom prst="rect">
            <a:avLst/>
          </a:prstGeom>
          <a:noFill/>
          <a:ln w="9525">
            <a:noFill/>
            <a:miter lim="800000"/>
            <a:headEnd/>
            <a:tailEnd/>
          </a:ln>
        </p:spPr>
      </p:pic>
      <p:pic>
        <p:nvPicPr>
          <p:cNvPr id="14" name="Immagine 13" descr="confindustria"/>
          <p:cNvPicPr/>
          <p:nvPr/>
        </p:nvPicPr>
        <p:blipFill>
          <a:blip r:embed="rId5" cstate="print"/>
          <a:srcRect/>
          <a:stretch>
            <a:fillRect/>
          </a:stretch>
        </p:blipFill>
        <p:spPr bwMode="auto">
          <a:xfrm>
            <a:off x="6342717" y="332894"/>
            <a:ext cx="1397635" cy="396875"/>
          </a:xfrm>
          <a:prstGeom prst="rect">
            <a:avLst/>
          </a:prstGeom>
          <a:noFill/>
          <a:ln w="9525">
            <a:noFill/>
            <a:miter lim="800000"/>
            <a:headEnd/>
            <a:tailEnd/>
          </a:ln>
        </p:spPr>
      </p:pic>
      <p:pic>
        <p:nvPicPr>
          <p:cNvPr id="15" name="Immagine 1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88424" y="222408"/>
            <a:ext cx="655384" cy="62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529" y="6381328"/>
            <a:ext cx="3312367" cy="3744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 Box 16"/>
          <p:cNvSpPr txBox="1">
            <a:spLocks noChangeArrowheads="1"/>
          </p:cNvSpPr>
          <p:nvPr/>
        </p:nvSpPr>
        <p:spPr bwMode="auto">
          <a:xfrm>
            <a:off x="6346034" y="6463084"/>
            <a:ext cx="2155825" cy="136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1100" dirty="0" smtClean="0">
                <a:latin typeface="Times New Roman" pitchFamily="18" charset="0"/>
                <a:ea typeface="MS PGothic" pitchFamily="34" charset="-128"/>
                <a:cs typeface="Times New Roman" pitchFamily="18" charset="0"/>
              </a:rPr>
              <a:t>Cinisello Balsamo, 14 </a:t>
            </a:r>
            <a:r>
              <a:rPr lang="en-US" sz="1100" dirty="0" err="1" smtClean="0">
                <a:latin typeface="Times New Roman" pitchFamily="18" charset="0"/>
                <a:ea typeface="MS PGothic" pitchFamily="34" charset="-128"/>
                <a:cs typeface="Times New Roman" pitchFamily="18" charset="0"/>
              </a:rPr>
              <a:t>aprile</a:t>
            </a:r>
            <a:r>
              <a:rPr lang="en-US" sz="1100" dirty="0" smtClean="0">
                <a:latin typeface="Times New Roman" pitchFamily="18" charset="0"/>
                <a:ea typeface="MS PGothic" pitchFamily="34" charset="-128"/>
                <a:cs typeface="Times New Roman" pitchFamily="18" charset="0"/>
              </a:rPr>
              <a:t> 2014</a:t>
            </a:r>
            <a:endParaRPr lang="en-US" sz="1100" dirty="0">
              <a:latin typeface="Times New Roman" pitchFamily="18" charset="0"/>
              <a:ea typeface="MS PGothic" pitchFamily="34" charset="-128"/>
              <a:cs typeface="Times New Roman" pitchFamily="18" charset="0"/>
            </a:endParaRPr>
          </a:p>
        </p:txBody>
      </p:sp>
    </p:spTree>
    <p:extLst>
      <p:ext uri="{BB962C8B-B14F-4D97-AF65-F5344CB8AC3E}">
        <p14:creationId xmlns:p14="http://schemas.microsoft.com/office/powerpoint/2010/main" val="3166232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1575</Words>
  <Application>Microsoft Office PowerPoint</Application>
  <PresentationFormat>Presentazione su schermo (4:3)</PresentationFormat>
  <Paragraphs>177</Paragraphs>
  <Slides>20</Slides>
  <Notes>20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Assomac Tech</dc:creator>
  <cp:lastModifiedBy>Assomac Tech</cp:lastModifiedBy>
  <cp:revision>1</cp:revision>
  <dcterms:created xsi:type="dcterms:W3CDTF">2014-04-17T08:35:05Z</dcterms:created>
  <dcterms:modified xsi:type="dcterms:W3CDTF">2014-04-17T08:35:39Z</dcterms:modified>
</cp:coreProperties>
</file>